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8"/>
  </p:handoutMasterIdLst>
  <p:sldIdLst>
    <p:sldId id="387" r:id="rId3"/>
    <p:sldId id="257" r:id="rId5"/>
    <p:sldId id="258" r:id="rId6"/>
    <p:sldId id="349" r:id="rId7"/>
    <p:sldId id="350" r:id="rId8"/>
    <p:sldId id="697" r:id="rId9"/>
    <p:sldId id="351" r:id="rId10"/>
    <p:sldId id="352" r:id="rId11"/>
    <p:sldId id="353" r:id="rId12"/>
    <p:sldId id="354" r:id="rId13"/>
    <p:sldId id="355" r:id="rId14"/>
    <p:sldId id="356" r:id="rId15"/>
    <p:sldId id="701" r:id="rId16"/>
    <p:sldId id="357" r:id="rId17"/>
    <p:sldId id="358" r:id="rId18"/>
    <p:sldId id="359" r:id="rId19"/>
    <p:sldId id="698" r:id="rId20"/>
    <p:sldId id="462" r:id="rId21"/>
    <p:sldId id="463" r:id="rId22"/>
    <p:sldId id="699" r:id="rId23"/>
    <p:sldId id="361" r:id="rId24"/>
    <p:sldId id="672" r:id="rId25"/>
    <p:sldId id="679" r:id="rId26"/>
    <p:sldId id="680" r:id="rId27"/>
    <p:sldId id="700" r:id="rId28"/>
    <p:sldId id="360" r:id="rId29"/>
    <p:sldId id="673" r:id="rId30"/>
    <p:sldId id="388" r:id="rId31"/>
    <p:sldId id="389" r:id="rId32"/>
    <p:sldId id="392" r:id="rId33"/>
    <p:sldId id="390" r:id="rId34"/>
    <p:sldId id="391" r:id="rId35"/>
    <p:sldId id="674" r:id="rId36"/>
    <p:sldId id="675" r:id="rId37"/>
    <p:sldId id="676" r:id="rId38"/>
    <p:sldId id="677" r:id="rId39"/>
    <p:sldId id="678" r:id="rId40"/>
    <p:sldId id="684" r:id="rId41"/>
    <p:sldId id="682" r:id="rId42"/>
    <p:sldId id="683" r:id="rId43"/>
    <p:sldId id="693" r:id="rId44"/>
    <p:sldId id="694" r:id="rId45"/>
    <p:sldId id="394" r:id="rId46"/>
    <p:sldId id="395" r:id="rId47"/>
    <p:sldId id="695" r:id="rId48"/>
    <p:sldId id="396" r:id="rId49"/>
    <p:sldId id="397" r:id="rId50"/>
    <p:sldId id="398" r:id="rId51"/>
    <p:sldId id="685" r:id="rId52"/>
    <p:sldId id="696" r:id="rId53"/>
    <p:sldId id="686" r:id="rId54"/>
    <p:sldId id="687" r:id="rId55"/>
    <p:sldId id="596" r:id="rId56"/>
    <p:sldId id="688" r:id="rId57"/>
    <p:sldId id="689" r:id="rId58"/>
    <p:sldId id="690" r:id="rId59"/>
    <p:sldId id="691" r:id="rId60"/>
    <p:sldId id="692" r:id="rId61"/>
    <p:sldId id="399" r:id="rId62"/>
    <p:sldId id="400" r:id="rId63"/>
    <p:sldId id="401" r:id="rId64"/>
    <p:sldId id="442" r:id="rId65"/>
    <p:sldId id="443" r:id="rId66"/>
    <p:sldId id="444" r:id="rId67"/>
    <p:sldId id="445" r:id="rId68"/>
    <p:sldId id="448" r:id="rId69"/>
    <p:sldId id="451" r:id="rId70"/>
    <p:sldId id="452" r:id="rId71"/>
    <p:sldId id="453" r:id="rId72"/>
    <p:sldId id="455" r:id="rId73"/>
    <p:sldId id="456" r:id="rId74"/>
    <p:sldId id="457" r:id="rId75"/>
    <p:sldId id="461" r:id="rId76"/>
    <p:sldId id="270" r:id="rId77"/>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51ADB7"/>
    <a:srgbClr val="FF9933"/>
    <a:srgbClr val="FF6600"/>
    <a:srgbClr val="FF7C80"/>
    <a:srgbClr val="FF3399"/>
    <a:srgbClr val="FF33CC"/>
    <a:srgbClr val="C1E2E5"/>
    <a:srgbClr val="7DC2C9"/>
    <a:srgbClr val="014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82" autoAdjust="0"/>
    <p:restoredTop sz="88278" autoAdjust="0"/>
  </p:normalViewPr>
  <p:slideViewPr>
    <p:cSldViewPr snapToGrid="0">
      <p:cViewPr varScale="1">
        <p:scale>
          <a:sx n="102" d="100"/>
          <a:sy n="102" d="100"/>
        </p:scale>
        <p:origin x="198" y="684"/>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tags" Target="tags/tag625.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CE56C6-9774-47FC-A39E-CCCBDFE7815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FC8200-D7D1-4D60-9004-3F0BBDC27A7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tags" Target="../tags/tag6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emf"/></Relationships>
</file>

<file path=ppt/slides/_rels/slide13.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9" Type="http://schemas.openxmlformats.org/officeDocument/2006/relationships/slideLayout" Target="../slideLayouts/slideLayout6.xml"/><Relationship Id="rId18" Type="http://schemas.openxmlformats.org/officeDocument/2006/relationships/tags" Target="../tags/tag79.xml"/><Relationship Id="rId17" Type="http://schemas.openxmlformats.org/officeDocument/2006/relationships/image" Target="../media/image12.png"/><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tags" Target="../tags/tag8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8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9" Type="http://schemas.openxmlformats.org/officeDocument/2006/relationships/slideLayout" Target="../slideLayouts/slideLayout6.xml"/><Relationship Id="rId18" Type="http://schemas.openxmlformats.org/officeDocument/2006/relationships/tags" Target="../tags/tag98.xml"/><Relationship Id="rId17" Type="http://schemas.openxmlformats.org/officeDocument/2006/relationships/image" Target="../media/image22.png"/><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99.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7" Type="http://schemas.openxmlformats.org/officeDocument/2006/relationships/slideLayout" Target="../slideLayouts/slideLayout6.xml"/><Relationship Id="rId16" Type="http://schemas.openxmlformats.org/officeDocument/2006/relationships/tags" Target="../tags/tag114.xml"/><Relationship Id="rId15" Type="http://schemas.openxmlformats.org/officeDocument/2006/relationships/image" Target="../media/image12.png"/><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tags" Target="../tags/tag10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1" Type="http://schemas.openxmlformats.org/officeDocument/2006/relationships/slideLayout" Target="../slideLayouts/slideLayout3.xml"/><Relationship Id="rId20" Type="http://schemas.openxmlformats.org/officeDocument/2006/relationships/tags" Target="../tags/tag132.xml"/><Relationship Id="rId2" Type="http://schemas.openxmlformats.org/officeDocument/2006/relationships/tags" Target="../tags/tag116.xml"/><Relationship Id="rId19" Type="http://schemas.openxmlformats.org/officeDocument/2006/relationships/image" Target="../media/image12.png"/><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image" Target="../media/image25.png"/><Relationship Id="rId10" Type="http://schemas.openxmlformats.org/officeDocument/2006/relationships/tags" Target="../tags/tag124.xml"/><Relationship Id="rId1" Type="http://schemas.openxmlformats.org/officeDocument/2006/relationships/tags" Target="../tags/tag1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3" Type="http://schemas.openxmlformats.org/officeDocument/2006/relationships/slideLayout" Target="../slideLayouts/slideLayout1.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3.xml"/></Relationships>
</file>

<file path=ppt/slides/_rels/slide27.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4" Type="http://schemas.openxmlformats.org/officeDocument/2006/relationships/slideLayout" Target="../slideLayouts/slideLayout1.xml"/><Relationship Id="rId13" Type="http://schemas.openxmlformats.org/officeDocument/2006/relationships/image" Target="../media/image29.png"/><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tags" Target="../tags/tag14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0" Type="http://schemas.openxmlformats.org/officeDocument/2006/relationships/slideLayout" Target="../slideLayouts/slideLayout6.xml"/><Relationship Id="rId2" Type="http://schemas.openxmlformats.org/officeDocument/2006/relationships/tags" Target="../tags/tag158.xml"/><Relationship Id="rId19" Type="http://schemas.openxmlformats.org/officeDocument/2006/relationships/tags" Target="../tags/tag173.xml"/><Relationship Id="rId18" Type="http://schemas.openxmlformats.org/officeDocument/2006/relationships/image" Target="../media/image22.png"/><Relationship Id="rId17" Type="http://schemas.openxmlformats.org/officeDocument/2006/relationships/tags" Target="../tags/tag172.xml"/><Relationship Id="rId16" Type="http://schemas.openxmlformats.org/officeDocument/2006/relationships/tags" Target="../tags/tag171.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image" Target="../media/image35.png"/><Relationship Id="rId10" Type="http://schemas.openxmlformats.org/officeDocument/2006/relationships/tags" Target="../tags/tag166.xml"/><Relationship Id="rId1" Type="http://schemas.openxmlformats.org/officeDocument/2006/relationships/tags" Target="../tags/tag15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0" Type="http://schemas.openxmlformats.org/officeDocument/2006/relationships/slideLayout" Target="../slideLayouts/slideLayout6.xml"/><Relationship Id="rId2" Type="http://schemas.openxmlformats.org/officeDocument/2006/relationships/tags" Target="../tags/tag175.xml"/><Relationship Id="rId19" Type="http://schemas.openxmlformats.org/officeDocument/2006/relationships/tags" Target="../tags/tag190.xml"/><Relationship Id="rId18" Type="http://schemas.openxmlformats.org/officeDocument/2006/relationships/image" Target="../media/image22.png"/><Relationship Id="rId17" Type="http://schemas.openxmlformats.org/officeDocument/2006/relationships/tags" Target="../tags/tag189.xml"/><Relationship Id="rId16" Type="http://schemas.openxmlformats.org/officeDocument/2006/relationships/tags" Target="../tags/tag188.xml"/><Relationship Id="rId15" Type="http://schemas.openxmlformats.org/officeDocument/2006/relationships/tags" Target="../tags/tag187.xml"/><Relationship Id="rId14" Type="http://schemas.openxmlformats.org/officeDocument/2006/relationships/tags" Target="../tags/tag186.xml"/><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image" Target="../media/image36.png"/><Relationship Id="rId10" Type="http://schemas.openxmlformats.org/officeDocument/2006/relationships/tags" Target="../tags/tag183.xml"/><Relationship Id="rId1" Type="http://schemas.openxmlformats.org/officeDocument/2006/relationships/tags" Target="../tags/tag17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7" Type="http://schemas.openxmlformats.org/officeDocument/2006/relationships/slideLayout" Target="../slideLayouts/slideLayout1.xml"/><Relationship Id="rId26" Type="http://schemas.openxmlformats.org/officeDocument/2006/relationships/tags" Target="../tags/tag214.xml"/><Relationship Id="rId25" Type="http://schemas.openxmlformats.org/officeDocument/2006/relationships/tags" Target="../tags/tag213.xml"/><Relationship Id="rId24" Type="http://schemas.openxmlformats.org/officeDocument/2006/relationships/tags" Target="../tags/tag212.xml"/><Relationship Id="rId23" Type="http://schemas.openxmlformats.org/officeDocument/2006/relationships/tags" Target="../tags/tag211.xml"/><Relationship Id="rId22" Type="http://schemas.openxmlformats.org/officeDocument/2006/relationships/tags" Target="../tags/tag210.xml"/><Relationship Id="rId21" Type="http://schemas.openxmlformats.org/officeDocument/2006/relationships/tags" Target="../tags/tag209.xml"/><Relationship Id="rId20" Type="http://schemas.openxmlformats.org/officeDocument/2006/relationships/tags" Target="../tags/tag208.xml"/><Relationship Id="rId2" Type="http://schemas.openxmlformats.org/officeDocument/2006/relationships/image" Target="../media/image37.png"/><Relationship Id="rId19" Type="http://schemas.openxmlformats.org/officeDocument/2006/relationships/tags" Target="../tags/tag207.xml"/><Relationship Id="rId18" Type="http://schemas.openxmlformats.org/officeDocument/2006/relationships/tags" Target="../tags/tag206.xml"/><Relationship Id="rId17" Type="http://schemas.openxmlformats.org/officeDocument/2006/relationships/tags" Target="../tags/tag205.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6" Type="http://schemas.openxmlformats.org/officeDocument/2006/relationships/slideLayout" Target="../slideLayouts/slideLayout1.xml"/><Relationship Id="rId55" Type="http://schemas.openxmlformats.org/officeDocument/2006/relationships/tags" Target="../tags/tag269.xml"/><Relationship Id="rId54" Type="http://schemas.openxmlformats.org/officeDocument/2006/relationships/tags" Target="../tags/tag268.xml"/><Relationship Id="rId53" Type="http://schemas.openxmlformats.org/officeDocument/2006/relationships/tags" Target="../tags/tag267.xml"/><Relationship Id="rId52" Type="http://schemas.openxmlformats.org/officeDocument/2006/relationships/tags" Target="../tags/tag266.xml"/><Relationship Id="rId51" Type="http://schemas.openxmlformats.org/officeDocument/2006/relationships/tags" Target="../tags/tag265.xml"/><Relationship Id="rId50" Type="http://schemas.openxmlformats.org/officeDocument/2006/relationships/tags" Target="../tags/tag264.xml"/><Relationship Id="rId5" Type="http://schemas.openxmlformats.org/officeDocument/2006/relationships/tags" Target="../tags/tag219.xml"/><Relationship Id="rId49" Type="http://schemas.openxmlformats.org/officeDocument/2006/relationships/tags" Target="../tags/tag263.xml"/><Relationship Id="rId48" Type="http://schemas.openxmlformats.org/officeDocument/2006/relationships/tags" Target="../tags/tag262.xml"/><Relationship Id="rId47" Type="http://schemas.openxmlformats.org/officeDocument/2006/relationships/tags" Target="../tags/tag261.xml"/><Relationship Id="rId46" Type="http://schemas.openxmlformats.org/officeDocument/2006/relationships/tags" Target="../tags/tag260.xml"/><Relationship Id="rId45" Type="http://schemas.openxmlformats.org/officeDocument/2006/relationships/tags" Target="../tags/tag259.xml"/><Relationship Id="rId44" Type="http://schemas.openxmlformats.org/officeDocument/2006/relationships/tags" Target="../tags/tag258.xml"/><Relationship Id="rId43" Type="http://schemas.openxmlformats.org/officeDocument/2006/relationships/tags" Target="../tags/tag257.xml"/><Relationship Id="rId42" Type="http://schemas.openxmlformats.org/officeDocument/2006/relationships/tags" Target="../tags/tag256.xml"/><Relationship Id="rId41" Type="http://schemas.openxmlformats.org/officeDocument/2006/relationships/tags" Target="../tags/tag255.xml"/><Relationship Id="rId40" Type="http://schemas.openxmlformats.org/officeDocument/2006/relationships/tags" Target="../tags/tag254.xml"/><Relationship Id="rId4" Type="http://schemas.openxmlformats.org/officeDocument/2006/relationships/tags" Target="../tags/tag218.xml"/><Relationship Id="rId39" Type="http://schemas.openxmlformats.org/officeDocument/2006/relationships/tags" Target="../tags/tag253.xml"/><Relationship Id="rId38" Type="http://schemas.openxmlformats.org/officeDocument/2006/relationships/tags" Target="../tags/tag252.xml"/><Relationship Id="rId37" Type="http://schemas.openxmlformats.org/officeDocument/2006/relationships/tags" Target="../tags/tag251.xml"/><Relationship Id="rId36" Type="http://schemas.openxmlformats.org/officeDocument/2006/relationships/tags" Target="../tags/tag250.xml"/><Relationship Id="rId35" Type="http://schemas.openxmlformats.org/officeDocument/2006/relationships/tags" Target="../tags/tag249.xml"/><Relationship Id="rId34" Type="http://schemas.openxmlformats.org/officeDocument/2006/relationships/tags" Target="../tags/tag248.xml"/><Relationship Id="rId33" Type="http://schemas.openxmlformats.org/officeDocument/2006/relationships/tags" Target="../tags/tag247.xml"/><Relationship Id="rId32" Type="http://schemas.openxmlformats.org/officeDocument/2006/relationships/tags" Target="../tags/tag246.xml"/><Relationship Id="rId31" Type="http://schemas.openxmlformats.org/officeDocument/2006/relationships/tags" Target="../tags/tag245.xml"/><Relationship Id="rId30" Type="http://schemas.openxmlformats.org/officeDocument/2006/relationships/tags" Target="../tags/tag244.xml"/><Relationship Id="rId3" Type="http://schemas.openxmlformats.org/officeDocument/2006/relationships/tags" Target="../tags/tag217.xml"/><Relationship Id="rId29" Type="http://schemas.openxmlformats.org/officeDocument/2006/relationships/tags" Target="../tags/tag243.xml"/><Relationship Id="rId28" Type="http://schemas.openxmlformats.org/officeDocument/2006/relationships/tags" Target="../tags/tag242.xml"/><Relationship Id="rId27" Type="http://schemas.openxmlformats.org/officeDocument/2006/relationships/tags" Target="../tags/tag241.xml"/><Relationship Id="rId26" Type="http://schemas.openxmlformats.org/officeDocument/2006/relationships/tags" Target="../tags/tag240.xml"/><Relationship Id="rId25" Type="http://schemas.openxmlformats.org/officeDocument/2006/relationships/tags" Target="../tags/tag239.xml"/><Relationship Id="rId24" Type="http://schemas.openxmlformats.org/officeDocument/2006/relationships/tags" Target="../tags/tag238.xml"/><Relationship Id="rId23" Type="http://schemas.openxmlformats.org/officeDocument/2006/relationships/tags" Target="../tags/tag237.xml"/><Relationship Id="rId22" Type="http://schemas.openxmlformats.org/officeDocument/2006/relationships/tags" Target="../tags/tag236.xml"/><Relationship Id="rId21" Type="http://schemas.openxmlformats.org/officeDocument/2006/relationships/tags" Target="../tags/tag235.xml"/><Relationship Id="rId20" Type="http://schemas.openxmlformats.org/officeDocument/2006/relationships/tags" Target="../tags/tag234.xml"/><Relationship Id="rId2" Type="http://schemas.openxmlformats.org/officeDocument/2006/relationships/tags" Target="../tags/tag216.xml"/><Relationship Id="rId19" Type="http://schemas.openxmlformats.org/officeDocument/2006/relationships/tags" Target="../tags/tag233.xml"/><Relationship Id="rId18" Type="http://schemas.openxmlformats.org/officeDocument/2006/relationships/tags" Target="../tags/tag232.xml"/><Relationship Id="rId17" Type="http://schemas.openxmlformats.org/officeDocument/2006/relationships/tags" Target="../tags/tag231.xml"/><Relationship Id="rId16" Type="http://schemas.openxmlformats.org/officeDocument/2006/relationships/tags" Target="../tags/tag230.xml"/><Relationship Id="rId15" Type="http://schemas.openxmlformats.org/officeDocument/2006/relationships/tags" Target="../tags/tag229.xml"/><Relationship Id="rId14" Type="http://schemas.openxmlformats.org/officeDocument/2006/relationships/tags" Target="../tags/tag228.xml"/><Relationship Id="rId13" Type="http://schemas.openxmlformats.org/officeDocument/2006/relationships/tags" Target="../tags/tag227.xml"/><Relationship Id="rId12" Type="http://schemas.openxmlformats.org/officeDocument/2006/relationships/tags" Target="../tags/tag226.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tags" Target="../tags/tag21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1" Type="http://schemas.openxmlformats.org/officeDocument/2006/relationships/slideLayout" Target="../slideLayouts/slideLayout6.xml"/><Relationship Id="rId20" Type="http://schemas.openxmlformats.org/officeDocument/2006/relationships/tags" Target="../tags/tag288.xml"/><Relationship Id="rId2" Type="http://schemas.openxmlformats.org/officeDocument/2006/relationships/tags" Target="../tags/tag271.xml"/><Relationship Id="rId19" Type="http://schemas.openxmlformats.org/officeDocument/2006/relationships/image" Target="../media/image22.png"/><Relationship Id="rId18" Type="http://schemas.openxmlformats.org/officeDocument/2006/relationships/tags" Target="../tags/tag287.xml"/><Relationship Id="rId17" Type="http://schemas.openxmlformats.org/officeDocument/2006/relationships/tags" Target="../tags/tag286.xml"/><Relationship Id="rId16" Type="http://schemas.openxmlformats.org/officeDocument/2006/relationships/tags" Target="../tags/tag285.xml"/><Relationship Id="rId15" Type="http://schemas.openxmlformats.org/officeDocument/2006/relationships/tags" Target="../tags/tag284.xml"/><Relationship Id="rId14" Type="http://schemas.openxmlformats.org/officeDocument/2006/relationships/tags" Target="../tags/tag283.xml"/><Relationship Id="rId13" Type="http://schemas.openxmlformats.org/officeDocument/2006/relationships/tags" Target="../tags/tag282.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9" Type="http://schemas.openxmlformats.org/officeDocument/2006/relationships/tags" Target="../tags/tag297.xml"/><Relationship Id="rId8" Type="http://schemas.openxmlformats.org/officeDocument/2006/relationships/tags" Target="../tags/tag296.xml"/><Relationship Id="rId7" Type="http://schemas.openxmlformats.org/officeDocument/2006/relationships/tags" Target="../tags/tag295.xml"/><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tags" Target="../tags/tag291.xml"/><Relationship Id="rId21" Type="http://schemas.openxmlformats.org/officeDocument/2006/relationships/slideLayout" Target="../slideLayouts/slideLayout6.xml"/><Relationship Id="rId20" Type="http://schemas.openxmlformats.org/officeDocument/2006/relationships/tags" Target="../tags/tag307.xml"/><Relationship Id="rId2" Type="http://schemas.openxmlformats.org/officeDocument/2006/relationships/tags" Target="../tags/tag290.xml"/><Relationship Id="rId19" Type="http://schemas.openxmlformats.org/officeDocument/2006/relationships/image" Target="../media/image22.png"/><Relationship Id="rId18" Type="http://schemas.openxmlformats.org/officeDocument/2006/relationships/tags" Target="../tags/tag306.xml"/><Relationship Id="rId17" Type="http://schemas.openxmlformats.org/officeDocument/2006/relationships/tags" Target="../tags/tag305.xml"/><Relationship Id="rId16" Type="http://schemas.openxmlformats.org/officeDocument/2006/relationships/tags" Target="../tags/tag304.xml"/><Relationship Id="rId15" Type="http://schemas.openxmlformats.org/officeDocument/2006/relationships/tags" Target="../tags/tag303.xml"/><Relationship Id="rId14" Type="http://schemas.openxmlformats.org/officeDocument/2006/relationships/tags" Target="../tags/tag302.xml"/><Relationship Id="rId13" Type="http://schemas.openxmlformats.org/officeDocument/2006/relationships/tags" Target="../tags/tag301.xml"/><Relationship Id="rId12" Type="http://schemas.openxmlformats.org/officeDocument/2006/relationships/tags" Target="../tags/tag300.xml"/><Relationship Id="rId11" Type="http://schemas.openxmlformats.org/officeDocument/2006/relationships/tags" Target="../tags/tag299.xml"/><Relationship Id="rId10" Type="http://schemas.openxmlformats.org/officeDocument/2006/relationships/tags" Target="../tags/tag298.xml"/><Relationship Id="rId1" Type="http://schemas.openxmlformats.org/officeDocument/2006/relationships/tags" Target="../tags/tag28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tags" Target="../tags/tag308.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tags" Target="../tags/tag309.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tags" Target="../tags/tag31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x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tags" Target="../tags/tag3.xml"/><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317.xml"/><Relationship Id="rId7" Type="http://schemas.openxmlformats.org/officeDocument/2006/relationships/tags" Target="../tags/tag316.xml"/><Relationship Id="rId6" Type="http://schemas.openxmlformats.org/officeDocument/2006/relationships/tags" Target="../tags/tag315.xml"/><Relationship Id="rId5" Type="http://schemas.openxmlformats.org/officeDocument/2006/relationships/tags" Target="../tags/tag314.xml"/><Relationship Id="rId4" Type="http://schemas.openxmlformats.org/officeDocument/2006/relationships/image" Target="../media/image57.png"/><Relationship Id="rId3" Type="http://schemas.openxmlformats.org/officeDocument/2006/relationships/tags" Target="../tags/tag313.xml"/><Relationship Id="rId24" Type="http://schemas.openxmlformats.org/officeDocument/2006/relationships/slideLayout" Target="../slideLayouts/slideLayout3.xml"/><Relationship Id="rId23" Type="http://schemas.openxmlformats.org/officeDocument/2006/relationships/tags" Target="../tags/tag329.xml"/><Relationship Id="rId22" Type="http://schemas.openxmlformats.org/officeDocument/2006/relationships/image" Target="../media/image22.png"/><Relationship Id="rId21" Type="http://schemas.openxmlformats.org/officeDocument/2006/relationships/tags" Target="../tags/tag328.xml"/><Relationship Id="rId20" Type="http://schemas.openxmlformats.org/officeDocument/2006/relationships/tags" Target="../tags/tag327.xml"/><Relationship Id="rId2" Type="http://schemas.openxmlformats.org/officeDocument/2006/relationships/tags" Target="../tags/tag312.xml"/><Relationship Id="rId19" Type="http://schemas.openxmlformats.org/officeDocument/2006/relationships/tags" Target="../tags/tag326.xml"/><Relationship Id="rId18" Type="http://schemas.openxmlformats.org/officeDocument/2006/relationships/tags" Target="../tags/tag325.xml"/><Relationship Id="rId17" Type="http://schemas.openxmlformats.org/officeDocument/2006/relationships/tags" Target="../tags/tag324.xml"/><Relationship Id="rId16" Type="http://schemas.openxmlformats.org/officeDocument/2006/relationships/tags" Target="../tags/tag323.xml"/><Relationship Id="rId15" Type="http://schemas.openxmlformats.org/officeDocument/2006/relationships/image" Target="../media/image59.png"/><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tags" Target="../tags/tag311.xml"/></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xml"/><Relationship Id="rId7" Type="http://schemas.openxmlformats.org/officeDocument/2006/relationships/image" Target="../media/image65.png"/><Relationship Id="rId6" Type="http://schemas.openxmlformats.org/officeDocument/2006/relationships/image" Target="../media/image59.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51.png"/><Relationship Id="rId1"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1.png"/><Relationship Id="rId1" Type="http://schemas.openxmlformats.org/officeDocument/2006/relationships/tags" Target="../tags/tag330.xml"/></Relationships>
</file>

<file path=ppt/slides/_rels/slide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image" Target="../media/image10.png"/><Relationship Id="rId4" Type="http://schemas.openxmlformats.org/officeDocument/2006/relationships/tags" Target="../tags/tag7.xml"/><Relationship Id="rId3" Type="http://schemas.openxmlformats.org/officeDocument/2006/relationships/tags" Target="../tags/tag6.xml"/><Relationship Id="rId27" Type="http://schemas.openxmlformats.org/officeDocument/2006/relationships/vmlDrawing" Target="../drawings/vmlDrawing3.vml"/><Relationship Id="rId26" Type="http://schemas.openxmlformats.org/officeDocument/2006/relationships/slideLayout" Target="../slideLayouts/slideLayout6.xml"/><Relationship Id="rId25" Type="http://schemas.openxmlformats.org/officeDocument/2006/relationships/tags" Target="../tags/tag23.xml"/><Relationship Id="rId24" Type="http://schemas.openxmlformats.org/officeDocument/2006/relationships/image" Target="../media/image12.png"/><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5.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image" Target="../media/image7.wmf"/><Relationship Id="rId16" Type="http://schemas.openxmlformats.org/officeDocument/2006/relationships/oleObject" Target="../embeddings/oleObject4.bin"/><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4.png"/><Relationship Id="rId3" Type="http://schemas.openxmlformats.org/officeDocument/2006/relationships/image" Target="../media/image73.jpeg"/><Relationship Id="rId2" Type="http://schemas.openxmlformats.org/officeDocument/2006/relationships/tags" Target="../tags/tag331.xml"/><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3.jpeg"/><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9" Type="http://schemas.openxmlformats.org/officeDocument/2006/relationships/tags" Target="../tags/tag340.xml"/><Relationship Id="rId82" Type="http://schemas.openxmlformats.org/officeDocument/2006/relationships/slideLayout" Target="../slideLayouts/slideLayout1.xml"/><Relationship Id="rId81" Type="http://schemas.openxmlformats.org/officeDocument/2006/relationships/tags" Target="../tags/tag412.xml"/><Relationship Id="rId80" Type="http://schemas.openxmlformats.org/officeDocument/2006/relationships/tags" Target="../tags/tag411.xml"/><Relationship Id="rId8" Type="http://schemas.openxmlformats.org/officeDocument/2006/relationships/tags" Target="../tags/tag339.xml"/><Relationship Id="rId79" Type="http://schemas.openxmlformats.org/officeDocument/2006/relationships/tags" Target="../tags/tag410.xml"/><Relationship Id="rId78" Type="http://schemas.openxmlformats.org/officeDocument/2006/relationships/tags" Target="../tags/tag409.xml"/><Relationship Id="rId77" Type="http://schemas.openxmlformats.org/officeDocument/2006/relationships/tags" Target="../tags/tag408.xml"/><Relationship Id="rId76" Type="http://schemas.openxmlformats.org/officeDocument/2006/relationships/tags" Target="../tags/tag407.xml"/><Relationship Id="rId75" Type="http://schemas.openxmlformats.org/officeDocument/2006/relationships/tags" Target="../tags/tag406.xml"/><Relationship Id="rId74" Type="http://schemas.openxmlformats.org/officeDocument/2006/relationships/tags" Target="../tags/tag405.xml"/><Relationship Id="rId73" Type="http://schemas.openxmlformats.org/officeDocument/2006/relationships/tags" Target="../tags/tag404.xml"/><Relationship Id="rId72" Type="http://schemas.openxmlformats.org/officeDocument/2006/relationships/tags" Target="../tags/tag403.xml"/><Relationship Id="rId71" Type="http://schemas.openxmlformats.org/officeDocument/2006/relationships/tags" Target="../tags/tag402.xml"/><Relationship Id="rId70" Type="http://schemas.openxmlformats.org/officeDocument/2006/relationships/tags" Target="../tags/tag401.xml"/><Relationship Id="rId7" Type="http://schemas.openxmlformats.org/officeDocument/2006/relationships/tags" Target="../tags/tag338.xml"/><Relationship Id="rId69" Type="http://schemas.openxmlformats.org/officeDocument/2006/relationships/tags" Target="../tags/tag400.xml"/><Relationship Id="rId68" Type="http://schemas.openxmlformats.org/officeDocument/2006/relationships/tags" Target="../tags/tag399.xml"/><Relationship Id="rId67" Type="http://schemas.openxmlformats.org/officeDocument/2006/relationships/tags" Target="../tags/tag398.xml"/><Relationship Id="rId66" Type="http://schemas.openxmlformats.org/officeDocument/2006/relationships/tags" Target="../tags/tag397.xml"/><Relationship Id="rId65" Type="http://schemas.openxmlformats.org/officeDocument/2006/relationships/tags" Target="../tags/tag396.xml"/><Relationship Id="rId64" Type="http://schemas.openxmlformats.org/officeDocument/2006/relationships/tags" Target="../tags/tag395.xml"/><Relationship Id="rId63" Type="http://schemas.openxmlformats.org/officeDocument/2006/relationships/tags" Target="../tags/tag394.xml"/><Relationship Id="rId62" Type="http://schemas.openxmlformats.org/officeDocument/2006/relationships/tags" Target="../tags/tag393.xml"/><Relationship Id="rId61" Type="http://schemas.openxmlformats.org/officeDocument/2006/relationships/tags" Target="../tags/tag392.xml"/><Relationship Id="rId60" Type="http://schemas.openxmlformats.org/officeDocument/2006/relationships/tags" Target="../tags/tag391.xml"/><Relationship Id="rId6" Type="http://schemas.openxmlformats.org/officeDocument/2006/relationships/tags" Target="../tags/tag337.xml"/><Relationship Id="rId59" Type="http://schemas.openxmlformats.org/officeDocument/2006/relationships/tags" Target="../tags/tag390.xml"/><Relationship Id="rId58" Type="http://schemas.openxmlformats.org/officeDocument/2006/relationships/tags" Target="../tags/tag389.xml"/><Relationship Id="rId57" Type="http://schemas.openxmlformats.org/officeDocument/2006/relationships/tags" Target="../tags/tag388.xml"/><Relationship Id="rId56" Type="http://schemas.openxmlformats.org/officeDocument/2006/relationships/tags" Target="../tags/tag387.xml"/><Relationship Id="rId55" Type="http://schemas.openxmlformats.org/officeDocument/2006/relationships/tags" Target="../tags/tag386.xml"/><Relationship Id="rId54" Type="http://schemas.openxmlformats.org/officeDocument/2006/relationships/tags" Target="../tags/tag385.xml"/><Relationship Id="rId53" Type="http://schemas.openxmlformats.org/officeDocument/2006/relationships/tags" Target="../tags/tag384.xml"/><Relationship Id="rId52" Type="http://schemas.openxmlformats.org/officeDocument/2006/relationships/tags" Target="../tags/tag383.xml"/><Relationship Id="rId51" Type="http://schemas.openxmlformats.org/officeDocument/2006/relationships/tags" Target="../tags/tag382.xml"/><Relationship Id="rId50" Type="http://schemas.openxmlformats.org/officeDocument/2006/relationships/tags" Target="../tags/tag381.xml"/><Relationship Id="rId5" Type="http://schemas.openxmlformats.org/officeDocument/2006/relationships/tags" Target="../tags/tag336.xml"/><Relationship Id="rId49" Type="http://schemas.openxmlformats.org/officeDocument/2006/relationships/tags" Target="../tags/tag380.xml"/><Relationship Id="rId48" Type="http://schemas.openxmlformats.org/officeDocument/2006/relationships/tags" Target="../tags/tag379.xml"/><Relationship Id="rId47" Type="http://schemas.openxmlformats.org/officeDocument/2006/relationships/tags" Target="../tags/tag378.xml"/><Relationship Id="rId46" Type="http://schemas.openxmlformats.org/officeDocument/2006/relationships/tags" Target="../tags/tag377.xml"/><Relationship Id="rId45" Type="http://schemas.openxmlformats.org/officeDocument/2006/relationships/tags" Target="../tags/tag376.xml"/><Relationship Id="rId44" Type="http://schemas.openxmlformats.org/officeDocument/2006/relationships/tags" Target="../tags/tag375.xml"/><Relationship Id="rId43" Type="http://schemas.openxmlformats.org/officeDocument/2006/relationships/tags" Target="../tags/tag374.xml"/><Relationship Id="rId42" Type="http://schemas.openxmlformats.org/officeDocument/2006/relationships/tags" Target="../tags/tag373.xml"/><Relationship Id="rId41" Type="http://schemas.openxmlformats.org/officeDocument/2006/relationships/tags" Target="../tags/tag372.xml"/><Relationship Id="rId40" Type="http://schemas.openxmlformats.org/officeDocument/2006/relationships/tags" Target="../tags/tag371.xml"/><Relationship Id="rId4" Type="http://schemas.openxmlformats.org/officeDocument/2006/relationships/tags" Target="../tags/tag335.xml"/><Relationship Id="rId39" Type="http://schemas.openxmlformats.org/officeDocument/2006/relationships/tags" Target="../tags/tag370.xml"/><Relationship Id="rId38" Type="http://schemas.openxmlformats.org/officeDocument/2006/relationships/tags" Target="../tags/tag369.xml"/><Relationship Id="rId37" Type="http://schemas.openxmlformats.org/officeDocument/2006/relationships/tags" Target="../tags/tag368.xml"/><Relationship Id="rId36" Type="http://schemas.openxmlformats.org/officeDocument/2006/relationships/tags" Target="../tags/tag367.xml"/><Relationship Id="rId35" Type="http://schemas.openxmlformats.org/officeDocument/2006/relationships/tags" Target="../tags/tag366.xml"/><Relationship Id="rId34" Type="http://schemas.openxmlformats.org/officeDocument/2006/relationships/tags" Target="../tags/tag365.xml"/><Relationship Id="rId33" Type="http://schemas.openxmlformats.org/officeDocument/2006/relationships/tags" Target="../tags/tag364.xml"/><Relationship Id="rId32" Type="http://schemas.openxmlformats.org/officeDocument/2006/relationships/tags" Target="../tags/tag363.xml"/><Relationship Id="rId31" Type="http://schemas.openxmlformats.org/officeDocument/2006/relationships/tags" Target="../tags/tag362.xml"/><Relationship Id="rId30" Type="http://schemas.openxmlformats.org/officeDocument/2006/relationships/tags" Target="../tags/tag361.xml"/><Relationship Id="rId3" Type="http://schemas.openxmlformats.org/officeDocument/2006/relationships/tags" Target="../tags/tag334.xml"/><Relationship Id="rId29" Type="http://schemas.openxmlformats.org/officeDocument/2006/relationships/tags" Target="../tags/tag360.xml"/><Relationship Id="rId28" Type="http://schemas.openxmlformats.org/officeDocument/2006/relationships/tags" Target="../tags/tag359.xml"/><Relationship Id="rId27" Type="http://schemas.openxmlformats.org/officeDocument/2006/relationships/tags" Target="../tags/tag358.xml"/><Relationship Id="rId26" Type="http://schemas.openxmlformats.org/officeDocument/2006/relationships/tags" Target="../tags/tag357.xml"/><Relationship Id="rId25" Type="http://schemas.openxmlformats.org/officeDocument/2006/relationships/tags" Target="../tags/tag356.xml"/><Relationship Id="rId24" Type="http://schemas.openxmlformats.org/officeDocument/2006/relationships/tags" Target="../tags/tag355.xml"/><Relationship Id="rId23" Type="http://schemas.openxmlformats.org/officeDocument/2006/relationships/tags" Target="../tags/tag354.xml"/><Relationship Id="rId22" Type="http://schemas.openxmlformats.org/officeDocument/2006/relationships/tags" Target="../tags/tag353.xml"/><Relationship Id="rId21" Type="http://schemas.openxmlformats.org/officeDocument/2006/relationships/tags" Target="../tags/tag352.xml"/><Relationship Id="rId20" Type="http://schemas.openxmlformats.org/officeDocument/2006/relationships/tags" Target="../tags/tag351.xml"/><Relationship Id="rId2" Type="http://schemas.openxmlformats.org/officeDocument/2006/relationships/tags" Target="../tags/tag333.xml"/><Relationship Id="rId19" Type="http://schemas.openxmlformats.org/officeDocument/2006/relationships/tags" Target="../tags/tag350.xml"/><Relationship Id="rId18" Type="http://schemas.openxmlformats.org/officeDocument/2006/relationships/tags" Target="../tags/tag349.xml"/><Relationship Id="rId17" Type="http://schemas.openxmlformats.org/officeDocument/2006/relationships/tags" Target="../tags/tag348.xml"/><Relationship Id="rId16" Type="http://schemas.openxmlformats.org/officeDocument/2006/relationships/tags" Target="../tags/tag347.xml"/><Relationship Id="rId15" Type="http://schemas.openxmlformats.org/officeDocument/2006/relationships/tags" Target="../tags/tag346.xml"/><Relationship Id="rId14" Type="http://schemas.openxmlformats.org/officeDocument/2006/relationships/tags" Target="../tags/tag345.xml"/><Relationship Id="rId13" Type="http://schemas.openxmlformats.org/officeDocument/2006/relationships/tags" Target="../tags/tag344.xml"/><Relationship Id="rId12" Type="http://schemas.openxmlformats.org/officeDocument/2006/relationships/tags" Target="../tags/tag343.xml"/><Relationship Id="rId11" Type="http://schemas.openxmlformats.org/officeDocument/2006/relationships/tags" Target="../tags/tag342.xml"/><Relationship Id="rId10" Type="http://schemas.openxmlformats.org/officeDocument/2006/relationships/tags" Target="../tags/tag341.xml"/><Relationship Id="rId1" Type="http://schemas.openxmlformats.org/officeDocument/2006/relationships/tags" Target="../tags/tag3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9" Type="http://schemas.openxmlformats.org/officeDocument/2006/relationships/tags" Target="../tags/tag417.xml"/><Relationship Id="rId8" Type="http://schemas.openxmlformats.org/officeDocument/2006/relationships/tags" Target="../tags/tag416.xml"/><Relationship Id="rId7" Type="http://schemas.openxmlformats.org/officeDocument/2006/relationships/tags" Target="../tags/tag415.xml"/><Relationship Id="rId6" Type="http://schemas.openxmlformats.org/officeDocument/2006/relationships/image" Target="../media/image76.wmf"/><Relationship Id="rId5" Type="http://schemas.openxmlformats.org/officeDocument/2006/relationships/oleObject" Target="../embeddings/oleObject11.bin"/><Relationship Id="rId4" Type="http://schemas.openxmlformats.org/officeDocument/2006/relationships/tags" Target="../tags/tag414.xml"/><Relationship Id="rId37" Type="http://schemas.openxmlformats.org/officeDocument/2006/relationships/vmlDrawing" Target="../drawings/vmlDrawing6.vml"/><Relationship Id="rId36" Type="http://schemas.openxmlformats.org/officeDocument/2006/relationships/slideLayout" Target="../slideLayouts/slideLayout1.xml"/><Relationship Id="rId35" Type="http://schemas.openxmlformats.org/officeDocument/2006/relationships/tags" Target="../tags/tag443.xml"/><Relationship Id="rId34" Type="http://schemas.openxmlformats.org/officeDocument/2006/relationships/tags" Target="../tags/tag442.xml"/><Relationship Id="rId33" Type="http://schemas.openxmlformats.org/officeDocument/2006/relationships/tags" Target="../tags/tag441.xml"/><Relationship Id="rId32" Type="http://schemas.openxmlformats.org/officeDocument/2006/relationships/tags" Target="../tags/tag440.xml"/><Relationship Id="rId31" Type="http://schemas.openxmlformats.org/officeDocument/2006/relationships/tags" Target="../tags/tag439.xml"/><Relationship Id="rId30" Type="http://schemas.openxmlformats.org/officeDocument/2006/relationships/tags" Target="../tags/tag438.xml"/><Relationship Id="rId3" Type="http://schemas.openxmlformats.org/officeDocument/2006/relationships/image" Target="../media/image75.wmf"/><Relationship Id="rId29" Type="http://schemas.openxmlformats.org/officeDocument/2006/relationships/tags" Target="../tags/tag437.xml"/><Relationship Id="rId28" Type="http://schemas.openxmlformats.org/officeDocument/2006/relationships/tags" Target="../tags/tag436.xml"/><Relationship Id="rId27" Type="http://schemas.openxmlformats.org/officeDocument/2006/relationships/tags" Target="../tags/tag435.xml"/><Relationship Id="rId26" Type="http://schemas.openxmlformats.org/officeDocument/2006/relationships/tags" Target="../tags/tag434.xml"/><Relationship Id="rId25" Type="http://schemas.openxmlformats.org/officeDocument/2006/relationships/tags" Target="../tags/tag433.xml"/><Relationship Id="rId24" Type="http://schemas.openxmlformats.org/officeDocument/2006/relationships/tags" Target="../tags/tag432.xml"/><Relationship Id="rId23" Type="http://schemas.openxmlformats.org/officeDocument/2006/relationships/tags" Target="../tags/tag431.xml"/><Relationship Id="rId22" Type="http://schemas.openxmlformats.org/officeDocument/2006/relationships/tags" Target="../tags/tag430.xml"/><Relationship Id="rId21" Type="http://schemas.openxmlformats.org/officeDocument/2006/relationships/tags" Target="../tags/tag429.xml"/><Relationship Id="rId20" Type="http://schemas.openxmlformats.org/officeDocument/2006/relationships/tags" Target="../tags/tag428.xml"/><Relationship Id="rId2" Type="http://schemas.openxmlformats.org/officeDocument/2006/relationships/oleObject" Target="../embeddings/oleObject10.bin"/><Relationship Id="rId19" Type="http://schemas.openxmlformats.org/officeDocument/2006/relationships/tags" Target="../tags/tag427.xml"/><Relationship Id="rId18" Type="http://schemas.openxmlformats.org/officeDocument/2006/relationships/tags" Target="../tags/tag426.xml"/><Relationship Id="rId17" Type="http://schemas.openxmlformats.org/officeDocument/2006/relationships/tags" Target="../tags/tag425.xml"/><Relationship Id="rId16" Type="http://schemas.openxmlformats.org/officeDocument/2006/relationships/tags" Target="../tags/tag424.xml"/><Relationship Id="rId15" Type="http://schemas.openxmlformats.org/officeDocument/2006/relationships/tags" Target="../tags/tag423.xml"/><Relationship Id="rId14" Type="http://schemas.openxmlformats.org/officeDocument/2006/relationships/tags" Target="../tags/tag422.xml"/><Relationship Id="rId13" Type="http://schemas.openxmlformats.org/officeDocument/2006/relationships/tags" Target="../tags/tag421.xml"/><Relationship Id="rId12" Type="http://schemas.openxmlformats.org/officeDocument/2006/relationships/tags" Target="../tags/tag420.xml"/><Relationship Id="rId11" Type="http://schemas.openxmlformats.org/officeDocument/2006/relationships/tags" Target="../tags/tag419.xml"/><Relationship Id="rId10" Type="http://schemas.openxmlformats.org/officeDocument/2006/relationships/tags" Target="../tags/tag418.xml"/><Relationship Id="rId1" Type="http://schemas.openxmlformats.org/officeDocument/2006/relationships/tags" Target="../tags/tag41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4.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7.png"/><Relationship Id="rId1" Type="http://schemas.openxmlformats.org/officeDocument/2006/relationships/tags" Target="../tags/tag445.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6.xml"/></Relationships>
</file>

<file path=ppt/slides/_rels/slide69.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9" Type="http://schemas.openxmlformats.org/officeDocument/2006/relationships/slideLayout" Target="../slideLayouts/slideLayout1.xml"/><Relationship Id="rId18" Type="http://schemas.openxmlformats.org/officeDocument/2006/relationships/tags" Target="../tags/tag464.xml"/><Relationship Id="rId17" Type="http://schemas.openxmlformats.org/officeDocument/2006/relationships/tags" Target="../tags/tag463.xml"/><Relationship Id="rId16" Type="http://schemas.openxmlformats.org/officeDocument/2006/relationships/tags" Target="../tags/tag462.xml"/><Relationship Id="rId15" Type="http://schemas.openxmlformats.org/officeDocument/2006/relationships/tags" Target="../tags/tag461.xml"/><Relationship Id="rId14" Type="http://schemas.openxmlformats.org/officeDocument/2006/relationships/tags" Target="../tags/tag460.xml"/><Relationship Id="rId13" Type="http://schemas.openxmlformats.org/officeDocument/2006/relationships/tags" Target="../tags/tag459.xml"/><Relationship Id="rId12" Type="http://schemas.openxmlformats.org/officeDocument/2006/relationships/tags" Target="../tags/tag458.xml"/><Relationship Id="rId11" Type="http://schemas.openxmlformats.org/officeDocument/2006/relationships/tags" Target="../tags/tag457.xml"/><Relationship Id="rId10" Type="http://schemas.openxmlformats.org/officeDocument/2006/relationships/tags" Target="../tags/tag456.xml"/><Relationship Id="rId1" Type="http://schemas.openxmlformats.org/officeDocument/2006/relationships/tags" Target="../tags/tag447.xml"/></Relationships>
</file>

<file path=ppt/slides/_rels/slide7.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image" Target="../media/image15.wmf"/><Relationship Id="rId7" Type="http://schemas.openxmlformats.org/officeDocument/2006/relationships/oleObject" Target="../embeddings/oleObject6.bin"/><Relationship Id="rId6" Type="http://schemas.openxmlformats.org/officeDocument/2006/relationships/tags" Target="../tags/tag26.xml"/><Relationship Id="rId5" Type="http://schemas.openxmlformats.org/officeDocument/2006/relationships/image" Target="../media/image14.png"/><Relationship Id="rId4" Type="http://schemas.openxmlformats.org/officeDocument/2006/relationships/tags" Target="../tags/tag25.xml"/><Relationship Id="rId3" Type="http://schemas.openxmlformats.org/officeDocument/2006/relationships/image" Target="../media/image13.wmf"/><Relationship Id="rId2" Type="http://schemas.openxmlformats.org/officeDocument/2006/relationships/oleObject" Target="../embeddings/oleObject5.bin"/><Relationship Id="rId14" Type="http://schemas.openxmlformats.org/officeDocument/2006/relationships/vmlDrawing" Target="../drawings/vmlDrawing4.vml"/><Relationship Id="rId13" Type="http://schemas.openxmlformats.org/officeDocument/2006/relationships/slideLayout" Target="../slideLayouts/slideLayout1.xml"/><Relationship Id="rId12" Type="http://schemas.openxmlformats.org/officeDocument/2006/relationships/tags" Target="../tags/tag28.xml"/><Relationship Id="rId11" Type="http://schemas.openxmlformats.org/officeDocument/2006/relationships/image" Target="../media/image16.wmf"/><Relationship Id="rId10" Type="http://schemas.openxmlformats.org/officeDocument/2006/relationships/oleObject" Target="../embeddings/oleObject7.bin"/><Relationship Id="rId1" Type="http://schemas.openxmlformats.org/officeDocument/2006/relationships/tags" Target="../tags/tag24.xml"/></Relationships>
</file>

<file path=ppt/slides/_rels/slide70.xml.rels><?xml version="1.0" encoding="UTF-8" standalone="yes"?>
<Relationships xmlns="http://schemas.openxmlformats.org/package/2006/relationships"><Relationship Id="rId99" Type="http://schemas.openxmlformats.org/officeDocument/2006/relationships/tags" Target="../tags/tag563.xml"/><Relationship Id="rId98" Type="http://schemas.openxmlformats.org/officeDocument/2006/relationships/tags" Target="../tags/tag562.xml"/><Relationship Id="rId97" Type="http://schemas.openxmlformats.org/officeDocument/2006/relationships/tags" Target="../tags/tag561.xml"/><Relationship Id="rId96" Type="http://schemas.openxmlformats.org/officeDocument/2006/relationships/tags" Target="../tags/tag560.xml"/><Relationship Id="rId95" Type="http://schemas.openxmlformats.org/officeDocument/2006/relationships/tags" Target="../tags/tag559.xml"/><Relationship Id="rId94" Type="http://schemas.openxmlformats.org/officeDocument/2006/relationships/tags" Target="../tags/tag558.xml"/><Relationship Id="rId93" Type="http://schemas.openxmlformats.org/officeDocument/2006/relationships/tags" Target="../tags/tag557.xml"/><Relationship Id="rId92" Type="http://schemas.openxmlformats.org/officeDocument/2006/relationships/tags" Target="../tags/tag556.xml"/><Relationship Id="rId91" Type="http://schemas.openxmlformats.org/officeDocument/2006/relationships/tags" Target="../tags/tag555.xml"/><Relationship Id="rId90" Type="http://schemas.openxmlformats.org/officeDocument/2006/relationships/tags" Target="../tags/tag554.xml"/><Relationship Id="rId9" Type="http://schemas.openxmlformats.org/officeDocument/2006/relationships/tags" Target="../tags/tag473.xml"/><Relationship Id="rId89" Type="http://schemas.openxmlformats.org/officeDocument/2006/relationships/tags" Target="../tags/tag553.xml"/><Relationship Id="rId88" Type="http://schemas.openxmlformats.org/officeDocument/2006/relationships/tags" Target="../tags/tag552.xml"/><Relationship Id="rId87" Type="http://schemas.openxmlformats.org/officeDocument/2006/relationships/tags" Target="../tags/tag551.xml"/><Relationship Id="rId86" Type="http://schemas.openxmlformats.org/officeDocument/2006/relationships/tags" Target="../tags/tag550.xml"/><Relationship Id="rId85" Type="http://schemas.openxmlformats.org/officeDocument/2006/relationships/tags" Target="../tags/tag549.xml"/><Relationship Id="rId84" Type="http://schemas.openxmlformats.org/officeDocument/2006/relationships/tags" Target="../tags/tag548.xml"/><Relationship Id="rId83" Type="http://schemas.openxmlformats.org/officeDocument/2006/relationships/tags" Target="../tags/tag547.xml"/><Relationship Id="rId82" Type="http://schemas.openxmlformats.org/officeDocument/2006/relationships/tags" Target="../tags/tag546.xml"/><Relationship Id="rId81" Type="http://schemas.openxmlformats.org/officeDocument/2006/relationships/tags" Target="../tags/tag545.xml"/><Relationship Id="rId80" Type="http://schemas.openxmlformats.org/officeDocument/2006/relationships/tags" Target="../tags/tag544.xml"/><Relationship Id="rId8" Type="http://schemas.openxmlformats.org/officeDocument/2006/relationships/tags" Target="../tags/tag472.xml"/><Relationship Id="rId79" Type="http://schemas.openxmlformats.org/officeDocument/2006/relationships/tags" Target="../tags/tag543.xml"/><Relationship Id="rId78" Type="http://schemas.openxmlformats.org/officeDocument/2006/relationships/tags" Target="../tags/tag542.xml"/><Relationship Id="rId77" Type="http://schemas.openxmlformats.org/officeDocument/2006/relationships/tags" Target="../tags/tag541.xml"/><Relationship Id="rId76" Type="http://schemas.openxmlformats.org/officeDocument/2006/relationships/tags" Target="../tags/tag540.xml"/><Relationship Id="rId75" Type="http://schemas.openxmlformats.org/officeDocument/2006/relationships/tags" Target="../tags/tag539.xml"/><Relationship Id="rId74" Type="http://schemas.openxmlformats.org/officeDocument/2006/relationships/tags" Target="../tags/tag538.xml"/><Relationship Id="rId73" Type="http://schemas.openxmlformats.org/officeDocument/2006/relationships/tags" Target="../tags/tag537.xml"/><Relationship Id="rId72" Type="http://schemas.openxmlformats.org/officeDocument/2006/relationships/tags" Target="../tags/tag536.xml"/><Relationship Id="rId71" Type="http://schemas.openxmlformats.org/officeDocument/2006/relationships/tags" Target="../tags/tag535.xml"/><Relationship Id="rId70" Type="http://schemas.openxmlformats.org/officeDocument/2006/relationships/tags" Target="../tags/tag534.xml"/><Relationship Id="rId7" Type="http://schemas.openxmlformats.org/officeDocument/2006/relationships/tags" Target="../tags/tag471.xml"/><Relationship Id="rId69" Type="http://schemas.openxmlformats.org/officeDocument/2006/relationships/tags" Target="../tags/tag533.xml"/><Relationship Id="rId68" Type="http://schemas.openxmlformats.org/officeDocument/2006/relationships/tags" Target="../tags/tag532.xml"/><Relationship Id="rId67" Type="http://schemas.openxmlformats.org/officeDocument/2006/relationships/tags" Target="../tags/tag531.xml"/><Relationship Id="rId66" Type="http://schemas.openxmlformats.org/officeDocument/2006/relationships/tags" Target="../tags/tag530.xml"/><Relationship Id="rId65" Type="http://schemas.openxmlformats.org/officeDocument/2006/relationships/tags" Target="../tags/tag529.xml"/><Relationship Id="rId64" Type="http://schemas.openxmlformats.org/officeDocument/2006/relationships/tags" Target="../tags/tag528.xml"/><Relationship Id="rId63" Type="http://schemas.openxmlformats.org/officeDocument/2006/relationships/tags" Target="../tags/tag527.xml"/><Relationship Id="rId62" Type="http://schemas.openxmlformats.org/officeDocument/2006/relationships/tags" Target="../tags/tag526.xml"/><Relationship Id="rId61" Type="http://schemas.openxmlformats.org/officeDocument/2006/relationships/tags" Target="../tags/tag525.xml"/><Relationship Id="rId60" Type="http://schemas.openxmlformats.org/officeDocument/2006/relationships/tags" Target="../tags/tag524.xml"/><Relationship Id="rId6" Type="http://schemas.openxmlformats.org/officeDocument/2006/relationships/tags" Target="../tags/tag470.xml"/><Relationship Id="rId59" Type="http://schemas.openxmlformats.org/officeDocument/2006/relationships/tags" Target="../tags/tag523.xml"/><Relationship Id="rId58" Type="http://schemas.openxmlformats.org/officeDocument/2006/relationships/tags" Target="../tags/tag522.xml"/><Relationship Id="rId57" Type="http://schemas.openxmlformats.org/officeDocument/2006/relationships/tags" Target="../tags/tag521.xml"/><Relationship Id="rId56" Type="http://schemas.openxmlformats.org/officeDocument/2006/relationships/tags" Target="../tags/tag520.xml"/><Relationship Id="rId55" Type="http://schemas.openxmlformats.org/officeDocument/2006/relationships/tags" Target="../tags/tag519.xml"/><Relationship Id="rId54" Type="http://schemas.openxmlformats.org/officeDocument/2006/relationships/tags" Target="../tags/tag518.xml"/><Relationship Id="rId53" Type="http://schemas.openxmlformats.org/officeDocument/2006/relationships/tags" Target="../tags/tag517.xml"/><Relationship Id="rId52" Type="http://schemas.openxmlformats.org/officeDocument/2006/relationships/tags" Target="../tags/tag516.xml"/><Relationship Id="rId51" Type="http://schemas.openxmlformats.org/officeDocument/2006/relationships/tags" Target="../tags/tag515.xml"/><Relationship Id="rId50" Type="http://schemas.openxmlformats.org/officeDocument/2006/relationships/tags" Target="../tags/tag514.xml"/><Relationship Id="rId5" Type="http://schemas.openxmlformats.org/officeDocument/2006/relationships/tags" Target="../tags/tag469.xml"/><Relationship Id="rId49" Type="http://schemas.openxmlformats.org/officeDocument/2006/relationships/tags" Target="../tags/tag513.xml"/><Relationship Id="rId48" Type="http://schemas.openxmlformats.org/officeDocument/2006/relationships/tags" Target="../tags/tag512.xml"/><Relationship Id="rId47" Type="http://schemas.openxmlformats.org/officeDocument/2006/relationships/tags" Target="../tags/tag511.xml"/><Relationship Id="rId46" Type="http://schemas.openxmlformats.org/officeDocument/2006/relationships/tags" Target="../tags/tag510.xml"/><Relationship Id="rId45" Type="http://schemas.openxmlformats.org/officeDocument/2006/relationships/tags" Target="../tags/tag509.xml"/><Relationship Id="rId44" Type="http://schemas.openxmlformats.org/officeDocument/2006/relationships/tags" Target="../tags/tag508.xml"/><Relationship Id="rId43" Type="http://schemas.openxmlformats.org/officeDocument/2006/relationships/tags" Target="../tags/tag507.xml"/><Relationship Id="rId42" Type="http://schemas.openxmlformats.org/officeDocument/2006/relationships/tags" Target="../tags/tag506.xml"/><Relationship Id="rId41" Type="http://schemas.openxmlformats.org/officeDocument/2006/relationships/tags" Target="../tags/tag505.xml"/><Relationship Id="rId40" Type="http://schemas.openxmlformats.org/officeDocument/2006/relationships/tags" Target="../tags/tag504.xml"/><Relationship Id="rId4" Type="http://schemas.openxmlformats.org/officeDocument/2006/relationships/tags" Target="../tags/tag468.xml"/><Relationship Id="rId39" Type="http://schemas.openxmlformats.org/officeDocument/2006/relationships/tags" Target="../tags/tag503.xml"/><Relationship Id="rId38" Type="http://schemas.openxmlformats.org/officeDocument/2006/relationships/tags" Target="../tags/tag502.xml"/><Relationship Id="rId37" Type="http://schemas.openxmlformats.org/officeDocument/2006/relationships/tags" Target="../tags/tag501.xml"/><Relationship Id="rId36" Type="http://schemas.openxmlformats.org/officeDocument/2006/relationships/tags" Target="../tags/tag500.xml"/><Relationship Id="rId35" Type="http://schemas.openxmlformats.org/officeDocument/2006/relationships/tags" Target="../tags/tag499.xml"/><Relationship Id="rId34" Type="http://schemas.openxmlformats.org/officeDocument/2006/relationships/tags" Target="../tags/tag498.xml"/><Relationship Id="rId33" Type="http://schemas.openxmlformats.org/officeDocument/2006/relationships/tags" Target="../tags/tag497.xml"/><Relationship Id="rId32" Type="http://schemas.openxmlformats.org/officeDocument/2006/relationships/tags" Target="../tags/tag496.xml"/><Relationship Id="rId31" Type="http://schemas.openxmlformats.org/officeDocument/2006/relationships/tags" Target="../tags/tag495.xml"/><Relationship Id="rId30" Type="http://schemas.openxmlformats.org/officeDocument/2006/relationships/tags" Target="../tags/tag494.xml"/><Relationship Id="rId3" Type="http://schemas.openxmlformats.org/officeDocument/2006/relationships/tags" Target="../tags/tag467.xml"/><Relationship Id="rId29" Type="http://schemas.openxmlformats.org/officeDocument/2006/relationships/tags" Target="../tags/tag493.xml"/><Relationship Id="rId28" Type="http://schemas.openxmlformats.org/officeDocument/2006/relationships/tags" Target="../tags/tag492.xml"/><Relationship Id="rId27" Type="http://schemas.openxmlformats.org/officeDocument/2006/relationships/tags" Target="../tags/tag491.xml"/><Relationship Id="rId26" Type="http://schemas.openxmlformats.org/officeDocument/2006/relationships/tags" Target="../tags/tag490.xml"/><Relationship Id="rId25" Type="http://schemas.openxmlformats.org/officeDocument/2006/relationships/tags" Target="../tags/tag489.xml"/><Relationship Id="rId24" Type="http://schemas.openxmlformats.org/officeDocument/2006/relationships/tags" Target="../tags/tag488.xml"/><Relationship Id="rId23" Type="http://schemas.openxmlformats.org/officeDocument/2006/relationships/tags" Target="../tags/tag487.xml"/><Relationship Id="rId22" Type="http://schemas.openxmlformats.org/officeDocument/2006/relationships/tags" Target="../tags/tag486.xml"/><Relationship Id="rId21" Type="http://schemas.openxmlformats.org/officeDocument/2006/relationships/tags" Target="../tags/tag485.xml"/><Relationship Id="rId20" Type="http://schemas.openxmlformats.org/officeDocument/2006/relationships/tags" Target="../tags/tag484.xml"/><Relationship Id="rId2" Type="http://schemas.openxmlformats.org/officeDocument/2006/relationships/tags" Target="../tags/tag466.xml"/><Relationship Id="rId19" Type="http://schemas.openxmlformats.org/officeDocument/2006/relationships/tags" Target="../tags/tag483.xml"/><Relationship Id="rId18" Type="http://schemas.openxmlformats.org/officeDocument/2006/relationships/tags" Target="../tags/tag482.xml"/><Relationship Id="rId17" Type="http://schemas.openxmlformats.org/officeDocument/2006/relationships/tags" Target="../tags/tag481.xml"/><Relationship Id="rId16" Type="http://schemas.openxmlformats.org/officeDocument/2006/relationships/tags" Target="../tags/tag480.xml"/><Relationship Id="rId157" Type="http://schemas.openxmlformats.org/officeDocument/2006/relationships/slideLayout" Target="../slideLayouts/slideLayout1.xml"/><Relationship Id="rId156" Type="http://schemas.openxmlformats.org/officeDocument/2006/relationships/tags" Target="../tags/tag620.xml"/><Relationship Id="rId155" Type="http://schemas.openxmlformats.org/officeDocument/2006/relationships/tags" Target="../tags/tag619.xml"/><Relationship Id="rId154" Type="http://schemas.openxmlformats.org/officeDocument/2006/relationships/tags" Target="../tags/tag618.xml"/><Relationship Id="rId153" Type="http://schemas.openxmlformats.org/officeDocument/2006/relationships/tags" Target="../tags/tag617.xml"/><Relationship Id="rId152" Type="http://schemas.openxmlformats.org/officeDocument/2006/relationships/tags" Target="../tags/tag616.xml"/><Relationship Id="rId151" Type="http://schemas.openxmlformats.org/officeDocument/2006/relationships/tags" Target="../tags/tag615.xml"/><Relationship Id="rId150" Type="http://schemas.openxmlformats.org/officeDocument/2006/relationships/tags" Target="../tags/tag614.xml"/><Relationship Id="rId15" Type="http://schemas.openxmlformats.org/officeDocument/2006/relationships/tags" Target="../tags/tag479.xml"/><Relationship Id="rId149" Type="http://schemas.openxmlformats.org/officeDocument/2006/relationships/tags" Target="../tags/tag613.xml"/><Relationship Id="rId148" Type="http://schemas.openxmlformats.org/officeDocument/2006/relationships/tags" Target="../tags/tag612.xml"/><Relationship Id="rId147" Type="http://schemas.openxmlformats.org/officeDocument/2006/relationships/tags" Target="../tags/tag611.xml"/><Relationship Id="rId146" Type="http://schemas.openxmlformats.org/officeDocument/2006/relationships/tags" Target="../tags/tag610.xml"/><Relationship Id="rId145" Type="http://schemas.openxmlformats.org/officeDocument/2006/relationships/tags" Target="../tags/tag609.xml"/><Relationship Id="rId144" Type="http://schemas.openxmlformats.org/officeDocument/2006/relationships/tags" Target="../tags/tag608.xml"/><Relationship Id="rId143" Type="http://schemas.openxmlformats.org/officeDocument/2006/relationships/tags" Target="../tags/tag607.xml"/><Relationship Id="rId142" Type="http://schemas.openxmlformats.org/officeDocument/2006/relationships/tags" Target="../tags/tag606.xml"/><Relationship Id="rId141" Type="http://schemas.openxmlformats.org/officeDocument/2006/relationships/tags" Target="../tags/tag605.xml"/><Relationship Id="rId140" Type="http://schemas.openxmlformats.org/officeDocument/2006/relationships/tags" Target="../tags/tag604.xml"/><Relationship Id="rId14" Type="http://schemas.openxmlformats.org/officeDocument/2006/relationships/tags" Target="../tags/tag478.xml"/><Relationship Id="rId139" Type="http://schemas.openxmlformats.org/officeDocument/2006/relationships/tags" Target="../tags/tag603.xml"/><Relationship Id="rId138" Type="http://schemas.openxmlformats.org/officeDocument/2006/relationships/tags" Target="../tags/tag602.xml"/><Relationship Id="rId137" Type="http://schemas.openxmlformats.org/officeDocument/2006/relationships/tags" Target="../tags/tag601.xml"/><Relationship Id="rId136" Type="http://schemas.openxmlformats.org/officeDocument/2006/relationships/tags" Target="../tags/tag600.xml"/><Relationship Id="rId135" Type="http://schemas.openxmlformats.org/officeDocument/2006/relationships/tags" Target="../tags/tag599.xml"/><Relationship Id="rId134" Type="http://schemas.openxmlformats.org/officeDocument/2006/relationships/tags" Target="../tags/tag598.xml"/><Relationship Id="rId133" Type="http://schemas.openxmlformats.org/officeDocument/2006/relationships/tags" Target="../tags/tag597.xml"/><Relationship Id="rId132" Type="http://schemas.openxmlformats.org/officeDocument/2006/relationships/tags" Target="../tags/tag596.xml"/><Relationship Id="rId131" Type="http://schemas.openxmlformats.org/officeDocument/2006/relationships/tags" Target="../tags/tag595.xml"/><Relationship Id="rId130" Type="http://schemas.openxmlformats.org/officeDocument/2006/relationships/tags" Target="../tags/tag594.xml"/><Relationship Id="rId13" Type="http://schemas.openxmlformats.org/officeDocument/2006/relationships/tags" Target="../tags/tag477.xml"/><Relationship Id="rId129" Type="http://schemas.openxmlformats.org/officeDocument/2006/relationships/tags" Target="../tags/tag593.xml"/><Relationship Id="rId128" Type="http://schemas.openxmlformats.org/officeDocument/2006/relationships/tags" Target="../tags/tag592.xml"/><Relationship Id="rId127" Type="http://schemas.openxmlformats.org/officeDocument/2006/relationships/tags" Target="../tags/tag591.xml"/><Relationship Id="rId126" Type="http://schemas.openxmlformats.org/officeDocument/2006/relationships/tags" Target="../tags/tag590.xml"/><Relationship Id="rId125" Type="http://schemas.openxmlformats.org/officeDocument/2006/relationships/tags" Target="../tags/tag589.xml"/><Relationship Id="rId124" Type="http://schemas.openxmlformats.org/officeDocument/2006/relationships/tags" Target="../tags/tag588.xml"/><Relationship Id="rId123" Type="http://schemas.openxmlformats.org/officeDocument/2006/relationships/tags" Target="../tags/tag587.xml"/><Relationship Id="rId122" Type="http://schemas.openxmlformats.org/officeDocument/2006/relationships/tags" Target="../tags/tag586.xml"/><Relationship Id="rId121" Type="http://schemas.openxmlformats.org/officeDocument/2006/relationships/tags" Target="../tags/tag585.xml"/><Relationship Id="rId120" Type="http://schemas.openxmlformats.org/officeDocument/2006/relationships/tags" Target="../tags/tag584.xml"/><Relationship Id="rId12" Type="http://schemas.openxmlformats.org/officeDocument/2006/relationships/tags" Target="../tags/tag476.xml"/><Relationship Id="rId119" Type="http://schemas.openxmlformats.org/officeDocument/2006/relationships/tags" Target="../tags/tag583.xml"/><Relationship Id="rId118" Type="http://schemas.openxmlformats.org/officeDocument/2006/relationships/tags" Target="../tags/tag582.xml"/><Relationship Id="rId117" Type="http://schemas.openxmlformats.org/officeDocument/2006/relationships/tags" Target="../tags/tag581.xml"/><Relationship Id="rId116" Type="http://schemas.openxmlformats.org/officeDocument/2006/relationships/tags" Target="../tags/tag580.xml"/><Relationship Id="rId115" Type="http://schemas.openxmlformats.org/officeDocument/2006/relationships/tags" Target="../tags/tag579.xml"/><Relationship Id="rId114" Type="http://schemas.openxmlformats.org/officeDocument/2006/relationships/tags" Target="../tags/tag578.xml"/><Relationship Id="rId113" Type="http://schemas.openxmlformats.org/officeDocument/2006/relationships/tags" Target="../tags/tag577.xml"/><Relationship Id="rId112" Type="http://schemas.openxmlformats.org/officeDocument/2006/relationships/tags" Target="../tags/tag576.xml"/><Relationship Id="rId111" Type="http://schemas.openxmlformats.org/officeDocument/2006/relationships/tags" Target="../tags/tag575.xml"/><Relationship Id="rId110" Type="http://schemas.openxmlformats.org/officeDocument/2006/relationships/tags" Target="../tags/tag574.xml"/><Relationship Id="rId11" Type="http://schemas.openxmlformats.org/officeDocument/2006/relationships/tags" Target="../tags/tag475.xml"/><Relationship Id="rId109" Type="http://schemas.openxmlformats.org/officeDocument/2006/relationships/tags" Target="../tags/tag573.xml"/><Relationship Id="rId108" Type="http://schemas.openxmlformats.org/officeDocument/2006/relationships/tags" Target="../tags/tag572.xml"/><Relationship Id="rId107" Type="http://schemas.openxmlformats.org/officeDocument/2006/relationships/tags" Target="../tags/tag571.xml"/><Relationship Id="rId106" Type="http://schemas.openxmlformats.org/officeDocument/2006/relationships/tags" Target="../tags/tag570.xml"/><Relationship Id="rId105" Type="http://schemas.openxmlformats.org/officeDocument/2006/relationships/tags" Target="../tags/tag569.xml"/><Relationship Id="rId104" Type="http://schemas.openxmlformats.org/officeDocument/2006/relationships/tags" Target="../tags/tag568.xml"/><Relationship Id="rId103" Type="http://schemas.openxmlformats.org/officeDocument/2006/relationships/tags" Target="../tags/tag567.xml"/><Relationship Id="rId102" Type="http://schemas.openxmlformats.org/officeDocument/2006/relationships/tags" Target="../tags/tag566.xml"/><Relationship Id="rId101" Type="http://schemas.openxmlformats.org/officeDocument/2006/relationships/tags" Target="../tags/tag565.xml"/><Relationship Id="rId100" Type="http://schemas.openxmlformats.org/officeDocument/2006/relationships/tags" Target="../tags/tag564.xml"/><Relationship Id="rId10" Type="http://schemas.openxmlformats.org/officeDocument/2006/relationships/tags" Target="../tags/tag474.xml"/><Relationship Id="rId1" Type="http://schemas.openxmlformats.org/officeDocument/2006/relationships/tags" Target="../tags/tag465.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tags" Target="../tags/tag622.xml"/><Relationship Id="rId1" Type="http://schemas.openxmlformats.org/officeDocument/2006/relationships/tags" Target="../tags/tag621.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tags" Target="../tags/tag624.xml"/><Relationship Id="rId1" Type="http://schemas.openxmlformats.org/officeDocument/2006/relationships/tags" Target="../tags/tag6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80.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image" Target="../media/image16.wmf"/><Relationship Id="rId4" Type="http://schemas.openxmlformats.org/officeDocument/2006/relationships/oleObject" Target="../embeddings/oleObject9.bin"/><Relationship Id="rId37" Type="http://schemas.openxmlformats.org/officeDocument/2006/relationships/vmlDrawing" Target="../drawings/vmlDrawing5.vml"/><Relationship Id="rId36" Type="http://schemas.openxmlformats.org/officeDocument/2006/relationships/slideLayout" Target="../slideLayouts/slideLayout1.xml"/><Relationship Id="rId35" Type="http://schemas.openxmlformats.org/officeDocument/2006/relationships/tags" Target="../tags/tag59.xml"/><Relationship Id="rId34" Type="http://schemas.openxmlformats.org/officeDocument/2006/relationships/tags" Target="../tags/tag58.xml"/><Relationship Id="rId33" Type="http://schemas.openxmlformats.org/officeDocument/2006/relationships/tags" Target="../tags/tag57.xml"/><Relationship Id="rId32" Type="http://schemas.openxmlformats.org/officeDocument/2006/relationships/tags" Target="../tags/tag56.xml"/><Relationship Id="rId31" Type="http://schemas.openxmlformats.org/officeDocument/2006/relationships/tags" Target="../tags/tag55.xml"/><Relationship Id="rId30" Type="http://schemas.openxmlformats.org/officeDocument/2006/relationships/tags" Target="../tags/tag54.xml"/><Relationship Id="rId3" Type="http://schemas.openxmlformats.org/officeDocument/2006/relationships/image" Target="../media/image15.wmf"/><Relationship Id="rId29" Type="http://schemas.openxmlformats.org/officeDocument/2006/relationships/tags" Target="../tags/tag53.xml"/><Relationship Id="rId28" Type="http://schemas.openxmlformats.org/officeDocument/2006/relationships/tags" Target="../tags/tag5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oleObject" Target="../embeddings/oleObject8.bin"/><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endPar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endPar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endPar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2.2</a:t>
            </a:r>
            <a:r>
              <a:rPr lang="en-US" altLang="zh-CN" dirty="0"/>
              <a:t>.1</a:t>
            </a:r>
            <a:r>
              <a:rPr lang="zh-CN" altLang="en-US" dirty="0"/>
              <a:t> 线性表的定义</a:t>
            </a:r>
            <a:endParaRPr lang="zh-CN" altLang="en-US" dirty="0"/>
          </a:p>
        </p:txBody>
      </p:sp>
      <p:sp>
        <p:nvSpPr>
          <p:cNvPr id="3" name="副标题 2"/>
          <p:cNvSpPr>
            <a:spLocks noGrp="1"/>
          </p:cNvSpPr>
          <p:nvPr>
            <p:ph type="subTitle" idx="1"/>
          </p:nvPr>
        </p:nvSpPr>
        <p:spPr/>
        <p:txBody>
          <a:bodyPr/>
          <a:lstStyle/>
          <a:p>
            <a:r>
              <a:rPr lang="en-US" altLang="zh-CN" dirty="0"/>
              <a:t>2.2</a:t>
            </a:r>
            <a:r>
              <a:rPr lang="zh-CN" altLang="en-US" dirty="0"/>
              <a:t>线性表的定义与结构</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712470"/>
          </a:xfrm>
        </p:spPr>
        <p:txBody>
          <a:bodyPr/>
          <a:lstStyle/>
          <a:p>
            <a:r>
              <a:rPr lang="zh-CN" altLang="en-US" sz="2200"/>
              <a:t>线性表：由同一类型的数据元素构成的有序序列的线性结构</a:t>
            </a:r>
            <a:endParaRPr lang="zh-CN" altLang="en-US" sz="2200"/>
          </a:p>
          <a:p>
            <a:endParaRPr lang="zh-CN" altLang="en-US"/>
          </a:p>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838200" y="1715134"/>
            <a:ext cx="7391400" cy="47970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2.2</a:t>
            </a:r>
            <a:r>
              <a:rPr lang="en-US" altLang="zh-CN">
                <a:sym typeface="+mn-ea"/>
              </a:rPr>
              <a:t>.2</a:t>
            </a:r>
            <a:r>
              <a:rPr lang="zh-CN" altLang="en-US">
                <a:sym typeface="+mn-ea"/>
              </a:rPr>
              <a:t> 线性表的结构</a:t>
            </a:r>
            <a:endParaRPr lang="zh-CN" altLang="en-US">
              <a:sym typeface="+mn-ea"/>
            </a:endParaRPr>
          </a:p>
        </p:txBody>
      </p:sp>
      <p:sp>
        <p:nvSpPr>
          <p:cNvPr id="3" name="副标题 2"/>
          <p:cNvSpPr>
            <a:spLocks noGrp="1"/>
          </p:cNvSpPr>
          <p:nvPr>
            <p:ph type="subTitle" idx="1"/>
          </p:nvPr>
        </p:nvSpPr>
        <p:spPr/>
        <p:txBody>
          <a:bodyPr/>
          <a:lstStyle/>
          <a:p>
            <a:r>
              <a:rPr lang="en-US" altLang="zh-CN" dirty="0"/>
              <a:t>2.2</a:t>
            </a:r>
            <a:r>
              <a:rPr lang="zh-CN" altLang="en-US" dirty="0"/>
              <a:t>线性表的定义与结构</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87145"/>
            <a:ext cx="11055350" cy="1611630"/>
          </a:xfrm>
        </p:spPr>
        <p:txBody>
          <a:bodyPr/>
          <a:lstStyle/>
          <a:p>
            <a:pPr fontAlgn="auto">
              <a:lnSpc>
                <a:spcPct val="120000"/>
              </a:lnSpc>
              <a:spcBef>
                <a:spcPts val="0"/>
              </a:spcBef>
            </a:pPr>
            <a:r>
              <a:rPr lang="zh-CN" altLang="en-US" sz="2200" b="1" dirty="0">
                <a:solidFill>
                  <a:schemeClr val="accent1"/>
                </a:solidFill>
                <a:sym typeface="+mn-ea"/>
              </a:rPr>
              <a:t>线性表的逻辑结构</a:t>
            </a:r>
            <a:r>
              <a:rPr lang="zh-CN" altLang="en-US" sz="2200" dirty="0">
                <a:sym typeface="+mn-ea"/>
              </a:rPr>
              <a:t>：数据元素之间线性的序列关系，即数据元素之间的前驱和后继关系。</a:t>
            </a:r>
            <a:endParaRPr lang="zh-CN" altLang="en-US" sz="2200" dirty="0"/>
          </a:p>
          <a:p>
            <a:pPr fontAlgn="auto">
              <a:lnSpc>
                <a:spcPct val="120000"/>
              </a:lnSpc>
              <a:spcBef>
                <a:spcPts val="0"/>
              </a:spcBef>
            </a:pPr>
            <a:r>
              <a:rPr lang="zh-CN" altLang="en-US" sz="2200" b="1" dirty="0">
                <a:solidFill>
                  <a:schemeClr val="accent1"/>
                </a:solidFill>
                <a:sym typeface="+mn-ea"/>
              </a:rPr>
              <a:t>线性表的物理结构</a:t>
            </a:r>
            <a:r>
              <a:rPr lang="zh-CN" altLang="en-US" sz="2200" dirty="0">
                <a:sym typeface="+mn-ea"/>
              </a:rPr>
              <a:t>：线性表在计算机中的存储方式，又称为存储结构，即从程序实现的角度将逻辑结构映射到计算机存储单元中。</a:t>
            </a:r>
            <a:endParaRPr lang="zh-CN" altLang="en-US" sz="2200" dirty="0"/>
          </a:p>
          <a:p>
            <a:endParaRPr lang="zh-CN" altLang="en-US" sz="2200" dirty="0"/>
          </a:p>
        </p:txBody>
      </p:sp>
      <p:sp>
        <p:nvSpPr>
          <p:cNvPr id="7" name="内容占位符 4"/>
          <p:cNvSpPr>
            <a:spLocks noGrp="1"/>
          </p:cNvSpPr>
          <p:nvPr>
            <p:custDataLst>
              <p:tags r:id="rId1"/>
            </p:custDataLst>
          </p:nvPr>
        </p:nvSpPr>
        <p:spPr>
          <a:xfrm>
            <a:off x="584200" y="2898775"/>
            <a:ext cx="11055350" cy="270954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fontAlgn="auto">
              <a:lnSpc>
                <a:spcPct val="120000"/>
              </a:lnSpc>
            </a:pPr>
            <a:r>
              <a:rPr lang="zh-CN" altLang="en-US" sz="2200" dirty="0">
                <a:sym typeface="+mn-ea"/>
              </a:rPr>
              <a:t>存储结构主要有两种形式：顺序存储结构和链式存储结构。</a:t>
            </a:r>
            <a:endParaRPr lang="zh-CN" altLang="en-US" sz="2200" dirty="0"/>
          </a:p>
          <a:p>
            <a:pPr marL="342900" indent="-342900" fontAlgn="auto">
              <a:lnSpc>
                <a:spcPct val="120000"/>
              </a:lnSpc>
              <a:buFont typeface="Wingdings" panose="05000000000000000000" charset="0"/>
              <a:buChar char="n"/>
            </a:pPr>
            <a:r>
              <a:rPr lang="zh-CN" altLang="en-US" sz="2200" b="1" dirty="0">
                <a:latin typeface="宋体" panose="02010600030101010101" pitchFamily="2" charset="-122"/>
                <a:ea typeface="宋体" panose="02010600030101010101" pitchFamily="2" charset="-122"/>
                <a:sym typeface="+mn-ea"/>
              </a:rPr>
              <a:t>顺序存储结构</a:t>
            </a:r>
            <a:r>
              <a:rPr lang="zh-CN" altLang="en-US" sz="2200" dirty="0">
                <a:latin typeface="宋体" panose="02010600030101010101" pitchFamily="2" charset="-122"/>
                <a:ea typeface="宋体" panose="02010600030101010101" pitchFamily="2" charset="-122"/>
                <a:sym typeface="+mn-ea"/>
              </a:rPr>
              <a:t>：数据元素被顺序地存储在</a:t>
            </a:r>
            <a:r>
              <a:rPr lang="zh-CN" altLang="en-US" sz="2200" dirty="0">
                <a:solidFill>
                  <a:srgbClr val="FF0000"/>
                </a:solidFill>
                <a:latin typeface="宋体" panose="02010600030101010101" pitchFamily="2" charset="-122"/>
                <a:ea typeface="宋体" panose="02010600030101010101" pitchFamily="2" charset="-122"/>
                <a:sym typeface="+mn-ea"/>
              </a:rPr>
              <a:t>连续的内存空间</a:t>
            </a:r>
            <a:r>
              <a:rPr lang="zh-CN" altLang="en-US" sz="2200" dirty="0">
                <a:latin typeface="宋体" panose="02010600030101010101" pitchFamily="2" charset="-122"/>
                <a:ea typeface="宋体" panose="02010600030101010101" pitchFamily="2" charset="-122"/>
                <a:sym typeface="+mn-ea"/>
              </a:rPr>
              <a:t>中，前驱和后继元素在物理空间上是</a:t>
            </a:r>
            <a:r>
              <a:rPr lang="zh-CN" altLang="en-US" sz="2200" dirty="0">
                <a:solidFill>
                  <a:srgbClr val="0070C0"/>
                </a:solidFill>
                <a:latin typeface="宋体" panose="02010600030101010101" pitchFamily="2" charset="-122"/>
                <a:ea typeface="宋体" panose="02010600030101010101" pitchFamily="2" charset="-122"/>
                <a:sym typeface="+mn-ea"/>
              </a:rPr>
              <a:t>相邻</a:t>
            </a:r>
            <a:r>
              <a:rPr lang="zh-CN" altLang="en-US" sz="2200" dirty="0">
                <a:latin typeface="宋体" panose="02010600030101010101" pitchFamily="2" charset="-122"/>
                <a:ea typeface="宋体" panose="02010600030101010101" pitchFamily="2" charset="-122"/>
                <a:sym typeface="+mn-ea"/>
              </a:rPr>
              <a:t>的。</a:t>
            </a:r>
            <a:endParaRPr lang="zh-CN" altLang="en-US" sz="2200" dirty="0">
              <a:latin typeface="宋体" panose="02010600030101010101" pitchFamily="2" charset="-122"/>
              <a:ea typeface="宋体" panose="02010600030101010101" pitchFamily="2" charset="-122"/>
            </a:endParaRPr>
          </a:p>
          <a:p>
            <a:pPr marL="342900" indent="-342900" fontAlgn="auto">
              <a:lnSpc>
                <a:spcPct val="120000"/>
              </a:lnSpc>
              <a:buFont typeface="Wingdings" panose="05000000000000000000" charset="0"/>
              <a:buChar char="n"/>
            </a:pPr>
            <a:r>
              <a:rPr lang="zh-CN" altLang="en-US" sz="2200" b="1" dirty="0">
                <a:latin typeface="宋体" panose="02010600030101010101" pitchFamily="2" charset="-122"/>
                <a:ea typeface="宋体" panose="02010600030101010101" pitchFamily="2" charset="-122"/>
                <a:sym typeface="+mn-ea"/>
              </a:rPr>
              <a:t>链式存储结构</a:t>
            </a:r>
            <a:r>
              <a:rPr lang="zh-CN" altLang="en-US" sz="2200" dirty="0">
                <a:latin typeface="宋体" panose="02010600030101010101" pitchFamily="2" charset="-122"/>
                <a:ea typeface="宋体" panose="02010600030101010101" pitchFamily="2" charset="-122"/>
                <a:sym typeface="+mn-ea"/>
              </a:rPr>
              <a:t>：可以</a:t>
            </a:r>
            <a:r>
              <a:rPr lang="zh-CN" altLang="en-US" sz="2200" dirty="0">
                <a:solidFill>
                  <a:srgbClr val="FF0000"/>
                </a:solidFill>
                <a:latin typeface="宋体" panose="02010600030101010101" pitchFamily="2" charset="-122"/>
                <a:ea typeface="宋体" panose="02010600030101010101" pitchFamily="2" charset="-122"/>
                <a:sym typeface="+mn-ea"/>
              </a:rPr>
              <a:t>动态地申请</a:t>
            </a:r>
            <a:r>
              <a:rPr lang="zh-CN" altLang="en-US" sz="2200" dirty="0">
                <a:latin typeface="宋体" panose="02010600030101010101" pitchFamily="2" charset="-122"/>
                <a:ea typeface="宋体" panose="02010600030101010101" pitchFamily="2" charset="-122"/>
                <a:sym typeface="+mn-ea"/>
              </a:rPr>
              <a:t>存储数据的结点空间，并使用类似</a:t>
            </a:r>
            <a:r>
              <a:rPr lang="zh-CN" altLang="en-US" sz="2200" dirty="0">
                <a:solidFill>
                  <a:srgbClr val="0070C0"/>
                </a:solidFill>
                <a:latin typeface="宋体" panose="02010600030101010101" pitchFamily="2" charset="-122"/>
                <a:ea typeface="宋体" panose="02010600030101010101" pitchFamily="2" charset="-122"/>
                <a:sym typeface="+mn-ea"/>
              </a:rPr>
              <a:t>指针</a:t>
            </a:r>
            <a:r>
              <a:rPr lang="zh-CN" altLang="en-US" sz="2200" dirty="0">
                <a:latin typeface="宋体" panose="02010600030101010101" pitchFamily="2" charset="-122"/>
                <a:ea typeface="宋体" panose="02010600030101010101" pitchFamily="2" charset="-122"/>
                <a:sym typeface="+mn-ea"/>
              </a:rPr>
              <a:t>这样的手段将结点按顺序前后链接起来</a:t>
            </a:r>
            <a:endParaRPr lang="zh-CN" altLang="en-US" sz="2200" dirty="0">
              <a:latin typeface="宋体" panose="02010600030101010101" pitchFamily="2" charset="-122"/>
              <a:ea typeface="宋体" panose="02010600030101010101" pitchFamily="2" charset="-122"/>
            </a:endParaRPr>
          </a:p>
          <a:p>
            <a:endParaRPr lang="zh-CN" altLang="en-US" sz="2200" dirty="0">
              <a:latin typeface="宋体" panose="02010600030101010101" pitchFamily="2" charset="-122"/>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2.3</a:t>
            </a:r>
            <a:r>
              <a:rPr lang="en-US" altLang="zh-CN" dirty="0"/>
              <a:t>.1</a:t>
            </a:r>
            <a:r>
              <a:rPr lang="zh-CN" altLang="en-US" dirty="0"/>
              <a:t> 线性表的顺序存储实现</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978535"/>
          </a:xfrm>
        </p:spPr>
        <p:txBody>
          <a:bodyPr/>
          <a:lstStyle/>
          <a:p>
            <a:r>
              <a:rPr lang="zh-CN" altLang="en-US"/>
              <a:t>例如：数组list.data[kMaxSize]</a:t>
            </a:r>
            <a:r>
              <a:rPr lang="en-US" altLang="zh-CN"/>
              <a:t>: </a:t>
            </a:r>
            <a:r>
              <a:rPr lang="zh-CN" altLang="en-US">
                <a:sym typeface="+mn-ea"/>
              </a:rPr>
              <a:t>从list.data[</a:t>
            </a:r>
            <a:r>
              <a:rPr lang="zh-CN" altLang="en-US">
                <a:solidFill>
                  <a:srgbClr val="FF0000"/>
                </a:solidFill>
                <a:sym typeface="+mn-ea"/>
              </a:rPr>
              <a:t>0</a:t>
            </a:r>
            <a:r>
              <a:rPr lang="zh-CN" altLang="en-US">
                <a:sym typeface="+mn-ea"/>
              </a:rPr>
              <a:t>]开始依次顺序存放，</a:t>
            </a:r>
            <a:r>
              <a:rPr lang="zh-CN" altLang="en-US"/>
              <a:t>kMaxSize代表数组最大容量，</a:t>
            </a:r>
            <a:endParaRPr lang="zh-CN" altLang="en-US"/>
          </a:p>
          <a:p>
            <a:r>
              <a:rPr lang="zh-CN" altLang="en-US"/>
              <a:t>list.last记录当前线性表中最后一个元素在数组中的位置，表空时list.last= -1。</a:t>
            </a:r>
            <a:endParaRPr lang="zh-CN" altLang="en-US"/>
          </a:p>
        </p:txBody>
      </p:sp>
      <p:pic>
        <p:nvPicPr>
          <p:cNvPr id="19" name="图片 18"/>
          <p:cNvPicPr>
            <a:picLocks noChangeAspect="1"/>
          </p:cNvPicPr>
          <p:nvPr/>
        </p:nvPicPr>
        <p:blipFill>
          <a:blip r:embed="rId1"/>
          <a:stretch>
            <a:fillRect/>
          </a:stretch>
        </p:blipFill>
        <p:spPr>
          <a:xfrm>
            <a:off x="1556385" y="3037205"/>
            <a:ext cx="8787765" cy="1109345"/>
          </a:xfrm>
          <a:prstGeom prst="rect">
            <a:avLst/>
          </a:prstGeom>
        </p:spPr>
      </p:pic>
      <p:sp>
        <p:nvSpPr>
          <p:cNvPr id="20" name="文本框 19"/>
          <p:cNvSpPr txBox="1"/>
          <p:nvPr/>
        </p:nvSpPr>
        <p:spPr>
          <a:xfrm>
            <a:off x="6882765" y="2455545"/>
            <a:ext cx="915035" cy="368300"/>
          </a:xfrm>
          <a:prstGeom prst="rect">
            <a:avLst/>
          </a:prstGeom>
          <a:noFill/>
        </p:spPr>
        <p:txBody>
          <a:bodyPr wrap="square" rtlCol="0">
            <a:spAutoFit/>
          </a:bodyPr>
          <a:lstStyle/>
          <a:p>
            <a:r>
              <a:rPr lang="en-US" altLang="zh-CN"/>
              <a:t>last</a:t>
            </a:r>
            <a:endParaRPr lang="en-US" altLang="zh-CN"/>
          </a:p>
        </p:txBody>
      </p:sp>
      <p:cxnSp>
        <p:nvCxnSpPr>
          <p:cNvPr id="21" name="直接箭头连接符 20"/>
          <p:cNvCxnSpPr/>
          <p:nvPr/>
        </p:nvCxnSpPr>
        <p:spPr>
          <a:xfrm flipH="1">
            <a:off x="6520815" y="2719070"/>
            <a:ext cx="417195" cy="4165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有顺序表（数组）</a:t>
            </a:r>
            <a:r>
              <a:rPr lang="en-US" altLang="zh-CN" sz="2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list.data</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kMaxSize</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a:t>
            </a:r>
            <a:r>
              <a:rPr lang="en-US" altLang="zh-CN" sz="2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list.last</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，则数组中存放有多少个元素</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7</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8</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6"/>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7"/>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9"/>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圆角 16"/>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21"/>
          <p:cNvGrpSpPr/>
          <p:nvPr>
            <p:custDataLst>
              <p:tags r:id="rId11"/>
            </p:custDataLst>
          </p:nvPr>
        </p:nvGrpSpPr>
        <p:grpSpPr>
          <a:xfrm>
            <a:off x="0" y="0"/>
            <a:ext cx="12192000" cy="635000"/>
            <a:chOff x="0" y="0"/>
            <a:chExt cx="12192000" cy="635000"/>
          </a:xfrm>
        </p:grpSpPr>
        <p:sp>
          <p:nvSpPr>
            <p:cNvPr id="1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2.3.</a:t>
            </a:r>
            <a:r>
              <a:rPr lang="en-US" altLang="zh-CN" dirty="0"/>
              <a:t>2</a:t>
            </a:r>
            <a:r>
              <a:rPr lang="zh-CN" altLang="en-US" dirty="0"/>
              <a:t> 顺序表的基本操作</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1469390"/>
          </a:xfrm>
        </p:spPr>
        <p:txBody>
          <a:bodyPr/>
          <a:lstStyle/>
          <a:p>
            <a:pPr>
              <a:lnSpc>
                <a:spcPct val="120000"/>
              </a:lnSpc>
              <a:spcBef>
                <a:spcPts val="1000"/>
              </a:spcBef>
              <a:spcAft>
                <a:spcPts val="0"/>
              </a:spcAft>
            </a:pPr>
            <a:r>
              <a:rPr lang="zh-CN" altLang="en-US" b="1"/>
              <a:t>1.初始化</a:t>
            </a:r>
            <a:r>
              <a:rPr lang="en-US" altLang="zh-CN"/>
              <a:t>:  </a:t>
            </a:r>
            <a:r>
              <a:rPr lang="zh-CN" altLang="en-US"/>
              <a:t>顺序表的初始化即构造一个空表</a:t>
            </a:r>
            <a:endParaRPr lang="zh-CN" altLang="en-US"/>
          </a:p>
          <a:p>
            <a:pPr>
              <a:lnSpc>
                <a:spcPct val="120000"/>
              </a:lnSpc>
              <a:spcBef>
                <a:spcPts val="1000"/>
              </a:spcBef>
              <a:spcAft>
                <a:spcPts val="0"/>
              </a:spcAft>
            </a:pPr>
            <a:r>
              <a:rPr lang="en-US" altLang="zh-CN"/>
              <a:t>(1)</a:t>
            </a:r>
            <a:r>
              <a:rPr lang="zh-CN" altLang="en-US"/>
              <a:t>动态分配表结构所需要的存储空间</a:t>
            </a:r>
            <a:endParaRPr lang="zh-CN" altLang="en-US"/>
          </a:p>
          <a:p>
            <a:pPr>
              <a:lnSpc>
                <a:spcPct val="120000"/>
              </a:lnSpc>
              <a:spcBef>
                <a:spcPts val="1000"/>
              </a:spcBef>
              <a:spcAft>
                <a:spcPts val="0"/>
              </a:spcAft>
            </a:pPr>
            <a:r>
              <a:rPr lang="en-US" altLang="zh-CN"/>
              <a:t>(2)</a:t>
            </a:r>
            <a:r>
              <a:rPr lang="zh-CN" altLang="en-US"/>
              <a:t>将表中 list.last 指针置为-1，表示表中没有数据元素。</a:t>
            </a:r>
            <a:endParaRPr lang="zh-CN" altLang="en-US"/>
          </a:p>
          <a:p>
            <a:pPr>
              <a:lnSpc>
                <a:spcPct val="120000"/>
              </a:lnSpc>
              <a:spcBef>
                <a:spcPts val="1000"/>
              </a:spcBef>
              <a:spcAft>
                <a:spcPts val="0"/>
              </a:spcAft>
            </a:pPr>
            <a:endParaRPr lang="zh-CN" altLang="en-US"/>
          </a:p>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1172845" y="3054985"/>
            <a:ext cx="5971540" cy="18897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2.3.</a:t>
            </a:r>
            <a:r>
              <a:rPr lang="en-US" altLang="zh-CN" dirty="0">
                <a:sym typeface="+mn-ea"/>
              </a:rPr>
              <a:t>2</a:t>
            </a:r>
            <a:r>
              <a:rPr lang="zh-CN" altLang="en-US" dirty="0">
                <a:sym typeface="+mn-ea"/>
              </a:rPr>
              <a:t> 顺序表的基本操作</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18795" y="686929"/>
            <a:ext cx="11055350" cy="1744345"/>
          </a:xfrm>
        </p:spPr>
        <p:txBody>
          <a:bodyPr>
            <a:noAutofit/>
          </a:bodyPr>
          <a:lstStyle/>
          <a:p>
            <a:r>
              <a:rPr lang="zh-CN" altLang="en-US" sz="2400" dirty="0"/>
              <a:t>2.查找</a:t>
            </a:r>
            <a:endParaRPr lang="zh-CN" altLang="en-US" sz="2400" dirty="0"/>
          </a:p>
          <a:p>
            <a:pPr fontAlgn="auto">
              <a:lnSpc>
                <a:spcPct val="120000"/>
              </a:lnSpc>
            </a:pPr>
            <a:r>
              <a:rPr lang="zh-CN" altLang="en-US" sz="2400" dirty="0"/>
              <a:t>查找：在线性表中查找与给定值x相等的数据元素</a:t>
            </a:r>
            <a:endParaRPr lang="zh-CN" altLang="en-US" sz="2400" dirty="0"/>
          </a:p>
          <a:p>
            <a:pPr fontAlgn="auto">
              <a:lnSpc>
                <a:spcPct val="120000"/>
              </a:lnSpc>
            </a:pPr>
            <a:r>
              <a:rPr lang="zh-CN" altLang="en-US" sz="2400" dirty="0"/>
              <a:t>方法：从第一个元素 起依次和x比较，直到找到一个与x相等的数据元素，返回它在顺序表中的存储下标；或者查遍整个表都没有找到与x相等的元素，则返回NIL。</a:t>
            </a:r>
            <a:endParaRPr lang="zh-CN" altLang="en-US" sz="2400" dirty="0"/>
          </a:p>
        </p:txBody>
      </p:sp>
      <p:sp>
        <p:nvSpPr>
          <p:cNvPr id="12" name="文本框 11"/>
          <p:cNvSpPr txBox="1"/>
          <p:nvPr/>
        </p:nvSpPr>
        <p:spPr>
          <a:xfrm>
            <a:off x="8872220" y="4742815"/>
            <a:ext cx="2285365" cy="1446550"/>
          </a:xfrm>
          <a:prstGeom prst="rect">
            <a:avLst/>
          </a:prstGeom>
          <a:noFill/>
        </p:spPr>
        <p:txBody>
          <a:bodyPr wrap="square" rtlCol="0">
            <a:spAutoFit/>
          </a:bodyPr>
          <a:lstStyle/>
          <a:p>
            <a:pPr indent="0">
              <a:buFont typeface="Wingdings" panose="05000000000000000000" charset="0"/>
              <a:buNone/>
            </a:pPr>
            <a:r>
              <a:rPr lang="zh-CN" altLang="en-US" sz="2200" dirty="0"/>
              <a:t>时间复杂性：</a:t>
            </a:r>
            <a:endParaRPr lang="zh-CN" altLang="en-US" sz="2200" dirty="0"/>
          </a:p>
          <a:p>
            <a:pPr marL="342900" indent="-342900">
              <a:buFont typeface="Wingdings" panose="05000000000000000000" charset="0"/>
              <a:buChar char="n"/>
            </a:pPr>
            <a:r>
              <a:rPr lang="zh-CN" altLang="en-US" sz="2200" dirty="0"/>
              <a:t>最好</a:t>
            </a:r>
            <a:r>
              <a:rPr lang="en-US" altLang="zh-CN" sz="2200" dirty="0">
                <a:sym typeface="Wingdings" panose="05000000000000000000" pitchFamily="2" charset="2"/>
              </a:rPr>
              <a:t>O(1)</a:t>
            </a:r>
            <a:endParaRPr lang="en-US" altLang="zh-CN" sz="2200" dirty="0">
              <a:sym typeface="Wingdings" panose="05000000000000000000" pitchFamily="2" charset="2"/>
            </a:endParaRPr>
          </a:p>
          <a:p>
            <a:pPr marL="342900" indent="-342900">
              <a:buFont typeface="Wingdings" panose="05000000000000000000" charset="0"/>
              <a:buChar char="n"/>
            </a:pPr>
            <a:r>
              <a:rPr lang="zh-CN" altLang="en-US" sz="2200" dirty="0">
                <a:sym typeface="Wingdings" panose="05000000000000000000" pitchFamily="2" charset="2"/>
              </a:rPr>
              <a:t>最坏</a:t>
            </a:r>
            <a:r>
              <a:rPr lang="en-US" altLang="zh-CN" sz="2200" dirty="0">
                <a:sym typeface="Wingdings" panose="05000000000000000000" pitchFamily="2" charset="2"/>
              </a:rPr>
              <a:t>O(n)</a:t>
            </a:r>
            <a:endParaRPr lang="en-US" altLang="zh-CN" sz="2200" dirty="0"/>
          </a:p>
          <a:p>
            <a:pPr marL="342900" indent="-342900">
              <a:buFont typeface="Wingdings" panose="05000000000000000000" charset="0"/>
              <a:buChar char="n"/>
            </a:pPr>
            <a:r>
              <a:rPr lang="zh-CN" altLang="en-US" sz="2200" dirty="0"/>
              <a:t>平均</a:t>
            </a:r>
            <a:r>
              <a:rPr lang="en-US" altLang="zh-CN" sz="2200" dirty="0"/>
              <a:t>O(n)</a:t>
            </a:r>
            <a:endParaRPr lang="zh-CN" altLang="en-US" sz="2200" dirty="0"/>
          </a:p>
        </p:txBody>
      </p:sp>
      <p:pic>
        <p:nvPicPr>
          <p:cNvPr id="6" name="图片 5"/>
          <p:cNvPicPr>
            <a:picLocks noChangeAspect="1"/>
          </p:cNvPicPr>
          <p:nvPr/>
        </p:nvPicPr>
        <p:blipFill>
          <a:blip r:embed="rId1"/>
          <a:stretch>
            <a:fillRect/>
          </a:stretch>
        </p:blipFill>
        <p:spPr>
          <a:xfrm>
            <a:off x="518795" y="2916555"/>
            <a:ext cx="8353425" cy="3864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2.3.</a:t>
            </a:r>
            <a:r>
              <a:rPr lang="en-US" altLang="zh-CN" dirty="0">
                <a:sym typeface="+mn-ea"/>
              </a:rPr>
              <a:t>2</a:t>
            </a:r>
            <a:r>
              <a:rPr lang="zh-CN" altLang="en-US" dirty="0">
                <a:sym typeface="+mn-ea"/>
              </a:rPr>
              <a:t> 顺序表的基本操作</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02920" y="1083945"/>
            <a:ext cx="5511800" cy="2000885"/>
          </a:xfrm>
        </p:spPr>
        <p:txBody>
          <a:bodyPr>
            <a:normAutofit fontScale="92500" lnSpcReduction="20000"/>
          </a:bodyPr>
          <a:lstStyle/>
          <a:p>
            <a:r>
              <a:rPr lang="zh-CN" altLang="en-US" sz="2200" b="1" dirty="0"/>
              <a:t>3.插入</a:t>
            </a:r>
            <a:endParaRPr lang="zh-CN" altLang="en-US" sz="2200" b="1" dirty="0"/>
          </a:p>
          <a:p>
            <a:r>
              <a:rPr lang="zh-CN" altLang="en-US" sz="2200" dirty="0"/>
              <a:t>在表的第</a:t>
            </a:r>
            <a:r>
              <a:rPr lang="en-US" altLang="zh-CN" sz="2200" dirty="0" err="1"/>
              <a:t>i</a:t>
            </a:r>
            <a:r>
              <a:rPr lang="zh-CN" altLang="en-US" sz="2200" dirty="0"/>
              <a:t>个位序上插入一个值为x的新元素</a:t>
            </a:r>
            <a:endParaRPr lang="zh-CN" altLang="en-US" sz="2200" dirty="0"/>
          </a:p>
          <a:p>
            <a:pPr>
              <a:lnSpc>
                <a:spcPct val="110000"/>
              </a:lnSpc>
              <a:spcBef>
                <a:spcPts val="1000"/>
              </a:spcBef>
              <a:spcAft>
                <a:spcPts val="0"/>
              </a:spcAft>
            </a:pPr>
            <a:r>
              <a:rPr lang="en-US" altLang="zh-CN" sz="2200" dirty="0"/>
              <a:t>   </a:t>
            </a:r>
            <a:r>
              <a:rPr lang="en-US" altLang="zh-CN" sz="2200" dirty="0">
                <a:sym typeface="+mn-ea"/>
              </a:rPr>
              <a:t>  (a</a:t>
            </a:r>
            <a:r>
              <a:rPr lang="en-US" altLang="zh-CN" sz="2200" baseline="-25000" dirty="0">
                <a:sym typeface="+mn-ea"/>
              </a:rPr>
              <a:t>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i</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n</a:t>
            </a:r>
            <a:r>
              <a:rPr lang="en-US" altLang="zh-CN" sz="2200" dirty="0">
                <a:sym typeface="+mn-ea"/>
              </a:rPr>
              <a:t>)   </a:t>
            </a:r>
            <a:endParaRPr lang="en-US" altLang="zh-CN" sz="2200" dirty="0">
              <a:sym typeface="+mn-ea"/>
            </a:endParaRPr>
          </a:p>
          <a:p>
            <a:pPr>
              <a:lnSpc>
                <a:spcPct val="110000"/>
              </a:lnSpc>
              <a:spcBef>
                <a:spcPts val="1000"/>
              </a:spcBef>
              <a:spcAft>
                <a:spcPts val="0"/>
              </a:spcAft>
            </a:pPr>
            <a:r>
              <a:rPr lang="zh-CN" altLang="en-US" sz="2200" dirty="0">
                <a:sym typeface="+mn-ea"/>
              </a:rPr>
              <a:t>                     </a:t>
            </a:r>
            <a:r>
              <a:rPr lang="en-US" altLang="zh-CN" sz="2200" dirty="0">
                <a:sym typeface="+mn-ea"/>
              </a:rPr>
              <a:t>                  </a:t>
            </a:r>
            <a:endParaRPr lang="en-US" altLang="zh-CN" sz="2200" dirty="0">
              <a:sym typeface="+mn-ea"/>
            </a:endParaRPr>
          </a:p>
          <a:p>
            <a:pPr>
              <a:lnSpc>
                <a:spcPct val="110000"/>
              </a:lnSpc>
              <a:spcBef>
                <a:spcPts val="1000"/>
              </a:spcBef>
              <a:spcAft>
                <a:spcPts val="0"/>
              </a:spcAft>
            </a:pPr>
            <a:r>
              <a:rPr lang="en-US" altLang="zh-CN" sz="2200" dirty="0">
                <a:sym typeface="+mn-ea"/>
              </a:rPr>
              <a:t>     (a</a:t>
            </a:r>
            <a:r>
              <a:rPr lang="en-US" altLang="zh-CN" sz="2200" baseline="-25000" dirty="0">
                <a:sym typeface="+mn-ea"/>
              </a:rPr>
              <a:t>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i-1</a:t>
            </a:r>
            <a:r>
              <a:rPr lang="en-US" altLang="zh-CN" sz="2200" dirty="0">
                <a:sym typeface="+mn-ea"/>
              </a:rPr>
              <a:t>,</a:t>
            </a:r>
            <a:r>
              <a:rPr lang="en-US" altLang="zh-CN" sz="2200" dirty="0">
                <a:solidFill>
                  <a:srgbClr val="FF0000"/>
                </a:solidFill>
                <a:sym typeface="+mn-ea"/>
              </a:rPr>
              <a:t>x</a:t>
            </a:r>
            <a:r>
              <a:rPr lang="en-US" altLang="zh-CN" sz="2200" dirty="0">
                <a:sym typeface="+mn-ea"/>
              </a:rPr>
              <a:t>,a</a:t>
            </a:r>
            <a:r>
              <a:rPr lang="en-US" altLang="zh-CN" sz="2200" baseline="-25000" dirty="0">
                <a:sym typeface="+mn-ea"/>
              </a:rPr>
              <a:t>i</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n</a:t>
            </a:r>
            <a:r>
              <a:rPr lang="en-US" altLang="zh-CN" sz="2200" dirty="0">
                <a:sym typeface="+mn-ea"/>
              </a:rPr>
              <a:t>) </a:t>
            </a:r>
            <a:endParaRPr lang="zh-CN" altLang="en-US" sz="2200" dirty="0"/>
          </a:p>
          <a:p>
            <a:endParaRPr lang="zh-CN" altLang="en-US" sz="2200" dirty="0"/>
          </a:p>
        </p:txBody>
      </p:sp>
      <p:sp>
        <p:nvSpPr>
          <p:cNvPr id="8" name="内容占位符 4"/>
          <p:cNvSpPr>
            <a:spLocks noGrp="1"/>
          </p:cNvSpPr>
          <p:nvPr>
            <p:custDataLst>
              <p:tags r:id="rId1"/>
            </p:custDataLst>
          </p:nvPr>
        </p:nvSpPr>
        <p:spPr>
          <a:xfrm>
            <a:off x="135275" y="3530086"/>
            <a:ext cx="5313309" cy="2324735"/>
          </a:xfrm>
          <a:prstGeom prst="rect">
            <a:avLst/>
          </a:prstGeom>
        </p:spPr>
        <p:txBody>
          <a:bodyPr vert="horz" lIns="91440" tIns="45720" rIns="91440" bIns="45720" rtlCol="0">
            <a:normAutofit fontScale="900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spcAft>
                <a:spcPts val="0"/>
              </a:spcAft>
            </a:pPr>
            <a:r>
              <a:rPr lang="zh-CN" altLang="en-US" sz="2200" dirty="0"/>
              <a:t>执行步骤：</a:t>
            </a:r>
            <a:endParaRPr lang="zh-CN" altLang="en-US" sz="2200" dirty="0"/>
          </a:p>
          <a:p>
            <a:pPr>
              <a:lnSpc>
                <a:spcPct val="110000"/>
              </a:lnSpc>
              <a:spcAft>
                <a:spcPts val="0"/>
              </a:spcAft>
            </a:pPr>
            <a:r>
              <a:rPr lang="zh-CN" altLang="en-US" sz="2200" dirty="0"/>
              <a:t>（1）将</a:t>
            </a:r>
            <a:r>
              <a:rPr lang="en-US" altLang="zh-CN" sz="2200" dirty="0"/>
              <a:t>a</a:t>
            </a:r>
            <a:r>
              <a:rPr lang="en-US" altLang="zh-CN" sz="2200" baseline="-25000" dirty="0">
                <a:solidFill>
                  <a:schemeClr val="accent1"/>
                </a:solidFill>
              </a:rPr>
              <a:t>i</a:t>
            </a:r>
            <a:r>
              <a:rPr lang="zh-CN" altLang="en-US" sz="2200" dirty="0"/>
              <a:t>～</a:t>
            </a:r>
            <a:r>
              <a:rPr lang="en-US" altLang="zh-CN" sz="2200" dirty="0"/>
              <a:t>a</a:t>
            </a:r>
            <a:r>
              <a:rPr lang="en-US" altLang="zh-CN" sz="2200" baseline="-25000" dirty="0"/>
              <a:t>n</a:t>
            </a:r>
            <a:r>
              <a:rPr lang="zh-CN" altLang="en-US" sz="2200" dirty="0"/>
              <a:t>顺序向后移动（移动次序从后向前），为新元素让出位置；</a:t>
            </a:r>
            <a:endParaRPr lang="zh-CN" altLang="en-US" sz="2200" dirty="0"/>
          </a:p>
          <a:p>
            <a:pPr>
              <a:lnSpc>
                <a:spcPct val="110000"/>
              </a:lnSpc>
              <a:spcAft>
                <a:spcPts val="0"/>
              </a:spcAft>
            </a:pPr>
            <a:r>
              <a:rPr lang="zh-CN" altLang="en-US" sz="2200" dirty="0"/>
              <a:t>（2）将x置入空出的第</a:t>
            </a:r>
            <a:r>
              <a:rPr lang="en-US" altLang="zh-CN" sz="2200" dirty="0" err="1"/>
              <a:t>i</a:t>
            </a:r>
            <a:r>
              <a:rPr lang="zh-CN" altLang="en-US" sz="2200" dirty="0"/>
              <a:t>个位序；</a:t>
            </a:r>
            <a:endParaRPr lang="zh-CN" altLang="en-US" sz="2200" dirty="0"/>
          </a:p>
          <a:p>
            <a:pPr>
              <a:lnSpc>
                <a:spcPct val="110000"/>
              </a:lnSpc>
              <a:spcAft>
                <a:spcPts val="0"/>
              </a:spcAft>
            </a:pPr>
            <a:r>
              <a:rPr lang="zh-CN" altLang="en-US" sz="2200" dirty="0"/>
              <a:t>（3）修改 list.last 指针(相当于修改表长)，使之仍指向最后一个元素。</a:t>
            </a:r>
            <a:endParaRPr lang="zh-CN" altLang="en-US" sz="2200" dirty="0"/>
          </a:p>
        </p:txBody>
      </p:sp>
      <p:sp>
        <p:nvSpPr>
          <p:cNvPr id="7" name="下箭头 6"/>
          <p:cNvSpPr/>
          <p:nvPr/>
        </p:nvSpPr>
        <p:spPr>
          <a:xfrm>
            <a:off x="2217102" y="2205810"/>
            <a:ext cx="342900" cy="3683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2"/>
          <a:stretch>
            <a:fillRect/>
          </a:stretch>
        </p:blipFill>
        <p:spPr>
          <a:xfrm>
            <a:off x="5448584" y="1494341"/>
            <a:ext cx="6892055" cy="4243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2.3.</a:t>
            </a:r>
            <a:r>
              <a:rPr lang="en-US" altLang="zh-CN" dirty="0">
                <a:sym typeface="+mn-ea"/>
              </a:rPr>
              <a:t>2</a:t>
            </a:r>
            <a:r>
              <a:rPr lang="zh-CN" altLang="en-US" dirty="0">
                <a:sym typeface="+mn-ea"/>
              </a:rPr>
              <a:t> 顺序表的基本操作</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pic>
        <p:nvPicPr>
          <p:cNvPr id="6" name="图片 5"/>
          <p:cNvPicPr>
            <a:picLocks noChangeAspect="1"/>
          </p:cNvPicPr>
          <p:nvPr/>
        </p:nvPicPr>
        <p:blipFill>
          <a:blip r:embed="rId1"/>
          <a:stretch>
            <a:fillRect/>
          </a:stretch>
        </p:blipFill>
        <p:spPr>
          <a:xfrm>
            <a:off x="191103" y="1225848"/>
            <a:ext cx="6160930" cy="4243070"/>
          </a:xfrm>
          <a:prstGeom prst="rect">
            <a:avLst/>
          </a:prstGeom>
        </p:spPr>
      </p:pic>
      <p:sp>
        <p:nvSpPr>
          <p:cNvPr id="11" name="文本框 10"/>
          <p:cNvSpPr txBox="1"/>
          <p:nvPr/>
        </p:nvSpPr>
        <p:spPr>
          <a:xfrm>
            <a:off x="6352033" y="1699055"/>
            <a:ext cx="5839967" cy="369331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b="1" dirty="0">
                <a:solidFill>
                  <a:srgbClr val="0070C0"/>
                </a:solidFill>
              </a:rPr>
              <a:t>void</a:t>
            </a:r>
            <a:r>
              <a:rPr lang="en-US" altLang="zh-CN" dirty="0">
                <a:solidFill>
                  <a:srgbClr val="0070C0"/>
                </a:solidFill>
              </a:rPr>
              <a:t> </a:t>
            </a:r>
            <a:r>
              <a:rPr lang="en-US" altLang="zh-CN" b="1" dirty="0">
                <a:solidFill>
                  <a:srgbClr val="0070C0"/>
                </a:solidFill>
              </a:rPr>
              <a:t>Insert</a:t>
            </a:r>
            <a:r>
              <a:rPr lang="en-US" altLang="zh-CN" dirty="0">
                <a:solidFill>
                  <a:srgbClr val="0070C0"/>
                </a:solidFill>
              </a:rPr>
              <a:t>(</a:t>
            </a:r>
            <a:r>
              <a:rPr lang="en-US" altLang="zh-CN" b="1" dirty="0" err="1">
                <a:solidFill>
                  <a:srgbClr val="0070C0"/>
                </a:solidFill>
              </a:rPr>
              <a:t>ElemType</a:t>
            </a:r>
            <a:r>
              <a:rPr lang="en-US" altLang="zh-CN" dirty="0">
                <a:solidFill>
                  <a:srgbClr val="0070C0"/>
                </a:solidFill>
              </a:rPr>
              <a:t> list[], </a:t>
            </a:r>
            <a:r>
              <a:rPr lang="en-US" altLang="zh-CN" b="1" dirty="0">
                <a:solidFill>
                  <a:srgbClr val="0070C0"/>
                </a:solidFill>
              </a:rPr>
              <a:t>int</a:t>
            </a:r>
            <a:r>
              <a:rPr lang="en-US" altLang="zh-CN" dirty="0">
                <a:solidFill>
                  <a:srgbClr val="0070C0"/>
                </a:solidFill>
              </a:rPr>
              <a:t> n, </a:t>
            </a:r>
            <a:r>
              <a:rPr lang="en-US" altLang="zh-CN" b="1" dirty="0">
                <a:solidFill>
                  <a:srgbClr val="0070C0"/>
                </a:solidFill>
              </a:rPr>
              <a:t>int</a:t>
            </a:r>
            <a:r>
              <a:rPr lang="en-US" altLang="zh-CN" dirty="0">
                <a:solidFill>
                  <a:srgbClr val="0070C0"/>
                </a:solidFill>
              </a:rPr>
              <a:t>&amp; last, </a:t>
            </a:r>
            <a:r>
              <a:rPr lang="en-US" altLang="zh-CN" b="1" dirty="0">
                <a:solidFill>
                  <a:srgbClr val="0070C0"/>
                </a:solidFill>
              </a:rPr>
              <a:t>int</a:t>
            </a:r>
            <a:r>
              <a:rPr lang="en-US" altLang="zh-CN" dirty="0">
                <a:solidFill>
                  <a:srgbClr val="0070C0"/>
                </a:solidFill>
              </a:rPr>
              <a:t> </a:t>
            </a:r>
            <a:r>
              <a:rPr lang="en-US" altLang="zh-CN" dirty="0" err="1">
                <a:solidFill>
                  <a:srgbClr val="0070C0"/>
                </a:solidFill>
              </a:rPr>
              <a:t>i</a:t>
            </a:r>
            <a:r>
              <a:rPr lang="en-US" altLang="zh-CN" dirty="0">
                <a:solidFill>
                  <a:srgbClr val="0070C0"/>
                </a:solidFill>
              </a:rPr>
              <a:t>, </a:t>
            </a:r>
            <a:r>
              <a:rPr lang="en-US" altLang="zh-CN" b="1" dirty="0" err="1">
                <a:solidFill>
                  <a:srgbClr val="0070C0"/>
                </a:solidFill>
              </a:rPr>
              <a:t>ElemType</a:t>
            </a:r>
            <a:r>
              <a:rPr lang="en-US" altLang="zh-CN" dirty="0">
                <a:solidFill>
                  <a:srgbClr val="0070C0"/>
                </a:solidFill>
              </a:rPr>
              <a:t> x) {</a:t>
            </a:r>
            <a:endParaRPr lang="en-US" altLang="zh-CN" dirty="0">
              <a:solidFill>
                <a:srgbClr val="0070C0"/>
              </a:solidFill>
            </a:endParaRPr>
          </a:p>
          <a:p>
            <a:r>
              <a:rPr lang="en-US" altLang="zh-CN" dirty="0">
                <a:solidFill>
                  <a:srgbClr val="0070C0"/>
                </a:solidFill>
              </a:rPr>
              <a:t>                     </a:t>
            </a:r>
            <a:r>
              <a:rPr lang="en-US" altLang="zh-CN" dirty="0">
                <a:solidFill>
                  <a:schemeClr val="accent6">
                    <a:lumMod val="75000"/>
                  </a:schemeClr>
                </a:solidFill>
              </a:rPr>
              <a:t>//n</a:t>
            </a:r>
            <a:r>
              <a:rPr lang="zh-CN" altLang="en-US" dirty="0">
                <a:solidFill>
                  <a:schemeClr val="accent6">
                    <a:lumMod val="75000"/>
                  </a:schemeClr>
                </a:solidFill>
              </a:rPr>
              <a:t>表示数组</a:t>
            </a:r>
            <a:r>
              <a:rPr lang="en-US" altLang="zh-CN" dirty="0">
                <a:solidFill>
                  <a:schemeClr val="accent6">
                    <a:lumMod val="75000"/>
                  </a:schemeClr>
                </a:solidFill>
              </a:rPr>
              <a:t>list</a:t>
            </a:r>
            <a:r>
              <a:rPr lang="zh-CN" altLang="en-US" dirty="0">
                <a:solidFill>
                  <a:schemeClr val="accent6">
                    <a:lumMod val="75000"/>
                  </a:schemeClr>
                </a:solidFill>
              </a:rPr>
              <a:t>的容量，即</a:t>
            </a:r>
            <a:r>
              <a:rPr lang="en-US" altLang="zh-CN" dirty="0" err="1">
                <a:solidFill>
                  <a:schemeClr val="accent6">
                    <a:lumMod val="75000"/>
                  </a:schemeClr>
                </a:solidFill>
              </a:rPr>
              <a:t>kMaxSize</a:t>
            </a:r>
            <a:endParaRPr lang="en-US" altLang="zh-CN" dirty="0">
              <a:solidFill>
                <a:schemeClr val="accent6">
                  <a:lumMod val="75000"/>
                </a:schemeClr>
              </a:solidFill>
            </a:endParaRPr>
          </a:p>
          <a:p>
            <a:r>
              <a:rPr lang="en-US" altLang="zh-CN" b="1" dirty="0">
                <a:solidFill>
                  <a:srgbClr val="0070C0"/>
                </a:solidFill>
              </a:rPr>
              <a:t>     if</a:t>
            </a:r>
            <a:r>
              <a:rPr lang="en-US" altLang="zh-CN" dirty="0">
                <a:solidFill>
                  <a:srgbClr val="0070C0"/>
                </a:solidFill>
              </a:rPr>
              <a:t>(last == n-1) </a:t>
            </a:r>
            <a:r>
              <a:rPr lang="en-US" altLang="zh-CN" b="1" dirty="0">
                <a:solidFill>
                  <a:srgbClr val="0070C0"/>
                </a:solidFill>
              </a:rPr>
              <a:t>return</a:t>
            </a:r>
            <a:r>
              <a:rPr lang="en-US" altLang="zh-CN" dirty="0">
                <a:solidFill>
                  <a:srgbClr val="0070C0"/>
                </a:solidFill>
              </a:rPr>
              <a:t>;</a:t>
            </a:r>
            <a:endParaRPr lang="en-US" altLang="zh-CN" dirty="0">
              <a:solidFill>
                <a:srgbClr val="0070C0"/>
              </a:solidFill>
            </a:endParaRPr>
          </a:p>
          <a:p>
            <a:r>
              <a:rPr lang="en-US" altLang="zh-CN" dirty="0">
                <a:solidFill>
                  <a:srgbClr val="0070C0"/>
                </a:solidFill>
              </a:rPr>
              <a:t>     </a:t>
            </a:r>
            <a:r>
              <a:rPr lang="en-US" altLang="zh-CN" b="1" dirty="0">
                <a:solidFill>
                  <a:srgbClr val="0070C0"/>
                </a:solidFill>
              </a:rPr>
              <a:t>if</a:t>
            </a:r>
            <a:r>
              <a:rPr lang="en-US" altLang="zh-CN" dirty="0">
                <a:solidFill>
                  <a:srgbClr val="0070C0"/>
                </a:solidFill>
              </a:rPr>
              <a:t>(</a:t>
            </a:r>
            <a:r>
              <a:rPr lang="en-US" altLang="zh-CN" dirty="0" err="1">
                <a:solidFill>
                  <a:srgbClr val="0070C0"/>
                </a:solidFill>
              </a:rPr>
              <a:t>i</a:t>
            </a:r>
            <a:r>
              <a:rPr lang="en-US" altLang="zh-CN" dirty="0">
                <a:solidFill>
                  <a:srgbClr val="0070C0"/>
                </a:solidFill>
              </a:rPr>
              <a:t>&lt;1 || </a:t>
            </a:r>
            <a:r>
              <a:rPr lang="en-US" altLang="zh-CN" dirty="0" err="1">
                <a:solidFill>
                  <a:srgbClr val="0070C0"/>
                </a:solidFill>
              </a:rPr>
              <a:t>i</a:t>
            </a:r>
            <a:r>
              <a:rPr lang="en-US" altLang="zh-CN" dirty="0">
                <a:solidFill>
                  <a:srgbClr val="0070C0"/>
                </a:solidFill>
              </a:rPr>
              <a:t>&gt;last+2) </a:t>
            </a:r>
            <a:r>
              <a:rPr lang="en-US" altLang="zh-CN" b="1" dirty="0">
                <a:solidFill>
                  <a:srgbClr val="0070C0"/>
                </a:solidFill>
              </a:rPr>
              <a:t>return</a:t>
            </a:r>
            <a:r>
              <a:rPr lang="en-US" altLang="zh-CN" dirty="0">
                <a:solidFill>
                  <a:srgbClr val="0070C0"/>
                </a:solidFill>
              </a:rPr>
              <a:t>;</a:t>
            </a:r>
            <a:endParaRPr lang="en-US" altLang="zh-CN" dirty="0">
              <a:solidFill>
                <a:srgbClr val="0070C0"/>
              </a:solidFill>
            </a:endParaRPr>
          </a:p>
          <a:p>
            <a:r>
              <a:rPr lang="en-US" altLang="zh-CN" dirty="0">
                <a:solidFill>
                  <a:srgbClr val="0070C0"/>
                </a:solidFill>
              </a:rPr>
              <a:t>     </a:t>
            </a:r>
            <a:endParaRPr lang="en-US" altLang="zh-CN" dirty="0">
              <a:solidFill>
                <a:srgbClr val="0070C0"/>
              </a:solidFill>
            </a:endParaRPr>
          </a:p>
          <a:p>
            <a:r>
              <a:rPr lang="en-US" altLang="zh-CN" dirty="0">
                <a:solidFill>
                  <a:srgbClr val="0070C0"/>
                </a:solidFill>
              </a:rPr>
              <a:t>     </a:t>
            </a:r>
            <a:r>
              <a:rPr lang="en-US" altLang="zh-CN" b="1" dirty="0">
                <a:solidFill>
                  <a:srgbClr val="0070C0"/>
                </a:solidFill>
              </a:rPr>
              <a:t>for</a:t>
            </a:r>
            <a:r>
              <a:rPr lang="en-US" altLang="zh-CN" dirty="0">
                <a:solidFill>
                  <a:srgbClr val="0070C0"/>
                </a:solidFill>
              </a:rPr>
              <a:t>(</a:t>
            </a:r>
            <a:r>
              <a:rPr lang="en-US" altLang="zh-CN" b="1" dirty="0">
                <a:solidFill>
                  <a:srgbClr val="0070C0"/>
                </a:solidFill>
              </a:rPr>
              <a:t>int</a:t>
            </a:r>
            <a:r>
              <a:rPr lang="en-US" altLang="zh-CN" dirty="0">
                <a:solidFill>
                  <a:srgbClr val="0070C0"/>
                </a:solidFill>
              </a:rPr>
              <a:t> j=last; j&gt;=i-1; j--) {</a:t>
            </a:r>
            <a:endParaRPr lang="en-US" altLang="zh-CN" dirty="0">
              <a:solidFill>
                <a:srgbClr val="0070C0"/>
              </a:solidFill>
            </a:endParaRPr>
          </a:p>
          <a:p>
            <a:r>
              <a:rPr lang="en-US" altLang="zh-CN" dirty="0">
                <a:solidFill>
                  <a:srgbClr val="0070C0"/>
                </a:solidFill>
              </a:rPr>
              <a:t>          list[j+1] = list[j];</a:t>
            </a:r>
            <a:endParaRPr lang="en-US" altLang="zh-CN" dirty="0">
              <a:solidFill>
                <a:srgbClr val="0070C0"/>
              </a:solidFill>
            </a:endParaRPr>
          </a:p>
          <a:p>
            <a:r>
              <a:rPr lang="en-US" altLang="zh-CN" dirty="0">
                <a:solidFill>
                  <a:srgbClr val="0070C0"/>
                </a:solidFill>
              </a:rPr>
              <a:t>     }</a:t>
            </a:r>
            <a:endParaRPr lang="en-US" altLang="zh-CN" dirty="0">
              <a:solidFill>
                <a:srgbClr val="0070C0"/>
              </a:solidFill>
            </a:endParaRPr>
          </a:p>
          <a:p>
            <a:endParaRPr lang="en-US" altLang="zh-CN" dirty="0">
              <a:solidFill>
                <a:srgbClr val="0070C0"/>
              </a:solidFill>
            </a:endParaRPr>
          </a:p>
          <a:p>
            <a:r>
              <a:rPr lang="en-US" altLang="zh-CN" dirty="0">
                <a:solidFill>
                  <a:srgbClr val="0070C0"/>
                </a:solidFill>
              </a:rPr>
              <a:t>     list[i-1] = x;</a:t>
            </a:r>
            <a:endParaRPr lang="en-US" altLang="zh-CN" dirty="0">
              <a:solidFill>
                <a:srgbClr val="0070C0"/>
              </a:solidFill>
            </a:endParaRPr>
          </a:p>
          <a:p>
            <a:r>
              <a:rPr lang="en-US" altLang="zh-CN" dirty="0">
                <a:solidFill>
                  <a:srgbClr val="0070C0"/>
                </a:solidFill>
              </a:rPr>
              <a:t>     last++;</a:t>
            </a:r>
            <a:endParaRPr lang="en-US" altLang="zh-CN" dirty="0">
              <a:solidFill>
                <a:srgbClr val="0070C0"/>
              </a:solidFill>
            </a:endParaRPr>
          </a:p>
          <a:p>
            <a:r>
              <a:rPr lang="en-US" altLang="zh-CN" dirty="0">
                <a:solidFill>
                  <a:srgbClr val="0070C0"/>
                </a:solidFill>
              </a:rPr>
              <a:t>}</a:t>
            </a:r>
            <a:endParaRPr lang="zh-CN" altLang="en-US" dirty="0">
              <a:solidFill>
                <a:srgbClr val="0070C0"/>
              </a:solidFill>
            </a:endParaRPr>
          </a:p>
        </p:txBody>
      </p:sp>
      <p:sp>
        <p:nvSpPr>
          <p:cNvPr id="13" name="文本框 12"/>
          <p:cNvSpPr txBox="1"/>
          <p:nvPr/>
        </p:nvSpPr>
        <p:spPr>
          <a:xfrm>
            <a:off x="5002568" y="5832677"/>
            <a:ext cx="3226435" cy="460375"/>
          </a:xfrm>
          <a:prstGeom prst="rect">
            <a:avLst/>
          </a:prstGeom>
          <a:noFill/>
          <a:ln w="9525">
            <a:noFill/>
          </a:ln>
        </p:spPr>
        <p:txBody>
          <a:bodyPr wrap="square">
            <a:spAutoFit/>
          </a:bodyPr>
          <a:lstStyle/>
          <a:p>
            <a:pPr indent="266700"/>
            <a:r>
              <a:rPr lang="zh-CN" sz="2400" b="0" dirty="0">
                <a:solidFill>
                  <a:srgbClr val="C00000"/>
                </a:solidFill>
                <a:ea typeface="宋体" panose="02010600030101010101" pitchFamily="2" charset="-122"/>
              </a:rPr>
              <a:t>时间复杂度</a:t>
            </a:r>
            <a:r>
              <a:rPr lang="en-US" altLang="zh-CN" sz="2400" dirty="0">
                <a:solidFill>
                  <a:srgbClr val="C00000"/>
                </a:solidFill>
                <a:ea typeface="宋体" panose="02010600030101010101" pitchFamily="2" charset="-122"/>
              </a:rPr>
              <a:t>?</a:t>
            </a:r>
            <a:endParaRPr lang="zh-CN" altLang="en-US" sz="2400" b="0" dirty="0">
              <a:solidFill>
                <a:srgbClr val="C00000"/>
              </a:solidFill>
              <a:ea typeface="宋体" panose="02010600030101010101" pitchFamily="2" charset="-122"/>
            </a:endParaRPr>
          </a:p>
        </p:txBody>
      </p:sp>
      <p:sp>
        <p:nvSpPr>
          <p:cNvPr id="12" name="文本框 11"/>
          <p:cNvSpPr txBox="1"/>
          <p:nvPr/>
        </p:nvSpPr>
        <p:spPr>
          <a:xfrm>
            <a:off x="8631936" y="5463345"/>
            <a:ext cx="2317045" cy="369332"/>
          </a:xfrm>
          <a:prstGeom prst="rect">
            <a:avLst/>
          </a:prstGeom>
          <a:noFill/>
        </p:spPr>
        <p:txBody>
          <a:bodyPr wrap="none" rtlCol="0">
            <a:spAutoFit/>
          </a:bodyPr>
          <a:lstStyle/>
          <a:p>
            <a:r>
              <a:rPr lang="en-US" altLang="zh-CN" dirty="0"/>
              <a:t>C/C++, </a:t>
            </a:r>
            <a:r>
              <a:rPr lang="zh-CN" altLang="en-US" dirty="0"/>
              <a:t>一种实现方法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4234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长度为</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的顺序表中插入一个元素，需要移动表中已有元素。问在最好和最坏情况下，已有元素的移动总次数分别是：</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和 </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和 </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和 </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和 </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2.3.</a:t>
            </a:r>
            <a:r>
              <a:rPr lang="en-US" altLang="zh-CN" dirty="0">
                <a:sym typeface="+mn-ea"/>
              </a:rPr>
              <a:t>2</a:t>
            </a:r>
            <a:r>
              <a:rPr lang="zh-CN" altLang="en-US" dirty="0">
                <a:sym typeface="+mn-ea"/>
              </a:rPr>
              <a:t> 顺序表的基本操作</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02920" y="1083945"/>
            <a:ext cx="5511800" cy="2000885"/>
          </a:xfrm>
        </p:spPr>
        <p:txBody>
          <a:bodyPr>
            <a:normAutofit fontScale="92500" lnSpcReduction="20000"/>
          </a:bodyPr>
          <a:lstStyle/>
          <a:p>
            <a:r>
              <a:rPr lang="zh-CN" altLang="en-US" sz="2200" b="1" dirty="0"/>
              <a:t>3.插入</a:t>
            </a:r>
            <a:endParaRPr lang="zh-CN" altLang="en-US" sz="2200" b="1" dirty="0"/>
          </a:p>
          <a:p>
            <a:r>
              <a:rPr lang="zh-CN" altLang="en-US" sz="2200" dirty="0"/>
              <a:t>在表的第</a:t>
            </a:r>
            <a:r>
              <a:rPr lang="en-US" altLang="zh-CN" sz="2200" dirty="0" err="1"/>
              <a:t>i</a:t>
            </a:r>
            <a:r>
              <a:rPr lang="zh-CN" altLang="en-US" sz="2200" dirty="0"/>
              <a:t>个位序上插入一个值为x的新元素</a:t>
            </a:r>
            <a:endParaRPr lang="zh-CN" altLang="en-US" sz="2200" dirty="0"/>
          </a:p>
          <a:p>
            <a:pPr>
              <a:lnSpc>
                <a:spcPct val="110000"/>
              </a:lnSpc>
              <a:spcBef>
                <a:spcPts val="1000"/>
              </a:spcBef>
              <a:spcAft>
                <a:spcPts val="0"/>
              </a:spcAft>
            </a:pPr>
            <a:r>
              <a:rPr lang="en-US" altLang="zh-CN" sz="2200" dirty="0"/>
              <a:t>   </a:t>
            </a:r>
            <a:r>
              <a:rPr lang="en-US" altLang="zh-CN" sz="2200" dirty="0">
                <a:sym typeface="+mn-ea"/>
              </a:rPr>
              <a:t>  (a</a:t>
            </a:r>
            <a:r>
              <a:rPr lang="en-US" altLang="zh-CN" sz="2200" baseline="-25000" dirty="0">
                <a:sym typeface="+mn-ea"/>
              </a:rPr>
              <a:t>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i</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n</a:t>
            </a:r>
            <a:r>
              <a:rPr lang="en-US" altLang="zh-CN" sz="2200" dirty="0">
                <a:sym typeface="+mn-ea"/>
              </a:rPr>
              <a:t>)   </a:t>
            </a:r>
            <a:endParaRPr lang="en-US" altLang="zh-CN" sz="2200" dirty="0">
              <a:sym typeface="+mn-ea"/>
            </a:endParaRPr>
          </a:p>
          <a:p>
            <a:pPr>
              <a:lnSpc>
                <a:spcPct val="110000"/>
              </a:lnSpc>
              <a:spcBef>
                <a:spcPts val="1000"/>
              </a:spcBef>
              <a:spcAft>
                <a:spcPts val="0"/>
              </a:spcAft>
            </a:pPr>
            <a:r>
              <a:rPr lang="zh-CN" altLang="en-US" sz="2200" dirty="0">
                <a:sym typeface="+mn-ea"/>
              </a:rPr>
              <a:t>                     </a:t>
            </a:r>
            <a:r>
              <a:rPr lang="en-US" altLang="zh-CN" sz="2200" dirty="0">
                <a:sym typeface="+mn-ea"/>
              </a:rPr>
              <a:t>                  </a:t>
            </a:r>
            <a:endParaRPr lang="en-US" altLang="zh-CN" sz="2200" dirty="0">
              <a:sym typeface="+mn-ea"/>
            </a:endParaRPr>
          </a:p>
          <a:p>
            <a:pPr>
              <a:lnSpc>
                <a:spcPct val="110000"/>
              </a:lnSpc>
              <a:spcBef>
                <a:spcPts val="1000"/>
              </a:spcBef>
              <a:spcAft>
                <a:spcPts val="0"/>
              </a:spcAft>
            </a:pPr>
            <a:r>
              <a:rPr lang="en-US" altLang="zh-CN" sz="2200" dirty="0">
                <a:sym typeface="+mn-ea"/>
              </a:rPr>
              <a:t>     (a</a:t>
            </a:r>
            <a:r>
              <a:rPr lang="en-US" altLang="zh-CN" sz="2200" baseline="-25000" dirty="0">
                <a:sym typeface="+mn-ea"/>
              </a:rPr>
              <a:t>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i-1</a:t>
            </a:r>
            <a:r>
              <a:rPr lang="en-US" altLang="zh-CN" sz="2200" dirty="0">
                <a:sym typeface="+mn-ea"/>
              </a:rPr>
              <a:t>,</a:t>
            </a:r>
            <a:r>
              <a:rPr lang="en-US" altLang="zh-CN" sz="2200" dirty="0">
                <a:solidFill>
                  <a:srgbClr val="FF0000"/>
                </a:solidFill>
                <a:sym typeface="+mn-ea"/>
              </a:rPr>
              <a:t>x</a:t>
            </a:r>
            <a:r>
              <a:rPr lang="en-US" altLang="zh-CN" sz="2200" dirty="0">
                <a:sym typeface="+mn-ea"/>
              </a:rPr>
              <a:t>,a</a:t>
            </a:r>
            <a:r>
              <a:rPr lang="en-US" altLang="zh-CN" sz="2200" baseline="-25000" dirty="0">
                <a:sym typeface="+mn-ea"/>
              </a:rPr>
              <a:t>i</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n</a:t>
            </a:r>
            <a:r>
              <a:rPr lang="en-US" altLang="zh-CN" sz="2200" dirty="0">
                <a:sym typeface="+mn-ea"/>
              </a:rPr>
              <a:t>) </a:t>
            </a:r>
            <a:endParaRPr lang="zh-CN" altLang="en-US" sz="2200" dirty="0"/>
          </a:p>
          <a:p>
            <a:endParaRPr lang="zh-CN" altLang="en-US" sz="2200" dirty="0"/>
          </a:p>
        </p:txBody>
      </p:sp>
      <p:sp>
        <p:nvSpPr>
          <p:cNvPr id="108" name="文本框 107"/>
          <p:cNvSpPr txBox="1"/>
          <p:nvPr/>
        </p:nvSpPr>
        <p:spPr>
          <a:xfrm>
            <a:off x="1290645" y="5920285"/>
            <a:ext cx="3226435" cy="460375"/>
          </a:xfrm>
          <a:prstGeom prst="rect">
            <a:avLst/>
          </a:prstGeom>
          <a:noFill/>
          <a:ln w="9525">
            <a:noFill/>
          </a:ln>
        </p:spPr>
        <p:txBody>
          <a:bodyPr wrap="square">
            <a:spAutoFit/>
          </a:bodyPr>
          <a:lstStyle/>
          <a:p>
            <a:pPr indent="266700"/>
            <a:r>
              <a:rPr lang="zh-CN" sz="2400" b="0" dirty="0">
                <a:ea typeface="宋体" panose="02010600030101010101" pitchFamily="2" charset="-122"/>
              </a:rPr>
              <a:t>时间复杂度为</a:t>
            </a:r>
            <a:r>
              <a:rPr lang="en-US" altLang="zh-CN" sz="2400" b="0" dirty="0">
                <a:ea typeface="宋体" panose="02010600030101010101" pitchFamily="2" charset="-122"/>
              </a:rPr>
              <a:t>O(n</a:t>
            </a:r>
            <a:r>
              <a:rPr lang="en-US" altLang="zh-CN" sz="2400" dirty="0">
                <a:ea typeface="宋体" panose="02010600030101010101" pitchFamily="2" charset="-122"/>
              </a:rPr>
              <a:t>)</a:t>
            </a:r>
            <a:endParaRPr lang="zh-CN" altLang="en-US" sz="2400" b="0" dirty="0">
              <a:ea typeface="宋体" panose="02010600030101010101" pitchFamily="2" charset="-122"/>
            </a:endParaRPr>
          </a:p>
        </p:txBody>
      </p:sp>
      <p:sp>
        <p:nvSpPr>
          <p:cNvPr id="8" name="内容占位符 4"/>
          <p:cNvSpPr>
            <a:spLocks noGrp="1"/>
          </p:cNvSpPr>
          <p:nvPr>
            <p:custDataLst>
              <p:tags r:id="rId1"/>
            </p:custDataLst>
          </p:nvPr>
        </p:nvSpPr>
        <p:spPr>
          <a:xfrm>
            <a:off x="61712" y="3269606"/>
            <a:ext cx="5511800" cy="2324735"/>
          </a:xfrm>
          <a:prstGeom prst="rect">
            <a:avLst/>
          </a:prstGeom>
        </p:spPr>
        <p:txBody>
          <a:bodyPr vert="horz" lIns="91440" tIns="45720" rIns="91440" bIns="45720" rtlCol="0">
            <a:normAutofit fontScale="900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spcAft>
                <a:spcPts val="0"/>
              </a:spcAft>
            </a:pPr>
            <a:r>
              <a:rPr lang="zh-CN" altLang="en-US" sz="2200" dirty="0"/>
              <a:t>执行步骤：</a:t>
            </a:r>
            <a:endParaRPr lang="zh-CN" altLang="en-US" sz="2200" dirty="0"/>
          </a:p>
          <a:p>
            <a:pPr>
              <a:lnSpc>
                <a:spcPct val="110000"/>
              </a:lnSpc>
              <a:spcAft>
                <a:spcPts val="0"/>
              </a:spcAft>
            </a:pPr>
            <a:r>
              <a:rPr lang="zh-CN" altLang="en-US" sz="2200" dirty="0"/>
              <a:t>（1）将</a:t>
            </a:r>
            <a:r>
              <a:rPr lang="en-US" altLang="zh-CN" sz="2200" dirty="0"/>
              <a:t>a</a:t>
            </a:r>
            <a:r>
              <a:rPr lang="en-US" altLang="zh-CN" sz="2200" baseline="-25000" dirty="0">
                <a:solidFill>
                  <a:schemeClr val="accent1"/>
                </a:solidFill>
              </a:rPr>
              <a:t>i</a:t>
            </a:r>
            <a:r>
              <a:rPr lang="zh-CN" altLang="en-US" sz="2200" dirty="0"/>
              <a:t>～</a:t>
            </a:r>
            <a:r>
              <a:rPr lang="en-US" altLang="zh-CN" sz="2200" dirty="0"/>
              <a:t>a</a:t>
            </a:r>
            <a:r>
              <a:rPr lang="en-US" altLang="zh-CN" sz="2200" baseline="-25000" dirty="0"/>
              <a:t>n</a:t>
            </a:r>
            <a:r>
              <a:rPr lang="zh-CN" altLang="en-US" sz="2200" dirty="0"/>
              <a:t>顺序向后移动（移动次序从后到前），为新元素让出位置；</a:t>
            </a:r>
            <a:endParaRPr lang="zh-CN" altLang="en-US" sz="2200" dirty="0"/>
          </a:p>
          <a:p>
            <a:pPr>
              <a:lnSpc>
                <a:spcPct val="110000"/>
              </a:lnSpc>
              <a:spcAft>
                <a:spcPts val="0"/>
              </a:spcAft>
            </a:pPr>
            <a:r>
              <a:rPr lang="zh-CN" altLang="en-US" sz="2200" dirty="0"/>
              <a:t>（2）将x置入空出的第</a:t>
            </a:r>
            <a:r>
              <a:rPr lang="en-US" altLang="zh-CN" sz="2200" dirty="0" err="1"/>
              <a:t>i</a:t>
            </a:r>
            <a:r>
              <a:rPr lang="zh-CN" altLang="en-US" sz="2200" dirty="0"/>
              <a:t>个位序；</a:t>
            </a:r>
            <a:endParaRPr lang="zh-CN" altLang="en-US" sz="2200" dirty="0"/>
          </a:p>
          <a:p>
            <a:pPr>
              <a:lnSpc>
                <a:spcPct val="110000"/>
              </a:lnSpc>
              <a:spcAft>
                <a:spcPts val="0"/>
              </a:spcAft>
            </a:pPr>
            <a:r>
              <a:rPr lang="zh-CN" altLang="en-US" sz="2200" dirty="0"/>
              <a:t>（3）修改 list.last 指针(相当于修改表长)，使之仍指向最后一个元素。</a:t>
            </a:r>
            <a:endParaRPr lang="zh-CN" altLang="en-US" sz="2200" dirty="0"/>
          </a:p>
        </p:txBody>
      </p:sp>
      <p:sp>
        <p:nvSpPr>
          <p:cNvPr id="7" name="下箭头 6"/>
          <p:cNvSpPr/>
          <p:nvPr/>
        </p:nvSpPr>
        <p:spPr>
          <a:xfrm>
            <a:off x="2217102" y="2205810"/>
            <a:ext cx="342900" cy="3683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2"/>
          <a:stretch>
            <a:fillRect/>
          </a:stretch>
        </p:blipFill>
        <p:spPr>
          <a:xfrm>
            <a:off x="5448584" y="1569226"/>
            <a:ext cx="6892055" cy="4243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1"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2"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885691" y="3439840"/>
            <a:ext cx="2420620" cy="768350"/>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线性结构</a:t>
            </a:r>
            <a:endPar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270501" y="2445722"/>
            <a:ext cx="1651000" cy="645160"/>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4034782" y="4861769"/>
            <a:ext cx="4122438" cy="460375"/>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何钦铭</a:t>
            </a:r>
            <a:endPar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文本框 30"/>
          <p:cNvSpPr txBox="1"/>
          <p:nvPr/>
        </p:nvSpPr>
        <p:spPr>
          <a:xfrm>
            <a:off x="3016738" y="5305446"/>
            <a:ext cx="6158524" cy="423545"/>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a:t>
            </a:r>
            <a:endPar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649"/>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964676" y="504982"/>
            <a:ext cx="10008124" cy="2143125"/>
          </a:xfrm>
          <a:prstGeom prst="rect">
            <a:avLst/>
          </a:prstGeom>
          <a:noFill/>
        </p:spPr>
        <p:txBody>
          <a:bodyPr vert="horz" wrap="square" rtlCol="0" anchor="ctr" anchorCtr="0">
            <a:noAutofit/>
          </a:bodyPr>
          <a:lstStyle/>
          <a:p>
            <a:r>
              <a:rPr lang="en-US" altLang="zh-CN" sz="2800" dirty="0">
                <a:sym typeface="+mn-ea"/>
              </a:rPr>
              <a:t> </a:t>
            </a:r>
            <a:r>
              <a:rPr lang="zh-CN" altLang="en-US" sz="2800" dirty="0">
                <a:sym typeface="+mn-ea"/>
              </a:rPr>
              <a:t>顺序移动子序列</a:t>
            </a:r>
            <a:r>
              <a:rPr lang="en-US" altLang="zh-CN" sz="2800" dirty="0">
                <a:sym typeface="+mn-ea"/>
              </a:rPr>
              <a:t>(a</a:t>
            </a:r>
            <a:r>
              <a:rPr lang="en-US" altLang="zh-CN" sz="2800" baseline="-25000" dirty="0">
                <a:sym typeface="+mn-ea"/>
              </a:rPr>
              <a:t>i</a:t>
            </a:r>
            <a:r>
              <a:rPr lang="en-US" altLang="zh-CN" sz="2800" dirty="0">
                <a:sym typeface="+mn-ea"/>
              </a:rPr>
              <a:t>,a</a:t>
            </a:r>
            <a:r>
              <a:rPr lang="en-US" altLang="zh-CN" sz="2800" baseline="-25000" dirty="0">
                <a:sym typeface="+mn-ea"/>
              </a:rPr>
              <a:t>i+1</a:t>
            </a:r>
            <a:r>
              <a:rPr lang="en-US" altLang="zh-CN" sz="2800" dirty="0">
                <a:sym typeface="+mn-ea"/>
              </a:rPr>
              <a:t>,...,a</a:t>
            </a:r>
            <a:r>
              <a:rPr lang="en-US" altLang="zh-CN" sz="2800" baseline="-25000" dirty="0">
                <a:sym typeface="+mn-ea"/>
              </a:rPr>
              <a:t>n</a:t>
            </a:r>
            <a:r>
              <a:rPr lang="en-US" altLang="zh-CN" sz="2800" dirty="0">
                <a:sym typeface="+mn-ea"/>
              </a:rPr>
              <a:t>)</a:t>
            </a:r>
            <a:r>
              <a:rPr lang="zh-CN" altLang="en-US" sz="2800" dirty="0">
                <a:sym typeface="+mn-ea"/>
              </a:rPr>
              <a:t>， 下面哪个代码可以实现所有元素</a:t>
            </a:r>
            <a:r>
              <a:rPr lang="zh-CN" altLang="en-US" sz="2800" dirty="0">
                <a:solidFill>
                  <a:srgbClr val="FF0000"/>
                </a:solidFill>
                <a:sym typeface="+mn-ea"/>
              </a:rPr>
              <a:t>从前向后</a:t>
            </a:r>
            <a:r>
              <a:rPr lang="zh-CN" altLang="en-US" sz="2800" dirty="0">
                <a:sym typeface="+mn-ea"/>
              </a:rPr>
              <a:t>移动？</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2"/>
            </p:custDataLst>
          </p:nvPr>
        </p:nvSpPr>
        <p:spPr>
          <a:xfrm>
            <a:off x="2438400" y="2446651"/>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for(int j=i-1; j&lt;=last; </a:t>
            </a:r>
            <a:r>
              <a:rPr lang="en-US" altLang="zh-CN" sz="2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j++</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endPar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list[j+1] = list[j]; </a:t>
            </a:r>
            <a:endPar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3"/>
            </p:custDataLst>
          </p:nvPr>
        </p:nvSpPr>
        <p:spPr>
          <a:xfrm>
            <a:off x="2438398" y="3888425"/>
            <a:ext cx="9318171"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for(int j=i-1,</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t=list[j]; j&lt;=last; </a:t>
            </a:r>
            <a:r>
              <a:rPr lang="en-US" altLang="zh-CN" sz="2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j++</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endPar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list[j+1] = t, t = list[j+1];</a:t>
            </a:r>
            <a:endPar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4"/>
            </p:custDataLst>
          </p:nvPr>
        </p:nvSpPr>
        <p:spPr>
          <a:xfrm>
            <a:off x="1571625" y="234553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5"/>
            </p:custDataLst>
          </p:nvPr>
        </p:nvSpPr>
        <p:spPr>
          <a:xfrm>
            <a:off x="1525905" y="3888425"/>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6"/>
            </p:custDataLst>
          </p:nvPr>
        </p:nvSpPr>
        <p:spPr>
          <a:xfrm>
            <a:off x="1525905" y="5307728"/>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圆角 16"/>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custDataLst>
              <p:tags r:id="rId8"/>
            </p:custDataLst>
          </p:nvPr>
        </p:nvSpPr>
        <p:spPr>
          <a:xfrm>
            <a:off x="2438398" y="5314793"/>
            <a:ext cx="9318171"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for(int j=i-1,</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u=list[j]; j&lt;=last; </a:t>
            </a:r>
            <a:r>
              <a:rPr lang="en-US" altLang="zh-CN" sz="2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j++</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endPar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int v = list[j+1], list[j+1] = u, u = v;</a:t>
            </a:r>
            <a:endPar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21"/>
          <p:cNvGrpSpPr/>
          <p:nvPr>
            <p:custDataLst>
              <p:tags r:id="rId9"/>
            </p:custDataLst>
          </p:nvPr>
        </p:nvGrpSpPr>
        <p:grpSpPr>
          <a:xfrm>
            <a:off x="0" y="0"/>
            <a:ext cx="12192000" cy="635000"/>
            <a:chOff x="0" y="0"/>
            <a:chExt cx="12192000" cy="635000"/>
          </a:xfrm>
        </p:grpSpPr>
        <p:sp>
          <p:nvSpPr>
            <p:cNvPr id="18"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2.3.</a:t>
            </a:r>
            <a:r>
              <a:rPr lang="en-US" altLang="zh-CN" dirty="0">
                <a:sym typeface="+mn-ea"/>
              </a:rPr>
              <a:t>2</a:t>
            </a:r>
            <a:r>
              <a:rPr lang="zh-CN" altLang="en-US" dirty="0">
                <a:sym typeface="+mn-ea"/>
              </a:rPr>
              <a:t> 顺序表的基本操作</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4930140" cy="1918970"/>
          </a:xfrm>
        </p:spPr>
        <p:txBody>
          <a:bodyPr>
            <a:normAutofit fontScale="92500" lnSpcReduction="20000"/>
          </a:bodyPr>
          <a:lstStyle/>
          <a:p>
            <a:r>
              <a:rPr lang="en-US" altLang="zh-CN" sz="2200" dirty="0"/>
              <a:t>4</a:t>
            </a:r>
            <a:r>
              <a:rPr lang="zh-CN" altLang="en-US" sz="2200" dirty="0"/>
              <a:t>.删除</a:t>
            </a:r>
            <a:endParaRPr lang="zh-CN" altLang="en-US" sz="2200" dirty="0"/>
          </a:p>
          <a:p>
            <a:r>
              <a:rPr lang="zh-CN" altLang="en-US" sz="2200" dirty="0"/>
              <a:t>将线性表中的第</a:t>
            </a:r>
            <a:r>
              <a:rPr lang="en-US" altLang="zh-CN" sz="2200" dirty="0" err="1"/>
              <a:t>i</a:t>
            </a:r>
            <a:r>
              <a:rPr lang="zh-CN" altLang="en-US" sz="2200" dirty="0"/>
              <a:t>个位序上的元素删除</a:t>
            </a:r>
            <a:endParaRPr lang="zh-CN" altLang="en-US" sz="2200" dirty="0"/>
          </a:p>
          <a:p>
            <a:pPr>
              <a:lnSpc>
                <a:spcPct val="110000"/>
              </a:lnSpc>
              <a:spcBef>
                <a:spcPts val="1000"/>
              </a:spcBef>
              <a:spcAft>
                <a:spcPts val="0"/>
              </a:spcAft>
            </a:pPr>
            <a:r>
              <a:rPr lang="en-US" altLang="zh-CN" sz="2200" dirty="0"/>
              <a:t>  </a:t>
            </a:r>
            <a:r>
              <a:rPr lang="en-US" altLang="zh-CN" sz="2200" dirty="0">
                <a:sym typeface="+mn-ea"/>
              </a:rPr>
              <a:t>  (a</a:t>
            </a:r>
            <a:r>
              <a:rPr lang="en-US" altLang="zh-CN" sz="2200" baseline="-25000" dirty="0">
                <a:sym typeface="+mn-ea"/>
              </a:rPr>
              <a:t>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i-1</a:t>
            </a:r>
            <a:r>
              <a:rPr lang="en-US" altLang="zh-CN" sz="2200" dirty="0">
                <a:sym typeface="+mn-ea"/>
              </a:rPr>
              <a:t>,</a:t>
            </a:r>
            <a:r>
              <a:rPr lang="en-US" altLang="zh-CN" sz="2200" dirty="0">
                <a:solidFill>
                  <a:srgbClr val="FF0000"/>
                </a:solidFill>
                <a:sym typeface="+mn-ea"/>
              </a:rPr>
              <a:t>a</a:t>
            </a:r>
            <a:r>
              <a:rPr lang="en-US" altLang="zh-CN" sz="2200" baseline="-25000" dirty="0">
                <a:solidFill>
                  <a:srgbClr val="FF0000"/>
                </a:solidFill>
                <a:sym typeface="+mn-ea"/>
              </a:rPr>
              <a:t>i</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n</a:t>
            </a:r>
            <a:r>
              <a:rPr lang="en-US" altLang="zh-CN" sz="2200" dirty="0">
                <a:sym typeface="+mn-ea"/>
              </a:rPr>
              <a:t>)  </a:t>
            </a:r>
            <a:endParaRPr lang="en-US" altLang="zh-CN" sz="2200" dirty="0">
              <a:sym typeface="+mn-ea"/>
            </a:endParaRPr>
          </a:p>
          <a:p>
            <a:pPr>
              <a:lnSpc>
                <a:spcPct val="110000"/>
              </a:lnSpc>
              <a:spcBef>
                <a:spcPts val="1000"/>
              </a:spcBef>
              <a:spcAft>
                <a:spcPts val="0"/>
              </a:spcAft>
            </a:pPr>
            <a:r>
              <a:rPr lang="en-US" altLang="zh-CN" sz="2200" dirty="0">
                <a:sym typeface="+mn-ea"/>
              </a:rPr>
              <a:t>                  </a:t>
            </a:r>
            <a:endParaRPr lang="en-US" altLang="zh-CN" sz="2200" dirty="0">
              <a:sym typeface="+mn-ea"/>
            </a:endParaRPr>
          </a:p>
          <a:p>
            <a:pPr>
              <a:lnSpc>
                <a:spcPct val="110000"/>
              </a:lnSpc>
              <a:spcBef>
                <a:spcPts val="1000"/>
              </a:spcBef>
              <a:spcAft>
                <a:spcPts val="0"/>
              </a:spcAft>
            </a:pPr>
            <a:r>
              <a:rPr lang="en-US" altLang="zh-CN" sz="2200" dirty="0">
                <a:sym typeface="+mn-ea"/>
              </a:rPr>
              <a:t>    (a</a:t>
            </a:r>
            <a:r>
              <a:rPr lang="en-US" altLang="zh-CN" sz="2200" baseline="-25000" dirty="0">
                <a:sym typeface="+mn-ea"/>
              </a:rPr>
              <a:t>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n</a:t>
            </a:r>
            <a:r>
              <a:rPr lang="en-US" altLang="zh-CN" sz="2200" dirty="0">
                <a:sym typeface="+mn-ea"/>
              </a:rPr>
              <a:t>) </a:t>
            </a:r>
            <a:endParaRPr lang="zh-CN" altLang="en-US" sz="2200" dirty="0"/>
          </a:p>
          <a:p>
            <a:endParaRPr sz="2200" dirty="0"/>
          </a:p>
        </p:txBody>
      </p:sp>
      <p:sp>
        <p:nvSpPr>
          <p:cNvPr id="108" name="文本框 107"/>
          <p:cNvSpPr txBox="1"/>
          <p:nvPr/>
        </p:nvSpPr>
        <p:spPr>
          <a:xfrm>
            <a:off x="1943100" y="5832677"/>
            <a:ext cx="3268345" cy="460375"/>
          </a:xfrm>
          <a:prstGeom prst="rect">
            <a:avLst/>
          </a:prstGeom>
          <a:noFill/>
          <a:ln w="9525">
            <a:noFill/>
          </a:ln>
        </p:spPr>
        <p:txBody>
          <a:bodyPr wrap="square">
            <a:spAutoFit/>
          </a:bodyPr>
          <a:lstStyle/>
          <a:p>
            <a:pPr indent="266700"/>
            <a:r>
              <a:rPr lang="zh-CN" sz="2400" b="0" dirty="0">
                <a:ea typeface="宋体" panose="02010600030101010101" pitchFamily="2" charset="-122"/>
              </a:rPr>
              <a:t>时间复杂度为</a:t>
            </a:r>
            <a:r>
              <a:rPr lang="en-US" altLang="zh-CN" sz="2400" b="0" dirty="0">
                <a:ea typeface="宋体" panose="02010600030101010101" pitchFamily="2" charset="-122"/>
              </a:rPr>
              <a:t>O(n</a:t>
            </a:r>
            <a:r>
              <a:rPr lang="zh-CN" altLang="en-US" sz="2400" b="0" dirty="0">
                <a:ea typeface="宋体" panose="02010600030101010101" pitchFamily="2" charset="-122"/>
              </a:rPr>
              <a:t>）</a:t>
            </a:r>
            <a:endParaRPr lang="zh-CN" altLang="en-US" sz="2400" b="0" dirty="0">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5861050" y="1405255"/>
            <a:ext cx="6009640" cy="4207510"/>
          </a:xfrm>
          <a:prstGeom prst="rect">
            <a:avLst/>
          </a:prstGeom>
        </p:spPr>
      </p:pic>
      <mc:AlternateContent xmlns:mc="http://schemas.openxmlformats.org/markup-compatibility/2006">
        <mc:Choice xmlns:a14="http://schemas.microsoft.com/office/drawing/2010/main" Requires="a14">
          <p:sp>
            <p:nvSpPr>
              <p:cNvPr id="6" name="内容占位符 4"/>
              <p:cNvSpPr>
                <a:spLocks noGrp="1"/>
              </p:cNvSpPr>
              <p:nvPr/>
            </p:nvSpPr>
            <p:spPr>
              <a:xfrm>
                <a:off x="574675" y="3429000"/>
                <a:ext cx="5511800" cy="1847850"/>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panose="05000000000000000000" charset="0"/>
                  <a:buChar char="n"/>
                </a:pPr>
                <a:r>
                  <a:rPr lang="zh-CN" altLang="en-US" sz="2200" dirty="0"/>
                  <a:t>执行步骤：</a:t>
                </a:r>
                <a:endParaRPr lang="zh-CN" altLang="en-US" sz="2200" dirty="0"/>
              </a:p>
              <a:p>
                <a:pPr>
                  <a:lnSpc>
                    <a:spcPct val="120000"/>
                  </a:lnSpc>
                  <a:spcAft>
                    <a:spcPts val="0"/>
                  </a:spcAft>
                </a:pPr>
                <a:r>
                  <a:rPr lang="en-US" altLang="zh-CN" sz="2200" dirty="0"/>
                  <a:t>(1)</a:t>
                </a:r>
                <a:r>
                  <a:rPr lang="zh-CN" altLang="en-US" sz="2200" dirty="0" err="1"/>
                  <a:t>将</a:t>
                </a:r>
                <a14:m>
                  <m:oMath xmlns:m="http://schemas.openxmlformats.org/officeDocument/2006/math">
                    <m:sSub>
                      <m:sSubPr>
                        <m:ctrlPr>
                          <a:rPr lang="en-US" altLang="zh-CN" sz="2200" b="0" i="1" smtClean="0">
                            <a:latin typeface="Cambria Math" panose="02040503050406030204" pitchFamily="18" charset="0"/>
                          </a:rPr>
                        </m:ctrlPr>
                      </m:sSubPr>
                      <m:e>
                        <m:r>
                          <a:rPr lang="zh-CN" altLang="en-US" sz="2200" b="0" i="1" smtClean="0">
                            <a:latin typeface="Cambria Math" panose="02040503050406030204" pitchFamily="18" charset="0"/>
                          </a:rPr>
                          <m:t>𝑎</m:t>
                        </m:r>
                      </m:e>
                      <m:sub>
                        <m:r>
                          <a:rPr lang="en-US" altLang="zh-CN" sz="2200" b="0" i="1" smtClean="0">
                            <a:latin typeface="Cambria Math" panose="02040503050406030204" pitchFamily="18" charset="0"/>
                          </a:rPr>
                          <m:t>𝑖</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1</m:t>
                        </m:r>
                      </m:sub>
                    </m:sSub>
                  </m:oMath>
                </a14:m>
                <a:r>
                  <a:rPr lang="zh-CN" altLang="en-US" sz="2200" dirty="0"/>
                  <a:t>～</a:t>
                </a:r>
                <a:r>
                  <a:rPr lang="en-US" altLang="zh-CN" sz="2200" dirty="0"/>
                  <a:t> </a:t>
                </a:r>
                <a14:m>
                  <m:oMath xmlns:m="http://schemas.openxmlformats.org/officeDocument/2006/math">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𝑎</m:t>
                        </m:r>
                      </m:e>
                      <m:sub>
                        <m:r>
                          <a:rPr lang="en-US" altLang="zh-CN" sz="2200" b="0" i="1" smtClean="0">
                            <a:latin typeface="Cambria Math" panose="02040503050406030204" pitchFamily="18" charset="0"/>
                          </a:rPr>
                          <m:t>𝑛</m:t>
                        </m:r>
                      </m:sub>
                    </m:sSub>
                  </m:oMath>
                </a14:m>
                <a:r>
                  <a:rPr lang="zh-CN" altLang="en-US" sz="2200" dirty="0" err="1"/>
                  <a:t>顺序向前移动，</a:t>
                </a:r>
                <a:r>
                  <a:rPr lang="en-US" altLang="zh-CN" sz="2200" dirty="0"/>
                  <a:t> </a:t>
                </a:r>
                <a14:m>
                  <m:oMath xmlns:m="http://schemas.openxmlformats.org/officeDocument/2006/math">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𝑎</m:t>
                        </m:r>
                      </m:e>
                      <m:sub>
                        <m:r>
                          <a:rPr lang="en-US" altLang="zh-CN" sz="2200" i="1">
                            <a:latin typeface="Cambria Math" panose="02040503050406030204" pitchFamily="18" charset="0"/>
                          </a:rPr>
                          <m:t>𝑖</m:t>
                        </m:r>
                      </m:sub>
                    </m:sSub>
                  </m:oMath>
                </a14:m>
                <a:r>
                  <a:rPr lang="zh-CN" altLang="en-US" sz="2200" dirty="0" err="1"/>
                  <a:t>元素被覆盖</a:t>
                </a:r>
                <a:r>
                  <a:rPr lang="zh-CN" altLang="en-US" sz="2200" dirty="0"/>
                  <a:t>；</a:t>
                </a:r>
                <a:endParaRPr lang="zh-CN" altLang="en-US" sz="2200" dirty="0"/>
              </a:p>
              <a:p>
                <a:pPr>
                  <a:lnSpc>
                    <a:spcPct val="120000"/>
                  </a:lnSpc>
                  <a:spcAft>
                    <a:spcPts val="0"/>
                  </a:spcAft>
                </a:pPr>
                <a:r>
                  <a:rPr lang="en-US" altLang="zh-CN" sz="2200" dirty="0"/>
                  <a:t>(2)</a:t>
                </a:r>
                <a:r>
                  <a:rPr lang="zh-CN" altLang="en-US" sz="2200" dirty="0" err="1"/>
                  <a:t>修改</a:t>
                </a:r>
                <a:r>
                  <a:rPr lang="en-GB" sz="2200" dirty="0" err="1"/>
                  <a:t>list.last</a:t>
                </a:r>
                <a:r>
                  <a:rPr lang="zh-CN" altLang="en-US" sz="2200" dirty="0" err="1"/>
                  <a:t>指针</a:t>
                </a:r>
                <a:r>
                  <a:rPr lang="en-US" altLang="zh-CN" sz="2200" dirty="0"/>
                  <a:t>(</a:t>
                </a:r>
                <a:r>
                  <a:rPr lang="zh-CN" altLang="en-US" sz="2200" dirty="0" err="1"/>
                  <a:t>相当于修改表长</a:t>
                </a:r>
                <a:r>
                  <a:rPr lang="en-US" altLang="zh-CN" sz="2200" dirty="0"/>
                  <a:t>)</a:t>
                </a:r>
                <a:r>
                  <a:rPr lang="zh-CN" altLang="en-US" sz="2200" dirty="0" err="1"/>
                  <a:t>使之仍指向最后一个元素</a:t>
                </a:r>
                <a:r>
                  <a:rPr lang="zh-CN" altLang="en-US" sz="2200" dirty="0"/>
                  <a:t>。</a:t>
                </a:r>
                <a:endParaRPr sz="2200" dirty="0"/>
              </a:p>
            </p:txBody>
          </p:sp>
        </mc:Choice>
        <mc:Fallback>
          <p:sp>
            <p:nvSpPr>
              <p:cNvPr id="6" name="内容占位符 4"/>
              <p:cNvSpPr>
                <a:spLocks noRot="1" noChangeAspect="1" noMove="1" noResize="1" noEditPoints="1" noAdjustHandles="1" noChangeArrowheads="1" noChangeShapeType="1" noTextEdit="1"/>
              </p:cNvSpPr>
              <p:nvPr/>
            </p:nvSpPr>
            <p:spPr>
              <a:xfrm>
                <a:off x="574675" y="3429000"/>
                <a:ext cx="5511800" cy="1847850"/>
              </a:xfrm>
              <a:prstGeom prst="rect">
                <a:avLst/>
              </a:prstGeom>
              <a:blipFill rotWithShape="1">
                <a:blip r:embed="rId2"/>
                <a:stretch>
                  <a:fillRect t="-69"/>
                </a:stretch>
              </a:blipFill>
            </p:spPr>
            <p:txBody>
              <a:bodyPr/>
              <a:lstStyle/>
              <a:p>
                <a:r>
                  <a:rPr lang="zh-CN" altLang="en-US">
                    <a:noFill/>
                  </a:rPr>
                  <a:t> </a:t>
                </a:r>
              </a:p>
            </p:txBody>
          </p:sp>
        </mc:Fallback>
      </mc:AlternateContent>
      <p:sp>
        <p:nvSpPr>
          <p:cNvPr id="8" name="下箭头 7"/>
          <p:cNvSpPr/>
          <p:nvPr/>
        </p:nvSpPr>
        <p:spPr>
          <a:xfrm>
            <a:off x="2129472" y="2438220"/>
            <a:ext cx="342900" cy="3683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143000" y="635001"/>
            <a:ext cx="90551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如果顺序表</a:t>
            </a:r>
            <a:r>
              <a:rPr lang="zh-CN" altLang="en-US"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不需要保持元素的次序</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，只需保持元素</a:t>
            </a:r>
            <a:r>
              <a:rPr lang="zh-CN" altLang="en-US" sz="26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连续排放</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，插入元素到某个位置或删除某个位置的元素需要多少时间？</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2"/>
            </p:custDataLst>
          </p:nvPr>
        </p:nvSpPr>
        <p:spPr>
          <a:xfrm>
            <a:off x="3352800" y="27860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O(1)</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3"/>
            </p:custDataLst>
          </p:nvPr>
        </p:nvSpPr>
        <p:spPr>
          <a:xfrm>
            <a:off x="3352800" y="36433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O(log(n))</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4"/>
            </p:custDataLst>
          </p:nvPr>
        </p:nvSpPr>
        <p:spPr>
          <a:xfrm>
            <a:off x="3352800" y="5371464"/>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O(n)</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5"/>
            </p:custDataLst>
          </p:nvPr>
        </p:nvSpPr>
        <p:spPr>
          <a:xfrm>
            <a:off x="2638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6"/>
            </p:custDataLst>
          </p:nvPr>
        </p:nvSpPr>
        <p:spPr>
          <a:xfrm>
            <a:off x="2638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7"/>
            </p:custDataLst>
          </p:nvPr>
        </p:nvSpPr>
        <p:spPr>
          <a:xfrm>
            <a:off x="2638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圆角 14"/>
          <p:cNvSpPr/>
          <p:nvPr>
            <p:custDataLst>
              <p:tags r:id="rId8"/>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custDataLst>
                  <p:tags r:id="rId9"/>
                </p:custDataLst>
              </p:nvPr>
            </p:nvSpPr>
            <p:spPr>
              <a:xfrm>
                <a:off x="3352800" y="4514566"/>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a:t>
                </a:r>
                <a14:m>
                  <m:oMath xmlns:m="http://schemas.openxmlformats.org/officeDocument/2006/math">
                    <m:rad>
                      <m:radPr>
                        <m:degHide m:val="on"/>
                        <m:ctrlPr>
                          <a:rPr kumimoji="1" lang="en-US" altLang="zh-CN" sz="260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radPr>
                      <m:deg/>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rad>
                  </m:oMath>
                </a14:m>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custDataLst>
                  <p:tags r:id="rId10"/>
                </p:custDataLst>
              </p:nvPr>
            </p:nvSpPr>
            <p:spPr>
              <a:xfrm>
                <a:off x="3352800" y="4514566"/>
                <a:ext cx="8534400" cy="642938"/>
              </a:xfrm>
              <a:prstGeom prst="rect">
                <a:avLst/>
              </a:prstGeom>
              <a:blipFill rotWithShape="1">
                <a:blip r:embed="rId11"/>
                <a:stretch>
                  <a:fillRect t="-55" b="5"/>
                </a:stretch>
              </a:blipFill>
            </p:spPr>
            <p:txBody>
              <a:bodyPr/>
              <a:lstStyle/>
              <a:p>
                <a:r>
                  <a:rPr lang="zh-CN" altLang="en-US">
                    <a:noFill/>
                  </a:rPr>
                  <a:t> </a:t>
                </a:r>
              </a:p>
            </p:txBody>
          </p:sp>
        </mc:Fallback>
      </mc:AlternateContent>
      <p:sp>
        <p:nvSpPr>
          <p:cNvPr id="3" name="椭圆 2"/>
          <p:cNvSpPr>
            <a:spLocks noChangeAspect="1"/>
          </p:cNvSpPr>
          <p:nvPr>
            <p:custDataLst>
              <p:tags r:id="rId12"/>
            </p:custDataLst>
          </p:nvPr>
        </p:nvSpPr>
        <p:spPr>
          <a:xfrm>
            <a:off x="26384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 name="组合 19"/>
          <p:cNvGrpSpPr/>
          <p:nvPr>
            <p:custDataLst>
              <p:tags r:id="rId13"/>
            </p:custDataLst>
          </p:nvPr>
        </p:nvGrpSpPr>
        <p:grpSpPr>
          <a:xfrm>
            <a:off x="0" y="0"/>
            <a:ext cx="9144000" cy="635000"/>
            <a:chOff x="-1524000" y="0"/>
            <a:chExt cx="9144000" cy="635000"/>
          </a:xfrm>
        </p:grpSpPr>
        <p:sp>
          <p:nvSpPr>
            <p:cNvPr id="16" name="TitleBackground"/>
            <p:cNvSpPr/>
            <p:nvPr>
              <p:custDataLst>
                <p:tags r:id="rId14"/>
              </p:custDataLst>
            </p:nvPr>
          </p:nvSpPr>
          <p:spPr>
            <a:xfrm>
              <a:off x="-152400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5"/>
              </p:custDataLst>
            </p:nvPr>
          </p:nvSpPr>
          <p:spPr>
            <a:xfrm>
              <a:off x="-152400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5" name="图片 4"/>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0"/>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顺序表的反转</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4930140" cy="1918970"/>
          </a:xfrm>
        </p:spPr>
        <p:txBody>
          <a:bodyPr>
            <a:normAutofit/>
          </a:bodyPr>
          <a:lstStyle/>
          <a:p>
            <a:r>
              <a:rPr lang="zh-CN" altLang="en-US" sz="2200" dirty="0"/>
              <a:t>反转：</a:t>
            </a:r>
            <a:endParaRPr lang="zh-CN" altLang="en-US" sz="2200" dirty="0"/>
          </a:p>
          <a:p>
            <a:pPr>
              <a:lnSpc>
                <a:spcPct val="110000"/>
              </a:lnSpc>
              <a:spcBef>
                <a:spcPts val="1000"/>
              </a:spcBef>
              <a:spcAft>
                <a:spcPts val="0"/>
              </a:spcAft>
            </a:pPr>
            <a:r>
              <a:rPr lang="en-US" altLang="zh-CN" sz="2200" dirty="0"/>
              <a:t>  </a:t>
            </a:r>
            <a:r>
              <a:rPr lang="en-US" altLang="zh-CN" sz="2200" dirty="0">
                <a:sym typeface="+mn-ea"/>
              </a:rPr>
              <a:t>  (a</a:t>
            </a:r>
            <a:r>
              <a:rPr lang="en-US" altLang="zh-CN" sz="2200" baseline="-25000" dirty="0">
                <a:sym typeface="+mn-ea"/>
              </a:rPr>
              <a:t>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i</a:t>
            </a:r>
            <a:r>
              <a:rPr lang="en-US" altLang="zh-CN" sz="2200" dirty="0">
                <a:sym typeface="+mn-ea"/>
              </a:rPr>
              <a:t>,a</a:t>
            </a:r>
            <a:r>
              <a:rPr lang="en-US" altLang="zh-CN" sz="2200" baseline="-25000" dirty="0">
                <a:sym typeface="+mn-ea"/>
              </a:rPr>
              <a:t>i+1</a:t>
            </a:r>
            <a:r>
              <a:rPr lang="zh-CN" altLang="en-US" sz="2200" baseline="-25000" dirty="0">
                <a:sym typeface="+mn-ea"/>
              </a:rPr>
              <a:t> </a:t>
            </a:r>
            <a:r>
              <a:rPr lang="en-US" altLang="zh-CN" sz="2200" dirty="0">
                <a:sym typeface="+mn-ea"/>
              </a:rPr>
              <a:t>,...,a</a:t>
            </a:r>
            <a:r>
              <a:rPr lang="en-US" altLang="zh-CN" sz="2200" baseline="-25000" dirty="0">
                <a:sym typeface="+mn-ea"/>
              </a:rPr>
              <a:t>n-1</a:t>
            </a:r>
            <a:r>
              <a:rPr lang="en-US" altLang="zh-CN" sz="2200" dirty="0">
                <a:sym typeface="+mn-ea"/>
              </a:rPr>
              <a:t>,a</a:t>
            </a:r>
            <a:r>
              <a:rPr lang="en-US" altLang="zh-CN" sz="2200" baseline="-25000" dirty="0">
                <a:sym typeface="+mn-ea"/>
              </a:rPr>
              <a:t>n</a:t>
            </a:r>
            <a:r>
              <a:rPr lang="en-US" altLang="zh-CN" sz="2200" dirty="0">
                <a:sym typeface="+mn-ea"/>
              </a:rPr>
              <a:t>)  </a:t>
            </a:r>
            <a:endParaRPr lang="en-US" altLang="zh-CN" sz="2200" dirty="0">
              <a:sym typeface="+mn-ea"/>
            </a:endParaRPr>
          </a:p>
          <a:p>
            <a:pPr>
              <a:lnSpc>
                <a:spcPct val="110000"/>
              </a:lnSpc>
              <a:spcBef>
                <a:spcPts val="1000"/>
              </a:spcBef>
              <a:spcAft>
                <a:spcPts val="0"/>
              </a:spcAft>
            </a:pPr>
            <a:r>
              <a:rPr lang="en-US" altLang="zh-CN" sz="2200" dirty="0">
                <a:sym typeface="+mn-ea"/>
              </a:rPr>
              <a:t>                  </a:t>
            </a:r>
            <a:endParaRPr lang="en-US" altLang="zh-CN" sz="2200" dirty="0">
              <a:sym typeface="+mn-ea"/>
            </a:endParaRPr>
          </a:p>
          <a:p>
            <a:pPr>
              <a:lnSpc>
                <a:spcPct val="110000"/>
              </a:lnSpc>
              <a:spcBef>
                <a:spcPts val="1000"/>
              </a:spcBef>
              <a:spcAft>
                <a:spcPts val="0"/>
              </a:spcAft>
            </a:pPr>
            <a:r>
              <a:rPr lang="en-US" altLang="zh-CN" sz="2200" dirty="0">
                <a:sym typeface="+mn-ea"/>
              </a:rPr>
              <a:t>    (a</a:t>
            </a:r>
            <a:r>
              <a:rPr lang="en-US" altLang="zh-CN" sz="2200" baseline="-25000" dirty="0">
                <a:sym typeface="+mn-ea"/>
              </a:rPr>
              <a:t>n</a:t>
            </a:r>
            <a:r>
              <a:rPr lang="en-US" altLang="zh-CN" sz="2200" dirty="0">
                <a:sym typeface="+mn-ea"/>
              </a:rPr>
              <a:t>,a</a:t>
            </a:r>
            <a:r>
              <a:rPr lang="en-US" altLang="zh-CN" sz="2200" baseline="-25000" dirty="0">
                <a:sym typeface="+mn-ea"/>
              </a:rPr>
              <a:t>n-1</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i</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1</a:t>
            </a:r>
            <a:r>
              <a:rPr lang="en-US" altLang="zh-CN" sz="2200" dirty="0">
                <a:sym typeface="+mn-ea"/>
              </a:rPr>
              <a:t>) </a:t>
            </a:r>
            <a:endParaRPr lang="zh-CN" altLang="en-US" sz="2200" dirty="0"/>
          </a:p>
          <a:p>
            <a:endParaRPr sz="2200" dirty="0"/>
          </a:p>
        </p:txBody>
      </p:sp>
      <mc:AlternateContent xmlns:mc="http://schemas.openxmlformats.org/markup-compatibility/2006">
        <mc:Choice xmlns:a14="http://schemas.microsoft.com/office/drawing/2010/main" Requires="a14">
          <p:sp>
            <p:nvSpPr>
              <p:cNvPr id="108" name="文本框 107"/>
              <p:cNvSpPr txBox="1"/>
              <p:nvPr/>
            </p:nvSpPr>
            <p:spPr>
              <a:xfrm>
                <a:off x="1081721" y="5999425"/>
                <a:ext cx="3268345" cy="461665"/>
              </a:xfrm>
              <a:prstGeom prst="rect">
                <a:avLst/>
              </a:prstGeom>
              <a:noFill/>
              <a:ln w="9525">
                <a:noFill/>
              </a:ln>
            </p:spPr>
            <p:txBody>
              <a:bodyPr wrap="square">
                <a:spAutoFit/>
              </a:bodyPr>
              <a:lstStyle/>
              <a:p>
                <a:pPr indent="266700"/>
                <a:r>
                  <a:rPr lang="zh-CN" sz="2400" b="0" dirty="0">
                    <a:ea typeface="宋体" panose="02010600030101010101" pitchFamily="2" charset="-122"/>
                  </a:rPr>
                  <a:t>时间复杂度为</a:t>
                </a:r>
                <a:r>
                  <a:rPr lang="en-US" altLang="zh-CN" sz="2400" b="0" dirty="0">
                    <a:solidFill>
                      <a:srgbClr val="FF0000"/>
                    </a:solidFill>
                    <a:ea typeface="宋体" panose="02010600030101010101" pitchFamily="2" charset="-122"/>
                  </a:rPr>
                  <a:t>O</a:t>
                </a:r>
                <a:r>
                  <a:rPr lang="en-US" altLang="zh-CN" sz="2400" dirty="0">
                    <a:solidFill>
                      <a:srgbClr val="FF0000"/>
                    </a:solidFill>
                    <a:ea typeface="宋体" panose="02010600030101010101" pitchFamily="2" charset="-122"/>
                  </a:rPr>
                  <a:t>(</a:t>
                </a:r>
                <a14:m>
                  <m:oMath xmlns:m="http://schemas.openxmlformats.org/officeDocument/2006/math">
                    <m:sSup>
                      <m:sSupPr>
                        <m:ctrlPr>
                          <a:rPr lang="en-US" altLang="zh-CN" sz="2400" b="0" i="1" smtClean="0">
                            <a:solidFill>
                              <a:srgbClr val="FF0000"/>
                            </a:solidFill>
                            <a:latin typeface="Cambria Math" panose="02040503050406030204" pitchFamily="18" charset="0"/>
                            <a:ea typeface="宋体" panose="02010600030101010101" pitchFamily="2" charset="-122"/>
                          </a:rPr>
                        </m:ctrlPr>
                      </m:sSupPr>
                      <m:e>
                        <m:r>
                          <a:rPr lang="en-US" altLang="zh-CN" sz="2400" b="0" i="1" smtClean="0">
                            <a:solidFill>
                              <a:srgbClr val="FF0000"/>
                            </a:solidFill>
                            <a:latin typeface="Cambria Math" panose="02040503050406030204" pitchFamily="18" charset="0"/>
                            <a:ea typeface="宋体" panose="02010600030101010101" pitchFamily="2" charset="-122"/>
                          </a:rPr>
                          <m:t>𝑛</m:t>
                        </m:r>
                      </m:e>
                      <m:sup>
                        <m:r>
                          <a:rPr lang="en-US" altLang="zh-CN" sz="2400" b="0" i="1" smtClean="0">
                            <a:solidFill>
                              <a:srgbClr val="FF0000"/>
                            </a:solidFill>
                            <a:latin typeface="Cambria Math" panose="02040503050406030204" pitchFamily="18" charset="0"/>
                            <a:ea typeface="宋体" panose="02010600030101010101" pitchFamily="2" charset="-122"/>
                          </a:rPr>
                          <m:t>2</m:t>
                        </m:r>
                      </m:sup>
                    </m:sSup>
                  </m:oMath>
                </a14:m>
                <a:r>
                  <a:rPr lang="en-US" altLang="zh-CN" sz="2400" b="0" dirty="0">
                    <a:solidFill>
                      <a:srgbClr val="FF0000"/>
                    </a:solidFill>
                    <a:ea typeface="宋体" panose="02010600030101010101" pitchFamily="2" charset="-122"/>
                  </a:rPr>
                  <a:t>)</a:t>
                </a:r>
                <a:endParaRPr lang="zh-CN" altLang="en-US" sz="2400" b="0" dirty="0">
                  <a:ea typeface="宋体" panose="02010600030101010101" pitchFamily="2" charset="-122"/>
                </a:endParaRPr>
              </a:p>
            </p:txBody>
          </p:sp>
        </mc:Choice>
        <mc:Fallback>
          <p:sp>
            <p:nvSpPr>
              <p:cNvPr id="108" name="文本框 107"/>
              <p:cNvSpPr txBox="1">
                <a:spLocks noRot="1" noChangeAspect="1" noMove="1" noResize="1" noEditPoints="1" noAdjustHandles="1" noChangeArrowheads="1" noChangeShapeType="1" noTextEdit="1"/>
              </p:cNvSpPr>
              <p:nvPr/>
            </p:nvSpPr>
            <p:spPr>
              <a:xfrm>
                <a:off x="1081721" y="5999425"/>
                <a:ext cx="3268345" cy="461665"/>
              </a:xfrm>
              <a:prstGeom prst="rect">
                <a:avLst/>
              </a:prstGeom>
              <a:blipFill rotWithShape="1">
                <a:blip r:embed="rId1"/>
                <a:stretch>
                  <a:fillRect l="-10" t="-126" r="10" b="130"/>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内容占位符 4"/>
              <p:cNvSpPr>
                <a:spLocks noGrp="1"/>
              </p:cNvSpPr>
              <p:nvPr/>
            </p:nvSpPr>
            <p:spPr>
              <a:xfrm>
                <a:off x="574675" y="3428999"/>
                <a:ext cx="4939665" cy="286405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panose="05000000000000000000" charset="0"/>
                  <a:buChar char="n"/>
                </a:pPr>
                <a:r>
                  <a:rPr lang="zh-CN" altLang="en-US" sz="2400" dirty="0"/>
                  <a:t>算法</a:t>
                </a:r>
                <a:r>
                  <a:rPr lang="en-US" altLang="zh-CN" sz="2400" dirty="0"/>
                  <a:t>1</a:t>
                </a:r>
                <a:r>
                  <a:rPr lang="zh-CN" altLang="en-US" sz="2400" dirty="0"/>
                  <a:t>：删除</a:t>
                </a:r>
                <a:r>
                  <a:rPr lang="en-US" altLang="zh-CN" sz="2400" dirty="0"/>
                  <a:t>+</a:t>
                </a:r>
                <a:r>
                  <a:rPr lang="zh-CN" altLang="en-US" sz="2400" dirty="0"/>
                  <a:t>插入</a:t>
                </a:r>
                <a:endParaRPr lang="en-US" altLang="zh-CN" sz="2400" dirty="0"/>
              </a:p>
              <a:p>
                <a:pPr>
                  <a:lnSpc>
                    <a:spcPct val="120000"/>
                  </a:lnSpc>
                </a:pPr>
                <a:r>
                  <a:rPr lang="zh-CN" altLang="en-US" dirty="0"/>
                  <a:t>从顺序表的末尾开始处理，每次删除表中最后一个元素，并把第</a:t>
                </a:r>
                <a:r>
                  <a:rPr lang="en-US" altLang="zh-CN" dirty="0"/>
                  <a:t>k</a:t>
                </a:r>
                <a:r>
                  <a:rPr lang="zh-CN" altLang="en-US" dirty="0"/>
                  <a:t>次删除的元素插入到顺序表的第</a:t>
                </a:r>
                <a:r>
                  <a:rPr lang="en-US" altLang="zh-CN" dirty="0"/>
                  <a:t>k</a:t>
                </a:r>
                <a:r>
                  <a:rPr lang="zh-CN" altLang="en-US" dirty="0"/>
                  <a:t>个位置</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r>
                      <a:rPr lang="en-US" altLang="zh-CN" i="1">
                        <a:latin typeface="Cambria Math" panose="02040503050406030204" pitchFamily="18" charset="0"/>
                      </a:rPr>
                      <m:t>)</m:t>
                    </m:r>
                  </m:oMath>
                </a14:m>
                <a:r>
                  <a:rPr lang="zh-CN" altLang="en-US" dirty="0"/>
                  <a:t>；重复该操作</a:t>
                </a:r>
                <a:r>
                  <a:rPr lang="en-US" altLang="zh-CN" dirty="0"/>
                  <a:t>n-1</a:t>
                </a:r>
                <a:r>
                  <a:rPr lang="zh-CN" altLang="en-US" dirty="0"/>
                  <a:t>次。</a:t>
                </a:r>
                <a:endParaRPr lang="en-US" altLang="zh-CN" dirty="0"/>
              </a:p>
            </p:txBody>
          </p:sp>
        </mc:Choice>
        <mc:Fallback>
          <p:sp>
            <p:nvSpPr>
              <p:cNvPr id="6" name="内容占位符 4"/>
              <p:cNvSpPr>
                <a:spLocks noRot="1" noChangeAspect="1" noMove="1" noResize="1" noEditPoints="1" noAdjustHandles="1" noChangeArrowheads="1" noChangeShapeType="1" noTextEdit="1"/>
              </p:cNvSpPr>
              <p:nvPr/>
            </p:nvSpPr>
            <p:spPr>
              <a:xfrm>
                <a:off x="574675" y="3428999"/>
                <a:ext cx="4939665" cy="2864053"/>
              </a:xfrm>
              <a:prstGeom prst="rect">
                <a:avLst/>
              </a:prstGeom>
              <a:blipFill rotWithShape="1">
                <a:blip r:embed="rId2"/>
                <a:stretch>
                  <a:fillRect t="-399" b="7"/>
                </a:stretch>
              </a:blipFill>
            </p:spPr>
            <p:txBody>
              <a:bodyPr/>
              <a:lstStyle/>
              <a:p>
                <a:r>
                  <a:rPr lang="zh-CN" altLang="en-US">
                    <a:noFill/>
                  </a:rPr>
                  <a:t> </a:t>
                </a:r>
              </a:p>
            </p:txBody>
          </p:sp>
        </mc:Fallback>
      </mc:AlternateContent>
      <p:sp>
        <p:nvSpPr>
          <p:cNvPr id="8" name="下箭头 7"/>
          <p:cNvSpPr/>
          <p:nvPr/>
        </p:nvSpPr>
        <p:spPr>
          <a:xfrm>
            <a:off x="2544444" y="2235835"/>
            <a:ext cx="342900" cy="3683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多边形: 形状 6"/>
          <p:cNvSpPr/>
          <p:nvPr/>
        </p:nvSpPr>
        <p:spPr>
          <a:xfrm>
            <a:off x="5703436" y="1892300"/>
            <a:ext cx="6252704" cy="401648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a:t>
            </a:r>
            <a:r>
              <a:rPr lang="en-US" altLang="zh-CN" dirty="0">
                <a:latin typeface="微软雅黑" panose="020B0503020204020204" pitchFamily="34" charset="-122"/>
                <a:ea typeface="微软雅黑" panose="020B0503020204020204" pitchFamily="34" charset="-122"/>
              </a:rPr>
              <a:t>Reverse(list)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顺序表</a:t>
            </a:r>
            <a:r>
              <a:rPr lang="en-US" altLang="zh-CN" dirty="0">
                <a:latin typeface="微软雅黑" panose="020B0503020204020204" pitchFamily="34" charset="-122"/>
                <a:ea typeface="微软雅黑" panose="020B0503020204020204" pitchFamily="34" charset="-122"/>
              </a:rPr>
              <a:t>list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反转顺序表中所有元素的位置</a:t>
            </a:r>
            <a:endParaRPr lang="en-US" altLang="zh-CN"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list.last</a:t>
            </a:r>
            <a:r>
              <a:rPr lang="en-US" altLang="zh-CN" dirty="0">
                <a:latin typeface="微软雅黑" panose="020B0503020204020204" pitchFamily="34" charset="-122"/>
                <a:ea typeface="微软雅黑" panose="020B0503020204020204" pitchFamily="34" charset="-122"/>
              </a:rPr>
              <a:t>  + 1</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元素个数</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循环</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list.data</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取出最后一个元素</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Remove(list,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删除最后一个元素</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Insert(list,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插入到第</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个位置</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6" grpId="0"/>
      <p:bldP spid="6" grpId="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顺序表的反转</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4930140" cy="1918970"/>
          </a:xfrm>
        </p:spPr>
        <p:txBody>
          <a:bodyPr>
            <a:normAutofit/>
          </a:bodyPr>
          <a:lstStyle/>
          <a:p>
            <a:r>
              <a:rPr lang="zh-CN" altLang="en-US" sz="2200" dirty="0"/>
              <a:t>反转：</a:t>
            </a:r>
            <a:endParaRPr lang="zh-CN" altLang="en-US" sz="2200" dirty="0"/>
          </a:p>
          <a:p>
            <a:pPr>
              <a:lnSpc>
                <a:spcPct val="110000"/>
              </a:lnSpc>
              <a:spcBef>
                <a:spcPts val="1000"/>
              </a:spcBef>
              <a:spcAft>
                <a:spcPts val="0"/>
              </a:spcAft>
            </a:pPr>
            <a:r>
              <a:rPr lang="en-US" altLang="zh-CN" sz="2200" dirty="0"/>
              <a:t>  </a:t>
            </a:r>
            <a:r>
              <a:rPr lang="en-US" altLang="zh-CN" sz="2200" dirty="0">
                <a:sym typeface="+mn-ea"/>
              </a:rPr>
              <a:t>  (a</a:t>
            </a:r>
            <a:r>
              <a:rPr lang="en-US" altLang="zh-CN" sz="2200" baseline="-25000" dirty="0">
                <a:sym typeface="+mn-ea"/>
              </a:rPr>
              <a:t>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i</a:t>
            </a:r>
            <a:r>
              <a:rPr lang="en-US" altLang="zh-CN" sz="2200" dirty="0">
                <a:sym typeface="+mn-ea"/>
              </a:rPr>
              <a:t>,a</a:t>
            </a:r>
            <a:r>
              <a:rPr lang="en-US" altLang="zh-CN" sz="2200" baseline="-25000" dirty="0">
                <a:sym typeface="+mn-ea"/>
              </a:rPr>
              <a:t>i+1</a:t>
            </a:r>
            <a:r>
              <a:rPr lang="zh-CN" altLang="en-US" sz="2200" baseline="-25000" dirty="0">
                <a:sym typeface="+mn-ea"/>
              </a:rPr>
              <a:t> </a:t>
            </a:r>
            <a:r>
              <a:rPr lang="en-US" altLang="zh-CN" sz="2200" dirty="0">
                <a:sym typeface="+mn-ea"/>
              </a:rPr>
              <a:t>,...,a</a:t>
            </a:r>
            <a:r>
              <a:rPr lang="en-US" altLang="zh-CN" sz="2200" baseline="-25000" dirty="0">
                <a:sym typeface="+mn-ea"/>
              </a:rPr>
              <a:t>n-1</a:t>
            </a:r>
            <a:r>
              <a:rPr lang="en-US" altLang="zh-CN" sz="2200" dirty="0">
                <a:sym typeface="+mn-ea"/>
              </a:rPr>
              <a:t>,a</a:t>
            </a:r>
            <a:r>
              <a:rPr lang="en-US" altLang="zh-CN" sz="2200" baseline="-25000" dirty="0">
                <a:sym typeface="+mn-ea"/>
              </a:rPr>
              <a:t>n</a:t>
            </a:r>
            <a:r>
              <a:rPr lang="en-US" altLang="zh-CN" sz="2200" dirty="0">
                <a:sym typeface="+mn-ea"/>
              </a:rPr>
              <a:t>)  </a:t>
            </a:r>
            <a:endParaRPr lang="en-US" altLang="zh-CN" sz="2200" dirty="0">
              <a:sym typeface="+mn-ea"/>
            </a:endParaRPr>
          </a:p>
          <a:p>
            <a:pPr>
              <a:lnSpc>
                <a:spcPct val="110000"/>
              </a:lnSpc>
              <a:spcBef>
                <a:spcPts val="1000"/>
              </a:spcBef>
              <a:spcAft>
                <a:spcPts val="0"/>
              </a:spcAft>
            </a:pPr>
            <a:r>
              <a:rPr lang="en-US" altLang="zh-CN" sz="2200" dirty="0">
                <a:sym typeface="+mn-ea"/>
              </a:rPr>
              <a:t>                  </a:t>
            </a:r>
            <a:endParaRPr lang="en-US" altLang="zh-CN" sz="2200" dirty="0">
              <a:sym typeface="+mn-ea"/>
            </a:endParaRPr>
          </a:p>
          <a:p>
            <a:pPr>
              <a:lnSpc>
                <a:spcPct val="110000"/>
              </a:lnSpc>
              <a:spcBef>
                <a:spcPts val="1000"/>
              </a:spcBef>
              <a:spcAft>
                <a:spcPts val="0"/>
              </a:spcAft>
            </a:pPr>
            <a:r>
              <a:rPr lang="en-US" altLang="zh-CN" sz="2200" dirty="0">
                <a:sym typeface="+mn-ea"/>
              </a:rPr>
              <a:t>    (a</a:t>
            </a:r>
            <a:r>
              <a:rPr lang="en-US" altLang="zh-CN" sz="2200" baseline="-25000" dirty="0">
                <a:sym typeface="+mn-ea"/>
              </a:rPr>
              <a:t>n</a:t>
            </a:r>
            <a:r>
              <a:rPr lang="en-US" altLang="zh-CN" sz="2200" dirty="0">
                <a:sym typeface="+mn-ea"/>
              </a:rPr>
              <a:t>,a</a:t>
            </a:r>
            <a:r>
              <a:rPr lang="en-US" altLang="zh-CN" sz="2200" baseline="-25000" dirty="0">
                <a:sym typeface="+mn-ea"/>
              </a:rPr>
              <a:t>n-1</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i</a:t>
            </a:r>
            <a:r>
              <a:rPr lang="en-US" altLang="zh-CN" sz="2200" dirty="0">
                <a:sym typeface="+mn-ea"/>
              </a:rPr>
              <a:t>,a</a:t>
            </a:r>
            <a:r>
              <a:rPr lang="en-US" altLang="zh-CN" sz="2200" baseline="-25000" dirty="0">
                <a:sym typeface="+mn-ea"/>
              </a:rPr>
              <a:t>i-1</a:t>
            </a:r>
            <a:r>
              <a:rPr lang="en-US" altLang="zh-CN" sz="2200" dirty="0">
                <a:sym typeface="+mn-ea"/>
              </a:rPr>
              <a:t>,...,a</a:t>
            </a:r>
            <a:r>
              <a:rPr lang="en-US" altLang="zh-CN" sz="2200" baseline="-25000" dirty="0">
                <a:sym typeface="+mn-ea"/>
              </a:rPr>
              <a:t>2</a:t>
            </a:r>
            <a:r>
              <a:rPr lang="en-US" altLang="zh-CN" sz="2200" dirty="0">
                <a:sym typeface="+mn-ea"/>
              </a:rPr>
              <a:t>,a</a:t>
            </a:r>
            <a:r>
              <a:rPr lang="en-US" altLang="zh-CN" sz="2200" baseline="-25000" dirty="0">
                <a:sym typeface="+mn-ea"/>
              </a:rPr>
              <a:t>1</a:t>
            </a:r>
            <a:r>
              <a:rPr lang="en-US" altLang="zh-CN" sz="2200" dirty="0">
                <a:sym typeface="+mn-ea"/>
              </a:rPr>
              <a:t>) </a:t>
            </a:r>
            <a:endParaRPr lang="zh-CN" altLang="en-US" sz="2200" dirty="0"/>
          </a:p>
          <a:p>
            <a:endParaRPr sz="2200" dirty="0"/>
          </a:p>
        </p:txBody>
      </p:sp>
      <p:sp>
        <p:nvSpPr>
          <p:cNvPr id="108" name="文本框 107"/>
          <p:cNvSpPr txBox="1"/>
          <p:nvPr/>
        </p:nvSpPr>
        <p:spPr>
          <a:xfrm>
            <a:off x="1081721" y="5999425"/>
            <a:ext cx="3268345" cy="461665"/>
          </a:xfrm>
          <a:prstGeom prst="rect">
            <a:avLst/>
          </a:prstGeom>
          <a:noFill/>
          <a:ln w="9525">
            <a:noFill/>
          </a:ln>
        </p:spPr>
        <p:txBody>
          <a:bodyPr wrap="square">
            <a:spAutoFit/>
          </a:bodyPr>
          <a:lstStyle/>
          <a:p>
            <a:pPr indent="266700"/>
            <a:r>
              <a:rPr lang="zh-CN" sz="2400" b="0" dirty="0">
                <a:ea typeface="宋体" panose="02010600030101010101" pitchFamily="2" charset="-122"/>
              </a:rPr>
              <a:t>时间复杂度为</a:t>
            </a:r>
            <a:r>
              <a:rPr lang="en-US" altLang="zh-CN" sz="2400" b="0" dirty="0">
                <a:solidFill>
                  <a:srgbClr val="FF0000"/>
                </a:solidFill>
                <a:ea typeface="宋体" panose="02010600030101010101" pitchFamily="2" charset="-122"/>
              </a:rPr>
              <a:t>O</a:t>
            </a:r>
            <a:r>
              <a:rPr lang="en-US" altLang="zh-CN" sz="2400" dirty="0">
                <a:solidFill>
                  <a:srgbClr val="FF0000"/>
                </a:solidFill>
                <a:ea typeface="宋体" panose="02010600030101010101" pitchFamily="2" charset="-122"/>
              </a:rPr>
              <a:t>(n</a:t>
            </a:r>
            <a:r>
              <a:rPr lang="en-US" altLang="zh-CN" sz="2400" b="0" dirty="0">
                <a:solidFill>
                  <a:srgbClr val="FF0000"/>
                </a:solidFill>
                <a:ea typeface="宋体" panose="02010600030101010101" pitchFamily="2" charset="-122"/>
              </a:rPr>
              <a:t>)</a:t>
            </a:r>
            <a:endParaRPr lang="zh-CN" altLang="en-US" sz="2400" b="0" dirty="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4"/>
              <p:cNvSpPr>
                <a:spLocks noGrp="1"/>
              </p:cNvSpPr>
              <p:nvPr/>
            </p:nvSpPr>
            <p:spPr>
              <a:xfrm>
                <a:off x="574675" y="3428999"/>
                <a:ext cx="4606925" cy="286405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ct val="110000"/>
                  </a:lnSpc>
                  <a:buFont typeface="Wingdings" panose="05000000000000000000" charset="0"/>
                  <a:buChar char="n"/>
                </a:pPr>
                <a:r>
                  <a:rPr lang="zh-CN" altLang="en-US" sz="2400" dirty="0"/>
                  <a:t>算法</a:t>
                </a:r>
                <a:r>
                  <a:rPr lang="en-US" altLang="zh-CN" sz="2400" dirty="0"/>
                  <a:t>2</a:t>
                </a:r>
                <a:r>
                  <a:rPr lang="zh-CN" altLang="en-US" sz="2400" dirty="0"/>
                  <a:t>：顺序交换</a:t>
                </a:r>
                <a:endParaRPr lang="en-US" altLang="zh-CN" sz="2400" dirty="0"/>
              </a:p>
              <a:p>
                <a:pPr>
                  <a:lnSpc>
                    <a:spcPct val="110000"/>
                  </a:lnSpc>
                </a:pPr>
                <a:r>
                  <a:rPr lang="zh-CN" altLang="en-US" sz="2400" dirty="0"/>
                  <a:t>执行</a:t>
                </a:r>
                <a:r>
                  <a:rPr lang="en-US" altLang="zh-CN" sz="2400" dirty="0"/>
                  <a:t>n/2</a:t>
                </a:r>
                <a:r>
                  <a:rPr lang="zh-CN" altLang="en-US" sz="2400" dirty="0"/>
                  <a:t>次交换，第</a:t>
                </a:r>
                <a:r>
                  <a:rPr lang="en-US" altLang="zh-CN" sz="2400" dirty="0" err="1"/>
                  <a:t>i</a:t>
                </a:r>
                <a:r>
                  <a:rPr lang="zh-CN" altLang="en-US" sz="2400" dirty="0"/>
                  <a:t>次交换顺序表第</a:t>
                </a:r>
                <a:r>
                  <a:rPr lang="en-US" altLang="zh-CN" sz="2400" dirty="0" err="1"/>
                  <a:t>i</a:t>
                </a:r>
                <a:r>
                  <a:rPr lang="zh-CN" altLang="en-US" sz="2400" dirty="0"/>
                  <a:t>个元素与第</a:t>
                </a:r>
                <a:r>
                  <a:rPr lang="en-US" altLang="zh-CN" sz="2400" dirty="0"/>
                  <a:t>n-i+1</a:t>
                </a:r>
                <a:r>
                  <a:rPr lang="zh-CN" altLang="en-US" sz="2400" dirty="0"/>
                  <a:t>个元素</a:t>
                </a:r>
                <a:endParaRPr lang="en-US" altLang="zh-CN" sz="2400" dirty="0"/>
              </a:p>
              <a:p>
                <a:pPr>
                  <a:lnSpc>
                    <a:spcPct val="110000"/>
                  </a:lnSpc>
                </a:pPr>
                <a:r>
                  <a:rPr lang="zh-CN" altLang="en-US" sz="2400" dirty="0"/>
                  <a:t>                        </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oMath>
                </a14:m>
                <a:endParaRPr lang="en-US" altLang="zh-CN" sz="2400" dirty="0"/>
              </a:p>
            </p:txBody>
          </p:sp>
        </mc:Choice>
        <mc:Fallback>
          <p:sp>
            <p:nvSpPr>
              <p:cNvPr id="6" name="内容占位符 4"/>
              <p:cNvSpPr>
                <a:spLocks noRot="1" noChangeAspect="1" noMove="1" noResize="1" noEditPoints="1" noAdjustHandles="1" noChangeArrowheads="1" noChangeShapeType="1" noTextEdit="1"/>
              </p:cNvSpPr>
              <p:nvPr/>
            </p:nvSpPr>
            <p:spPr>
              <a:xfrm>
                <a:off x="574675" y="3428999"/>
                <a:ext cx="4606925" cy="2864053"/>
              </a:xfrm>
              <a:prstGeom prst="rect">
                <a:avLst/>
              </a:prstGeom>
              <a:blipFill rotWithShape="1">
                <a:blip r:embed="rId1"/>
                <a:stretch>
                  <a:fillRect t="-22" b="7"/>
                </a:stretch>
              </a:blipFill>
            </p:spPr>
            <p:txBody>
              <a:bodyPr/>
              <a:lstStyle/>
              <a:p>
                <a:r>
                  <a:rPr lang="zh-CN" altLang="en-US">
                    <a:noFill/>
                  </a:rPr>
                  <a:t> </a:t>
                </a:r>
              </a:p>
            </p:txBody>
          </p:sp>
        </mc:Fallback>
      </mc:AlternateContent>
      <p:sp>
        <p:nvSpPr>
          <p:cNvPr id="8" name="下箭头 7"/>
          <p:cNvSpPr/>
          <p:nvPr/>
        </p:nvSpPr>
        <p:spPr>
          <a:xfrm>
            <a:off x="2544444" y="2235835"/>
            <a:ext cx="342900" cy="3683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多边形: 形状 6"/>
          <p:cNvSpPr/>
          <p:nvPr/>
        </p:nvSpPr>
        <p:spPr>
          <a:xfrm>
            <a:off x="5181600" y="1906036"/>
            <a:ext cx="6875282" cy="401648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a:t>
            </a:r>
            <a:r>
              <a:rPr lang="en-US" altLang="zh-CN" dirty="0">
                <a:latin typeface="微软雅黑" panose="020B0503020204020204" pitchFamily="34" charset="-122"/>
                <a:ea typeface="微软雅黑" panose="020B0503020204020204" pitchFamily="34" charset="-122"/>
              </a:rPr>
              <a:t>Reverse(list)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顺序表</a:t>
            </a:r>
            <a:r>
              <a:rPr lang="en-US" altLang="zh-CN" dirty="0">
                <a:latin typeface="微软雅黑" panose="020B0503020204020204" pitchFamily="34" charset="-122"/>
                <a:ea typeface="微软雅黑" panose="020B0503020204020204" pitchFamily="34" charset="-122"/>
              </a:rPr>
              <a:t>list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反转顺序表中所有元素的位置</a:t>
            </a:r>
            <a:endParaRPr lang="en-US" altLang="zh-CN"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list.last</a:t>
            </a:r>
            <a:r>
              <a:rPr lang="en-US" altLang="zh-CN" dirty="0">
                <a:latin typeface="微软雅黑" panose="020B0503020204020204" pitchFamily="34" charset="-122"/>
                <a:ea typeface="微软雅黑" panose="020B0503020204020204" pitchFamily="34" charset="-122"/>
              </a:rPr>
              <a:t> + 1  //</a:t>
            </a:r>
            <a:r>
              <a:rPr lang="zh-CN" altLang="en-US" dirty="0">
                <a:latin typeface="微软雅黑" panose="020B0503020204020204" pitchFamily="34" charset="-122"/>
                <a:ea typeface="微软雅黑" panose="020B0503020204020204" pitchFamily="34" charset="-122"/>
              </a:rPr>
              <a:t>元素个数</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循环</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指向第</a:t>
            </a:r>
            <a:r>
              <a:rPr lang="en-US" altLang="zh-CN" dirty="0">
                <a:latin typeface="微软雅黑" panose="020B0503020204020204" pitchFamily="34" charset="-122"/>
                <a:ea typeface="微软雅黑" panose="020B0503020204020204" pitchFamily="34" charset="-122"/>
              </a:rPr>
              <a:t>n-i+1</a:t>
            </a:r>
            <a:r>
              <a:rPr lang="zh-CN" altLang="en-US" dirty="0">
                <a:latin typeface="微软雅黑" panose="020B0503020204020204" pitchFamily="34" charset="-122"/>
                <a:ea typeface="微软雅黑" panose="020B0503020204020204" pitchFamily="34" charset="-122"/>
              </a:rPr>
              <a:t>个元素</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list.data</a:t>
            </a:r>
            <a:r>
              <a:rPr lang="en-US" altLang="zh-CN" dirty="0">
                <a:latin typeface="微软雅黑" panose="020B0503020204020204" pitchFamily="34" charset="-122"/>
                <a:ea typeface="微软雅黑" panose="020B0503020204020204" pitchFamily="34" charset="-122"/>
              </a:rPr>
              <a:t>[i-1]</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list.data</a:t>
            </a:r>
            <a:r>
              <a:rPr lang="en-US" altLang="zh-CN" dirty="0">
                <a:latin typeface="微软雅黑" panose="020B0503020204020204" pitchFamily="34" charset="-122"/>
                <a:ea typeface="微软雅黑" panose="020B0503020204020204" pitchFamily="34" charset="-122"/>
              </a:rPr>
              <a:t>[i-1]</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list.data</a:t>
            </a:r>
            <a:r>
              <a:rPr lang="en-US" altLang="zh-CN" dirty="0">
                <a:latin typeface="微软雅黑" panose="020B0503020204020204" pitchFamily="34" charset="-122"/>
                <a:ea typeface="微软雅黑" panose="020B0503020204020204" pitchFamily="34" charset="-122"/>
              </a:rPr>
              <a:t>[j]      </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交换第</a:t>
            </a:r>
            <a:r>
              <a:rPr lang="en-US" altLang="zh-CN" dirty="0" err="1">
                <a:solidFill>
                  <a:schemeClr val="accent4">
                    <a:lumMod val="20000"/>
                    <a:lumOff val="80000"/>
                  </a:schemeClr>
                </a:solidFill>
                <a:latin typeface="微软雅黑" panose="020B0503020204020204" pitchFamily="34" charset="-122"/>
                <a:ea typeface="微软雅黑" panose="020B0503020204020204" pitchFamily="34" charset="-122"/>
              </a:rPr>
              <a:t>i</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和第</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n-i+1</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个元素</a:t>
            </a:r>
            <a:endPar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list.data</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7" name="右大括号 6"/>
          <p:cNvSpPr/>
          <p:nvPr/>
        </p:nvSpPr>
        <p:spPr>
          <a:xfrm>
            <a:off x="8896479" y="4469813"/>
            <a:ext cx="160255" cy="782424"/>
          </a:xfrm>
          <a:prstGeom prst="rightBrace">
            <a:avLst>
              <a:gd name="adj1" fmla="val 62121"/>
              <a:gd name="adj2" fmla="val 47561"/>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6" grpId="0"/>
      <p:bldP spid="6" grpId="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顺序表的反转</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9" name="任意多边形: 形状 6"/>
          <p:cNvSpPr/>
          <p:nvPr/>
        </p:nvSpPr>
        <p:spPr>
          <a:xfrm>
            <a:off x="156076" y="1630172"/>
            <a:ext cx="5292508" cy="401648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a:t>
            </a:r>
            <a:r>
              <a:rPr lang="en-US" altLang="zh-CN" dirty="0">
                <a:latin typeface="微软雅黑" panose="020B0503020204020204" pitchFamily="34" charset="-122"/>
                <a:ea typeface="微软雅黑" panose="020B0503020204020204" pitchFamily="34" charset="-122"/>
              </a:rPr>
              <a:t>Reverse(list)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顺序表</a:t>
            </a:r>
            <a:r>
              <a:rPr lang="en-US" altLang="zh-CN" dirty="0">
                <a:latin typeface="微软雅黑" panose="020B0503020204020204" pitchFamily="34" charset="-122"/>
                <a:ea typeface="微软雅黑" panose="020B0503020204020204" pitchFamily="34" charset="-122"/>
              </a:rPr>
              <a:t>list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反转顺序表中所有元素的位置</a:t>
            </a:r>
            <a:endParaRPr lang="en-US" altLang="zh-CN"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list.last</a:t>
            </a:r>
            <a:r>
              <a:rPr lang="en-US" altLang="zh-CN" dirty="0">
                <a:latin typeface="微软雅黑" panose="020B0503020204020204" pitchFamily="34" charset="-122"/>
                <a:ea typeface="微软雅黑" panose="020B0503020204020204" pitchFamily="34" charset="-122"/>
              </a:rPr>
              <a:t> + 1  //</a:t>
            </a:r>
            <a:r>
              <a:rPr lang="zh-CN" altLang="en-US" dirty="0">
                <a:latin typeface="微软雅黑" panose="020B0503020204020204" pitchFamily="34" charset="-122"/>
                <a:ea typeface="微软雅黑" panose="020B0503020204020204" pitchFamily="34" charset="-122"/>
              </a:rPr>
              <a:t>元素个数</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循环</a:t>
            </a:r>
            <a:r>
              <a:rPr lang="en-US" altLang="zh-CN" dirty="0">
                <a:latin typeface="微软雅黑" panose="020B0503020204020204" pitchFamily="34" charset="-122"/>
                <a:ea typeface="微软雅黑" panose="020B0503020204020204" pitchFamily="34" charset="-122"/>
              </a:rPr>
              <a:t>n/2</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交换第</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和第</a:t>
            </a:r>
            <a:r>
              <a:rPr lang="en-US" altLang="zh-CN" dirty="0">
                <a:latin typeface="微软雅黑" panose="020B0503020204020204" pitchFamily="34" charset="-122"/>
                <a:ea typeface="微软雅黑" panose="020B0503020204020204" pitchFamily="34" charset="-122"/>
              </a:rPr>
              <a:t>n-i+1</a:t>
            </a:r>
            <a:r>
              <a:rPr lang="zh-CN" altLang="en-US" dirty="0">
                <a:latin typeface="微软雅黑" panose="020B0503020204020204" pitchFamily="34" charset="-122"/>
                <a:ea typeface="微软雅黑" panose="020B0503020204020204" pitchFamily="34" charset="-122"/>
              </a:rPr>
              <a:t>个元素</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list.data</a:t>
            </a:r>
            <a:r>
              <a:rPr lang="en-US" altLang="zh-CN" dirty="0">
                <a:latin typeface="微软雅黑" panose="020B0503020204020204" pitchFamily="34" charset="-122"/>
                <a:ea typeface="微软雅黑" panose="020B0503020204020204" pitchFamily="34" charset="-122"/>
              </a:rPr>
              <a:t>[i-1]</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list.data</a:t>
            </a:r>
            <a:r>
              <a:rPr lang="en-US" altLang="zh-CN" dirty="0">
                <a:latin typeface="微软雅黑" panose="020B0503020204020204" pitchFamily="34" charset="-122"/>
                <a:ea typeface="微软雅黑" panose="020B0503020204020204" pitchFamily="34" charset="-122"/>
              </a:rPr>
              <a:t>[i-1]</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list.data</a:t>
            </a:r>
            <a:r>
              <a:rPr lang="en-US" altLang="zh-CN" dirty="0">
                <a:latin typeface="微软雅黑" panose="020B0503020204020204" pitchFamily="34" charset="-122"/>
                <a:ea typeface="微软雅黑" panose="020B0503020204020204" pitchFamily="34" charset="-122"/>
              </a:rPr>
              <a:t>[j]</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list.data</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6429878" y="2274838"/>
            <a:ext cx="4417106" cy="230832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b="1" dirty="0">
                <a:solidFill>
                  <a:srgbClr val="0070C0"/>
                </a:solidFill>
              </a:rPr>
              <a:t>void</a:t>
            </a:r>
            <a:r>
              <a:rPr lang="en-US" altLang="zh-CN" dirty="0">
                <a:solidFill>
                  <a:srgbClr val="0070C0"/>
                </a:solidFill>
              </a:rPr>
              <a:t> </a:t>
            </a:r>
            <a:r>
              <a:rPr lang="en-US" altLang="zh-CN" b="1" dirty="0">
                <a:solidFill>
                  <a:srgbClr val="0070C0"/>
                </a:solidFill>
              </a:rPr>
              <a:t>Reverse</a:t>
            </a:r>
            <a:r>
              <a:rPr lang="en-US" altLang="zh-CN" dirty="0">
                <a:solidFill>
                  <a:srgbClr val="0070C0"/>
                </a:solidFill>
              </a:rPr>
              <a:t>(</a:t>
            </a:r>
            <a:r>
              <a:rPr lang="en-US" altLang="zh-CN" b="1" dirty="0" err="1">
                <a:solidFill>
                  <a:srgbClr val="0070C0"/>
                </a:solidFill>
              </a:rPr>
              <a:t>ElemType</a:t>
            </a:r>
            <a:r>
              <a:rPr lang="en-US" altLang="zh-CN" dirty="0">
                <a:solidFill>
                  <a:srgbClr val="0070C0"/>
                </a:solidFill>
              </a:rPr>
              <a:t> list[], </a:t>
            </a:r>
            <a:r>
              <a:rPr lang="en-US" altLang="zh-CN" b="1" dirty="0">
                <a:solidFill>
                  <a:srgbClr val="0070C0"/>
                </a:solidFill>
              </a:rPr>
              <a:t>int</a:t>
            </a:r>
            <a:r>
              <a:rPr lang="en-US" altLang="zh-CN" dirty="0">
                <a:solidFill>
                  <a:srgbClr val="0070C0"/>
                </a:solidFill>
              </a:rPr>
              <a:t> last) {</a:t>
            </a:r>
            <a:endParaRPr lang="en-US" altLang="zh-CN" dirty="0">
              <a:solidFill>
                <a:srgbClr val="0070C0"/>
              </a:solidFill>
            </a:endParaRPr>
          </a:p>
          <a:p>
            <a:r>
              <a:rPr lang="en-US" altLang="zh-CN" dirty="0">
                <a:solidFill>
                  <a:srgbClr val="0070C0"/>
                </a:solidFill>
              </a:rPr>
              <a:t>     </a:t>
            </a:r>
            <a:r>
              <a:rPr lang="en-US" altLang="zh-CN" b="1" dirty="0">
                <a:solidFill>
                  <a:srgbClr val="0070C0"/>
                </a:solidFill>
              </a:rPr>
              <a:t>   </a:t>
            </a:r>
            <a:r>
              <a:rPr lang="en-US" altLang="zh-CN" dirty="0">
                <a:solidFill>
                  <a:srgbClr val="0070C0"/>
                </a:solidFill>
              </a:rPr>
              <a:t>             //last</a:t>
            </a:r>
            <a:r>
              <a:rPr lang="zh-CN" altLang="en-US" dirty="0">
                <a:solidFill>
                  <a:srgbClr val="0070C0"/>
                </a:solidFill>
              </a:rPr>
              <a:t>是最后元素的位置</a:t>
            </a:r>
            <a:endParaRPr lang="en-US" altLang="zh-CN" dirty="0">
              <a:solidFill>
                <a:srgbClr val="0070C0"/>
              </a:solidFill>
            </a:endParaRPr>
          </a:p>
          <a:p>
            <a:r>
              <a:rPr lang="en-US" altLang="zh-CN" dirty="0">
                <a:solidFill>
                  <a:srgbClr val="0070C0"/>
                </a:solidFill>
              </a:rPr>
              <a:t>     </a:t>
            </a:r>
            <a:r>
              <a:rPr lang="en-US" altLang="zh-CN" b="1" dirty="0">
                <a:solidFill>
                  <a:srgbClr val="0070C0"/>
                </a:solidFill>
              </a:rPr>
              <a:t>for</a:t>
            </a:r>
            <a:r>
              <a:rPr lang="en-US" altLang="zh-CN" dirty="0">
                <a:solidFill>
                  <a:srgbClr val="0070C0"/>
                </a:solidFill>
              </a:rPr>
              <a:t>(</a:t>
            </a:r>
            <a:r>
              <a:rPr lang="en-US" altLang="zh-CN" b="1" dirty="0">
                <a:solidFill>
                  <a:srgbClr val="0070C0"/>
                </a:solidFill>
              </a:rPr>
              <a:t>int</a:t>
            </a:r>
            <a:r>
              <a:rPr lang="en-US" altLang="zh-CN" dirty="0">
                <a:solidFill>
                  <a:srgbClr val="0070C0"/>
                </a:solidFill>
              </a:rPr>
              <a:t> </a:t>
            </a:r>
            <a:r>
              <a:rPr lang="en-US" altLang="zh-CN" dirty="0" err="1">
                <a:solidFill>
                  <a:srgbClr val="0070C0"/>
                </a:solidFill>
              </a:rPr>
              <a:t>i</a:t>
            </a:r>
            <a:r>
              <a:rPr lang="en-US" altLang="zh-CN" dirty="0">
                <a:solidFill>
                  <a:srgbClr val="0070C0"/>
                </a:solidFill>
              </a:rPr>
              <a:t>=0, j=last; </a:t>
            </a:r>
            <a:r>
              <a:rPr lang="en-US" altLang="zh-CN" dirty="0" err="1">
                <a:solidFill>
                  <a:srgbClr val="0070C0"/>
                </a:solidFill>
              </a:rPr>
              <a:t>i</a:t>
            </a:r>
            <a:r>
              <a:rPr lang="en-US" altLang="zh-CN" dirty="0">
                <a:solidFill>
                  <a:srgbClr val="0070C0"/>
                </a:solidFill>
              </a:rPr>
              <a:t>&lt;j; </a:t>
            </a:r>
            <a:r>
              <a:rPr lang="en-US" altLang="zh-CN" dirty="0" err="1">
                <a:solidFill>
                  <a:srgbClr val="0070C0"/>
                </a:solidFill>
              </a:rPr>
              <a:t>i</a:t>
            </a:r>
            <a:r>
              <a:rPr lang="en-US" altLang="zh-CN" dirty="0">
                <a:solidFill>
                  <a:srgbClr val="0070C0"/>
                </a:solidFill>
              </a:rPr>
              <a:t>++,j--) {</a:t>
            </a:r>
            <a:endParaRPr lang="en-US" altLang="zh-CN" dirty="0">
              <a:solidFill>
                <a:srgbClr val="0070C0"/>
              </a:solidFill>
            </a:endParaRPr>
          </a:p>
          <a:p>
            <a:r>
              <a:rPr lang="en-US" altLang="zh-CN" b="1" dirty="0">
                <a:solidFill>
                  <a:srgbClr val="0070C0"/>
                </a:solidFill>
              </a:rPr>
              <a:t>          </a:t>
            </a:r>
            <a:r>
              <a:rPr lang="en-US" altLang="zh-CN" b="1" dirty="0" err="1">
                <a:solidFill>
                  <a:srgbClr val="0070C0"/>
                </a:solidFill>
              </a:rPr>
              <a:t>ElemType</a:t>
            </a:r>
            <a:r>
              <a:rPr lang="en-US" altLang="zh-CN" b="1" dirty="0">
                <a:solidFill>
                  <a:srgbClr val="0070C0"/>
                </a:solidFill>
              </a:rPr>
              <a:t> </a:t>
            </a:r>
            <a:r>
              <a:rPr lang="en-US" altLang="zh-CN" dirty="0" err="1">
                <a:solidFill>
                  <a:srgbClr val="0070C0"/>
                </a:solidFill>
              </a:rPr>
              <a:t>tmp</a:t>
            </a:r>
            <a:r>
              <a:rPr lang="en-US" altLang="zh-CN" dirty="0">
                <a:solidFill>
                  <a:srgbClr val="0070C0"/>
                </a:solidFill>
              </a:rPr>
              <a:t> = list[</a:t>
            </a:r>
            <a:r>
              <a:rPr lang="en-US" altLang="zh-CN" dirty="0" err="1">
                <a:solidFill>
                  <a:srgbClr val="0070C0"/>
                </a:solidFill>
              </a:rPr>
              <a:t>i</a:t>
            </a:r>
            <a:r>
              <a:rPr lang="en-US" altLang="zh-CN" dirty="0">
                <a:solidFill>
                  <a:srgbClr val="0070C0"/>
                </a:solidFill>
              </a:rPr>
              <a:t>];</a:t>
            </a:r>
            <a:endParaRPr lang="en-US" altLang="zh-CN" dirty="0">
              <a:solidFill>
                <a:srgbClr val="0070C0"/>
              </a:solidFill>
            </a:endParaRPr>
          </a:p>
          <a:p>
            <a:r>
              <a:rPr lang="en-US" altLang="zh-CN" dirty="0">
                <a:solidFill>
                  <a:srgbClr val="0070C0"/>
                </a:solidFill>
              </a:rPr>
              <a:t>          list[</a:t>
            </a:r>
            <a:r>
              <a:rPr lang="en-US" altLang="zh-CN" dirty="0" err="1">
                <a:solidFill>
                  <a:srgbClr val="0070C0"/>
                </a:solidFill>
              </a:rPr>
              <a:t>i</a:t>
            </a:r>
            <a:r>
              <a:rPr lang="en-US" altLang="zh-CN" dirty="0">
                <a:solidFill>
                  <a:srgbClr val="0070C0"/>
                </a:solidFill>
              </a:rPr>
              <a:t>] = list[j];</a:t>
            </a:r>
            <a:endParaRPr lang="en-US" altLang="zh-CN" dirty="0">
              <a:solidFill>
                <a:srgbClr val="0070C0"/>
              </a:solidFill>
            </a:endParaRPr>
          </a:p>
          <a:p>
            <a:r>
              <a:rPr lang="en-US" altLang="zh-CN" dirty="0">
                <a:solidFill>
                  <a:srgbClr val="0070C0"/>
                </a:solidFill>
              </a:rPr>
              <a:t>          list[j] = </a:t>
            </a:r>
            <a:r>
              <a:rPr lang="en-US" altLang="zh-CN" dirty="0" err="1">
                <a:solidFill>
                  <a:srgbClr val="0070C0"/>
                </a:solidFill>
              </a:rPr>
              <a:t>tmp</a:t>
            </a:r>
            <a:r>
              <a:rPr lang="en-US" altLang="zh-CN" dirty="0">
                <a:solidFill>
                  <a:srgbClr val="0070C0"/>
                </a:solidFill>
              </a:rPr>
              <a:t>;</a:t>
            </a:r>
            <a:endParaRPr lang="en-US" altLang="zh-CN" dirty="0">
              <a:solidFill>
                <a:srgbClr val="0070C0"/>
              </a:solidFill>
            </a:endParaRPr>
          </a:p>
          <a:p>
            <a:r>
              <a:rPr lang="en-US" altLang="zh-CN" dirty="0">
                <a:solidFill>
                  <a:srgbClr val="0070C0"/>
                </a:solidFill>
              </a:rPr>
              <a:t>     }</a:t>
            </a:r>
            <a:endParaRPr lang="en-US" altLang="zh-CN" dirty="0">
              <a:solidFill>
                <a:srgbClr val="0070C0"/>
              </a:solidFill>
            </a:endParaRPr>
          </a:p>
          <a:p>
            <a:r>
              <a:rPr lang="en-US" altLang="zh-CN" dirty="0">
                <a:solidFill>
                  <a:srgbClr val="0070C0"/>
                </a:solidFill>
              </a:rPr>
              <a:t>}</a:t>
            </a:r>
            <a:endParaRPr lang="zh-CN" altLang="en-US" dirty="0">
              <a:solidFill>
                <a:srgbClr val="0070C0"/>
              </a:solidFill>
            </a:endParaRPr>
          </a:p>
        </p:txBody>
      </p:sp>
      <p:sp>
        <p:nvSpPr>
          <p:cNvPr id="11" name="文本框 10"/>
          <p:cNvSpPr txBox="1"/>
          <p:nvPr/>
        </p:nvSpPr>
        <p:spPr>
          <a:xfrm>
            <a:off x="7766464" y="5010912"/>
            <a:ext cx="2369623" cy="369332"/>
          </a:xfrm>
          <a:prstGeom prst="rect">
            <a:avLst/>
          </a:prstGeom>
          <a:noFill/>
        </p:spPr>
        <p:txBody>
          <a:bodyPr wrap="none" rtlCol="0">
            <a:spAutoFit/>
          </a:bodyPr>
          <a:lstStyle/>
          <a:p>
            <a:r>
              <a:rPr lang="zh-CN" altLang="en-US" dirty="0"/>
              <a:t>一种简单的</a:t>
            </a:r>
            <a:r>
              <a:rPr lang="en-US" altLang="zh-CN" dirty="0"/>
              <a:t>C/C++</a:t>
            </a:r>
            <a:r>
              <a:rPr lang="zh-CN" altLang="en-US" dirty="0"/>
              <a:t>实现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2.4</a:t>
            </a:r>
            <a:r>
              <a:rPr lang="en-US" altLang="zh-CN" dirty="0"/>
              <a:t>.1</a:t>
            </a:r>
            <a:r>
              <a:rPr lang="zh-CN" altLang="en-US" dirty="0"/>
              <a:t> 线性表的链接存储实现</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0210165" cy="1437005"/>
          </a:xfrm>
        </p:spPr>
        <p:txBody>
          <a:bodyPr/>
          <a:lstStyle/>
          <a:p>
            <a:pPr>
              <a:lnSpc>
                <a:spcPct val="120000"/>
              </a:lnSpc>
              <a:spcBef>
                <a:spcPts val="1000"/>
              </a:spcBef>
              <a:spcAft>
                <a:spcPts val="0"/>
              </a:spcAft>
            </a:pPr>
            <a:r>
              <a:rPr lang="zh-CN" altLang="en-US" sz="2200" b="1" dirty="0"/>
              <a:t>单向链表</a:t>
            </a:r>
            <a:r>
              <a:rPr lang="zh-CN" altLang="en-US" sz="2200" dirty="0"/>
              <a:t>（简称单链表）：每个数据单元（结点）由数据域</a:t>
            </a:r>
            <a:r>
              <a:rPr lang="en-US" altLang="zh-CN" sz="2200" dirty="0"/>
              <a:t>data</a:t>
            </a:r>
            <a:r>
              <a:rPr lang="zh-CN" altLang="en-US" sz="2200" dirty="0"/>
              <a:t>和链接域</a:t>
            </a:r>
            <a:r>
              <a:rPr lang="en-US" altLang="zh-CN" sz="2200" dirty="0"/>
              <a:t>next</a:t>
            </a:r>
            <a:r>
              <a:rPr lang="zh-CN" altLang="en-US" sz="2200" dirty="0"/>
              <a:t>两部分组成，</a:t>
            </a:r>
            <a:r>
              <a:rPr lang="en-US" altLang="zh-CN" sz="2200" dirty="0"/>
              <a:t>n</a:t>
            </a:r>
            <a:r>
              <a:rPr lang="zh-CN" altLang="en-US" sz="2200" dirty="0"/>
              <a:t>个数据单元（结点）通过链接域</a:t>
            </a:r>
            <a:r>
              <a:rPr lang="en-US" altLang="zh-CN" sz="2200" dirty="0"/>
              <a:t>next</a:t>
            </a:r>
            <a:r>
              <a:rPr lang="zh-CN" altLang="en-US" sz="2200" dirty="0"/>
              <a:t>串联起来。</a:t>
            </a:r>
            <a:endParaRPr lang="zh-CN" altLang="en-US" sz="2200" dirty="0"/>
          </a:p>
        </p:txBody>
      </p:sp>
      <p:grpSp>
        <p:nvGrpSpPr>
          <p:cNvPr id="781" name="Group 442"/>
          <p:cNvGrpSpPr/>
          <p:nvPr/>
        </p:nvGrpSpPr>
        <p:grpSpPr>
          <a:xfrm>
            <a:off x="1662867" y="2439670"/>
            <a:ext cx="6729293" cy="614045"/>
            <a:chOff x="1686" y="8689"/>
            <a:chExt cx="7658" cy="554"/>
          </a:xfrm>
        </p:grpSpPr>
        <p:sp>
          <p:nvSpPr>
            <p:cNvPr id="782" name="文本框 610"/>
            <p:cNvSpPr txBox="1">
              <a:spLocks noChangeArrowheads="1"/>
            </p:cNvSpPr>
            <p:nvPr>
              <p:custDataLst>
                <p:tags r:id="rId1"/>
              </p:custDataLst>
            </p:nvPr>
          </p:nvSpPr>
          <p:spPr bwMode="auto">
            <a:xfrm>
              <a:off x="1686" y="8689"/>
              <a:ext cx="1502" cy="468"/>
            </a:xfrm>
            <a:prstGeom prst="rect">
              <a:avLst/>
            </a:prstGeom>
            <a:noFill/>
            <a:ln>
              <a:noFill/>
            </a:ln>
          </p:spPr>
          <p:txBody>
            <a:bodyPr rot="0" vert="horz" wrap="square" lIns="91440" tIns="45720" rIns="91440" bIns="45720" anchor="t" anchorCtr="0" upright="1">
              <a:noAutofit/>
            </a:bodyPr>
            <a:lstStyle/>
            <a:p>
              <a:pPr algn="r"/>
              <a:r>
                <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rPr>
                <a:t>list.head</a:t>
              </a:r>
              <a:endPar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83" name="文本框 622"/>
            <p:cNvSpPr txBox="1">
              <a:spLocks noChangeArrowheads="1"/>
            </p:cNvSpPr>
            <p:nvPr>
              <p:custDataLst>
                <p:tags r:id="rId2"/>
              </p:custDataLst>
            </p:nvPr>
          </p:nvSpPr>
          <p:spPr bwMode="auto">
            <a:xfrm>
              <a:off x="357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rPr>
                <a:t>1</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84" name="文本框 623"/>
            <p:cNvSpPr txBox="1">
              <a:spLocks noChangeArrowheads="1"/>
            </p:cNvSpPr>
            <p:nvPr>
              <p:custDataLst>
                <p:tags r:id="rId3"/>
              </p:custDataLst>
            </p:nvPr>
          </p:nvSpPr>
          <p:spPr bwMode="auto">
            <a:xfrm>
              <a:off x="492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rPr>
                <a:t>2</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85" name="文本框 624"/>
            <p:cNvSpPr txBox="1">
              <a:spLocks noChangeArrowheads="1"/>
            </p:cNvSpPr>
            <p:nvPr>
              <p:custDataLst>
                <p:tags r:id="rId4"/>
              </p:custDataLst>
            </p:nvPr>
          </p:nvSpPr>
          <p:spPr bwMode="auto">
            <a:xfrm>
              <a:off x="7805"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i="1" kern="100" baseline="-25000">
                  <a:latin typeface="Times New Roman" panose="02020603050405020304"/>
                  <a:ea typeface="宋体" panose="02010600030101010101" pitchFamily="2" charset="-122"/>
                  <a:cs typeface="Times New Roman" panose="02020603050405020304"/>
                  <a:sym typeface="Times New Roman" panose="02020603050405020304"/>
                </a:rPr>
                <a:t>n</a:t>
              </a:r>
              <a:endParaRPr lang="en-US" altLang="zh-CN" sz="2400" i="1"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86" name="矩形 627"/>
            <p:cNvSpPr>
              <a:spLocks noChangeArrowheads="1"/>
            </p:cNvSpPr>
            <p:nvPr>
              <p:custDataLst>
                <p:tags r:id="rId5"/>
              </p:custDataLst>
            </p:nvPr>
          </p:nvSpPr>
          <p:spPr bwMode="auto">
            <a:xfrm>
              <a:off x="4150" y="8775"/>
              <a:ext cx="385" cy="468"/>
            </a:xfrm>
            <a:prstGeom prst="rect">
              <a:avLst/>
            </a:prstGeom>
            <a:solidFill>
              <a:srgbClr val="FFFFFF"/>
            </a:solidFill>
            <a:ln w="9525">
              <a:solidFill>
                <a:srgbClr val="000000"/>
              </a:solidFill>
              <a:miter lim="800000"/>
            </a:ln>
          </p:spPr>
        </p:sp>
        <p:sp>
          <p:nvSpPr>
            <p:cNvPr id="787" name="矩形 628"/>
            <p:cNvSpPr>
              <a:spLocks noChangeArrowheads="1"/>
            </p:cNvSpPr>
            <p:nvPr>
              <p:custDataLst>
                <p:tags r:id="rId6"/>
              </p:custDataLst>
            </p:nvPr>
          </p:nvSpPr>
          <p:spPr bwMode="auto">
            <a:xfrm>
              <a:off x="5497" y="8775"/>
              <a:ext cx="384" cy="468"/>
            </a:xfrm>
            <a:prstGeom prst="rect">
              <a:avLst/>
            </a:prstGeom>
            <a:solidFill>
              <a:srgbClr val="FFFFFF"/>
            </a:solidFill>
            <a:ln w="9525">
              <a:solidFill>
                <a:srgbClr val="000000"/>
              </a:solidFill>
              <a:miter lim="800000"/>
            </a:ln>
          </p:spPr>
        </p:sp>
        <p:sp>
          <p:nvSpPr>
            <p:cNvPr id="788" name="文本框 629"/>
            <p:cNvSpPr txBox="1">
              <a:spLocks noChangeArrowheads="1"/>
            </p:cNvSpPr>
            <p:nvPr>
              <p:custDataLst>
                <p:tags r:id="rId7"/>
              </p:custDataLst>
            </p:nvPr>
          </p:nvSpPr>
          <p:spPr bwMode="auto">
            <a:xfrm>
              <a:off x="8382" y="8775"/>
              <a:ext cx="962"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kern="100">
                  <a:latin typeface="Times New Roman" panose="02020603050405020304"/>
                  <a:ea typeface="宋体" panose="02010600030101010101" pitchFamily="2" charset="-122"/>
                  <a:cs typeface="Times New Roman" panose="02020603050405020304"/>
                  <a:sym typeface="Times New Roman" panose="02020603050405020304"/>
                </a:rPr>
                <a:t>NIL</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789" name="直线 632"/>
            <p:cNvCxnSpPr>
              <a:cxnSpLocks noChangeShapeType="1"/>
            </p:cNvCxnSpPr>
            <p:nvPr>
              <p:custDataLst>
                <p:tags r:id="rId8"/>
              </p:custDataLst>
            </p:nvPr>
          </p:nvCxnSpPr>
          <p:spPr bwMode="auto">
            <a:xfrm>
              <a:off x="3188" y="8931"/>
              <a:ext cx="385" cy="0"/>
            </a:xfrm>
            <a:prstGeom prst="line">
              <a:avLst/>
            </a:prstGeom>
            <a:noFill/>
            <a:ln w="9525">
              <a:solidFill>
                <a:srgbClr val="000000"/>
              </a:solidFill>
              <a:round/>
              <a:tailEnd type="triangle" w="med" len="med"/>
            </a:ln>
          </p:spPr>
        </p:cxnSp>
        <p:cxnSp>
          <p:nvCxnSpPr>
            <p:cNvPr id="790" name="直线 635"/>
            <p:cNvCxnSpPr>
              <a:cxnSpLocks noChangeShapeType="1"/>
            </p:cNvCxnSpPr>
            <p:nvPr>
              <p:custDataLst>
                <p:tags r:id="rId9"/>
              </p:custDataLst>
            </p:nvPr>
          </p:nvCxnSpPr>
          <p:spPr bwMode="auto">
            <a:xfrm>
              <a:off x="4342" y="8931"/>
              <a:ext cx="578" cy="0"/>
            </a:xfrm>
            <a:prstGeom prst="line">
              <a:avLst/>
            </a:prstGeom>
            <a:noFill/>
            <a:ln w="9525">
              <a:solidFill>
                <a:srgbClr val="000000"/>
              </a:solidFill>
              <a:round/>
              <a:tailEnd type="triangle" w="med" len="med"/>
            </a:ln>
          </p:spPr>
        </p:cxnSp>
        <p:cxnSp>
          <p:nvCxnSpPr>
            <p:cNvPr id="791" name="直线 636"/>
            <p:cNvCxnSpPr>
              <a:cxnSpLocks noChangeShapeType="1"/>
            </p:cNvCxnSpPr>
            <p:nvPr>
              <p:custDataLst>
                <p:tags r:id="rId10"/>
              </p:custDataLst>
            </p:nvPr>
          </p:nvCxnSpPr>
          <p:spPr bwMode="auto">
            <a:xfrm>
              <a:off x="5689" y="8931"/>
              <a:ext cx="577" cy="0"/>
            </a:xfrm>
            <a:prstGeom prst="line">
              <a:avLst/>
            </a:prstGeom>
            <a:noFill/>
            <a:ln w="9525">
              <a:solidFill>
                <a:srgbClr val="000000"/>
              </a:solidFill>
              <a:round/>
              <a:tailEnd type="triangle" w="med" len="med"/>
            </a:ln>
          </p:spPr>
        </p:cxnSp>
        <p:cxnSp>
          <p:nvCxnSpPr>
            <p:cNvPr id="792" name="直线 637"/>
            <p:cNvCxnSpPr>
              <a:cxnSpLocks noChangeShapeType="1"/>
            </p:cNvCxnSpPr>
            <p:nvPr>
              <p:custDataLst>
                <p:tags r:id="rId11"/>
              </p:custDataLst>
            </p:nvPr>
          </p:nvCxnSpPr>
          <p:spPr bwMode="auto">
            <a:xfrm>
              <a:off x="7228" y="8931"/>
              <a:ext cx="577" cy="0"/>
            </a:xfrm>
            <a:prstGeom prst="line">
              <a:avLst/>
            </a:prstGeom>
            <a:noFill/>
            <a:ln w="9525">
              <a:solidFill>
                <a:srgbClr val="000000"/>
              </a:solidFill>
              <a:round/>
              <a:tailEnd type="triangle" w="med" len="med"/>
            </a:ln>
          </p:spPr>
        </p:cxnSp>
        <p:sp>
          <p:nvSpPr>
            <p:cNvPr id="793" name="文本框 638"/>
            <p:cNvSpPr txBox="1">
              <a:spLocks noChangeArrowheads="1"/>
            </p:cNvSpPr>
            <p:nvPr>
              <p:custDataLst>
                <p:tags r:id="rId12"/>
              </p:custDataLst>
            </p:nvPr>
          </p:nvSpPr>
          <p:spPr bwMode="auto">
            <a:xfrm>
              <a:off x="6266" y="8775"/>
              <a:ext cx="962" cy="468"/>
            </a:xfrm>
            <a:prstGeom prst="rect">
              <a:avLst/>
            </a:prstGeom>
            <a:noFill/>
            <a:ln>
              <a:noFill/>
            </a:ln>
          </p:spPr>
          <p:txBody>
            <a:bodyPr rot="0" vert="horz" wrap="square" lIns="91440" tIns="45720" rIns="91440" bIns="45720" anchor="t" anchorCtr="0" upright="1">
              <a:noAutofit/>
            </a:bodyPr>
            <a:lstStyle/>
            <a:p>
              <a:pPr algn="ct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a:t>
              </a:r>
              <a:endParaRPr lang="en-US" altLang="zh-CN" sz="105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grpSp>
      <p:sp>
        <p:nvSpPr>
          <p:cNvPr id="100" name="文本框 99"/>
          <p:cNvSpPr txBox="1"/>
          <p:nvPr/>
        </p:nvSpPr>
        <p:spPr>
          <a:xfrm>
            <a:off x="508527" y="3621054"/>
            <a:ext cx="5990632" cy="2497350"/>
          </a:xfrm>
          <a:prstGeom prst="rect">
            <a:avLst/>
          </a:prstGeom>
          <a:noFill/>
          <a:ln w="9525">
            <a:noFill/>
          </a:ln>
        </p:spPr>
        <p:txBody>
          <a:bodyPr wrap="square">
            <a:spAutoFit/>
          </a:bodyPr>
          <a:lstStyle/>
          <a:p>
            <a:pPr indent="0">
              <a:lnSpc>
                <a:spcPct val="120000"/>
              </a:lnSpc>
              <a:spcBef>
                <a:spcPts val="0"/>
              </a:spcBef>
              <a:spcAft>
                <a:spcPts val="0"/>
              </a:spcAft>
            </a:pPr>
            <a:r>
              <a:rPr lang="zh-CN" sz="2200" b="0" dirty="0">
                <a:ea typeface="宋体" panose="02010600030101010101" pitchFamily="2" charset="-122"/>
              </a:rPr>
              <a:t>链式存储：</a:t>
            </a:r>
            <a:endParaRPr lang="zh-CN" sz="2200" b="0" dirty="0">
              <a:ea typeface="宋体" panose="02010600030101010101" pitchFamily="2" charset="-122"/>
            </a:endParaRPr>
          </a:p>
          <a:p>
            <a:pPr marL="342900" indent="-342900">
              <a:lnSpc>
                <a:spcPct val="120000"/>
              </a:lnSpc>
              <a:spcBef>
                <a:spcPts val="0"/>
              </a:spcBef>
              <a:spcAft>
                <a:spcPts val="0"/>
              </a:spcAft>
              <a:buFont typeface="Wingdings" panose="05000000000000000000" charset="0"/>
              <a:buChar char="n"/>
            </a:pPr>
            <a:r>
              <a:rPr lang="zh-CN" sz="2200" b="0" dirty="0">
                <a:ea typeface="宋体" panose="02010600030101010101" pitchFamily="2" charset="-122"/>
              </a:rPr>
              <a:t>不要求逻辑上相邻的两个数据元素物理上也相邻</a:t>
            </a:r>
            <a:endParaRPr lang="zh-CN" sz="2200" b="0" dirty="0">
              <a:ea typeface="宋体" panose="02010600030101010101" pitchFamily="2" charset="-122"/>
            </a:endParaRPr>
          </a:p>
          <a:p>
            <a:pPr marL="342900" indent="-342900">
              <a:lnSpc>
                <a:spcPct val="120000"/>
              </a:lnSpc>
              <a:spcBef>
                <a:spcPts val="0"/>
              </a:spcBef>
              <a:spcAft>
                <a:spcPts val="0"/>
              </a:spcAft>
              <a:buFont typeface="Wingdings" panose="05000000000000000000" charset="0"/>
              <a:buChar char="n"/>
            </a:pPr>
            <a:r>
              <a:rPr lang="zh-CN" sz="2200" b="0" dirty="0">
                <a:ea typeface="宋体" panose="02010600030101010101" pitchFamily="2" charset="-122"/>
              </a:rPr>
              <a:t>通过</a:t>
            </a:r>
            <a:r>
              <a:rPr lang="en-US" sz="2200" b="0" dirty="0">
                <a:latin typeface="Times New Roman" panose="02020603050405020304" pitchFamily="18" charset="0"/>
                <a:ea typeface="宋体" panose="02010600030101010101" pitchFamily="2" charset="-122"/>
              </a:rPr>
              <a:t>“</a:t>
            </a:r>
            <a:r>
              <a:rPr lang="zh-CN" sz="2200" b="0" dirty="0">
                <a:ea typeface="宋体" panose="02010600030101010101" pitchFamily="2" charset="-122"/>
              </a:rPr>
              <a:t>链</a:t>
            </a:r>
            <a:r>
              <a:rPr lang="en-US" sz="2200" b="0" dirty="0">
                <a:latin typeface="Times New Roman" panose="02020603050405020304" pitchFamily="18" charset="0"/>
                <a:ea typeface="宋体" panose="02010600030101010101" pitchFamily="2" charset="-122"/>
              </a:rPr>
              <a:t>”</a:t>
            </a:r>
            <a:r>
              <a:rPr lang="zh-CN" sz="2200" b="0" dirty="0">
                <a:ea typeface="宋体" panose="02010600030101010101" pitchFamily="2" charset="-122"/>
              </a:rPr>
              <a:t>建立起数据元素之间的逻辑关系</a:t>
            </a:r>
            <a:endParaRPr lang="zh-CN" sz="2200" b="0" dirty="0">
              <a:ea typeface="宋体" panose="02010600030101010101" pitchFamily="2" charset="-122"/>
            </a:endParaRPr>
          </a:p>
          <a:p>
            <a:pPr marL="342900" indent="-342900">
              <a:lnSpc>
                <a:spcPct val="120000"/>
              </a:lnSpc>
              <a:spcBef>
                <a:spcPts val="0"/>
              </a:spcBef>
              <a:spcAft>
                <a:spcPts val="0"/>
              </a:spcAft>
              <a:buFont typeface="Wingdings" panose="05000000000000000000" charset="0"/>
              <a:buChar char="n"/>
            </a:pPr>
            <a:r>
              <a:rPr lang="zh-CN" sz="2200" b="0" dirty="0">
                <a:ea typeface="宋体" panose="02010600030101010101" pitchFamily="2" charset="-122"/>
              </a:rPr>
              <a:t>对线性表的插入、删除不需要移动数据元素，只需要修改</a:t>
            </a:r>
            <a:r>
              <a:rPr lang="en-US" sz="2200" b="0" dirty="0">
                <a:latin typeface="Times New Roman" panose="02020603050405020304" pitchFamily="18" charset="0"/>
                <a:ea typeface="宋体" panose="02010600030101010101" pitchFamily="2" charset="-122"/>
              </a:rPr>
              <a:t>“</a:t>
            </a:r>
            <a:r>
              <a:rPr lang="zh-CN" sz="2200" b="0" dirty="0">
                <a:ea typeface="宋体" panose="02010600030101010101" pitchFamily="2" charset="-122"/>
              </a:rPr>
              <a:t>链</a:t>
            </a:r>
            <a:r>
              <a:rPr lang="en-US" sz="2200" b="0" dirty="0">
                <a:latin typeface="Times New Roman" panose="02020603050405020304" pitchFamily="18" charset="0"/>
                <a:ea typeface="宋体" panose="02010600030101010101" pitchFamily="2" charset="-122"/>
              </a:rPr>
              <a:t>”</a:t>
            </a:r>
            <a:r>
              <a:rPr lang="zh-CN" sz="2200" b="0" dirty="0">
                <a:ea typeface="宋体" panose="02010600030101010101" pitchFamily="2" charset="-122"/>
              </a:rPr>
              <a:t>。</a:t>
            </a:r>
            <a:endParaRPr lang="zh-CN" altLang="en-US" sz="2200" b="0" dirty="0">
              <a:ea typeface="宋体" panose="02010600030101010101" pitchFamily="2" charset="-122"/>
            </a:endParaRPr>
          </a:p>
        </p:txBody>
      </p:sp>
      <p:sp>
        <p:nvSpPr>
          <p:cNvPr id="6" name="文本框 5"/>
          <p:cNvSpPr txBox="1"/>
          <p:nvPr/>
        </p:nvSpPr>
        <p:spPr>
          <a:xfrm>
            <a:off x="6913027" y="3677259"/>
            <a:ext cx="2178289" cy="1754326"/>
          </a:xfrm>
          <a:prstGeom prst="rect">
            <a:avLst/>
          </a:prstGeom>
          <a:noFill/>
          <a:ln>
            <a:solidFill>
              <a:schemeClr val="accent2">
                <a:lumMod val="50000"/>
              </a:schemeClr>
            </a:solidFill>
          </a:ln>
        </p:spPr>
        <p:txBody>
          <a:bodyPr wrap="none" rtlCol="0">
            <a:spAutoFit/>
          </a:bodyPr>
          <a:lstStyle/>
          <a:p>
            <a:r>
              <a:rPr kumimoji="1" lang="en-US" altLang="zh-CN" dirty="0"/>
              <a:t>//C++</a:t>
            </a:r>
            <a:endParaRPr kumimoji="1" lang="en-US" altLang="zh-CN" dirty="0"/>
          </a:p>
          <a:p>
            <a:r>
              <a:rPr kumimoji="1" lang="en-US" altLang="zh-CN" dirty="0"/>
              <a:t>class</a:t>
            </a:r>
            <a:r>
              <a:rPr kumimoji="1" lang="zh-CN" altLang="en-US" dirty="0"/>
              <a:t> </a:t>
            </a:r>
            <a:r>
              <a:rPr kumimoji="1" lang="en-US" altLang="zh-CN" dirty="0" err="1"/>
              <a:t>ListNode</a:t>
            </a:r>
            <a:r>
              <a:rPr kumimoji="1" lang="en-US" altLang="zh-CN" dirty="0"/>
              <a:t>{</a:t>
            </a:r>
            <a:r>
              <a:rPr kumimoji="1" lang="zh-CN" altLang="en-US" dirty="0"/>
              <a:t> </a:t>
            </a:r>
            <a:endParaRPr kumimoji="1" lang="en-US" altLang="zh-CN" dirty="0"/>
          </a:p>
          <a:p>
            <a:r>
              <a:rPr kumimoji="1" lang="zh-CN" altLang="en-US" dirty="0"/>
              <a:t>     </a:t>
            </a:r>
            <a:r>
              <a:rPr kumimoji="1" lang="en-US" altLang="zh-CN" dirty="0"/>
              <a:t>public:</a:t>
            </a:r>
            <a:endParaRPr kumimoji="1" lang="en-US" altLang="zh-CN" dirty="0"/>
          </a:p>
          <a:p>
            <a:r>
              <a:rPr kumimoji="1" lang="zh-CN" altLang="en-US" dirty="0"/>
              <a:t>          </a:t>
            </a:r>
            <a:r>
              <a:rPr kumimoji="1" lang="en-US" altLang="zh-CN" dirty="0" err="1"/>
              <a:t>ElemType</a:t>
            </a:r>
            <a:r>
              <a:rPr kumimoji="1" lang="zh-CN" altLang="en-US" dirty="0"/>
              <a:t> </a:t>
            </a:r>
            <a:r>
              <a:rPr kumimoji="1" lang="en-US" altLang="zh-CN" dirty="0"/>
              <a:t>data;</a:t>
            </a:r>
            <a:endParaRPr kumimoji="1" lang="en-US" altLang="zh-CN" dirty="0"/>
          </a:p>
          <a:p>
            <a:r>
              <a:rPr kumimoji="1" lang="zh-CN" altLang="en-US" dirty="0"/>
              <a:t>          </a:t>
            </a:r>
            <a:r>
              <a:rPr kumimoji="1" lang="en-US" altLang="zh-CN" dirty="0" err="1"/>
              <a:t>ListNode</a:t>
            </a:r>
            <a:r>
              <a:rPr kumimoji="1" lang="zh-CN" altLang="en-US" dirty="0"/>
              <a:t> *</a:t>
            </a:r>
            <a:r>
              <a:rPr kumimoji="1" lang="en-US" altLang="zh-CN" dirty="0"/>
              <a:t>next;</a:t>
            </a:r>
            <a:endParaRPr kumimoji="1" lang="en-US" altLang="zh-CN" dirty="0"/>
          </a:p>
          <a:p>
            <a:r>
              <a:rPr kumimoji="1" lang="en-US" altLang="zh-CN" dirty="0"/>
              <a:t>};</a:t>
            </a:r>
            <a:endParaRPr kumimoji="1" lang="en-US" altLang="zh-CN" dirty="0"/>
          </a:p>
        </p:txBody>
      </p:sp>
      <p:sp>
        <p:nvSpPr>
          <p:cNvPr id="7" name="文本框 6"/>
          <p:cNvSpPr txBox="1"/>
          <p:nvPr/>
        </p:nvSpPr>
        <p:spPr>
          <a:xfrm>
            <a:off x="9362666" y="3815758"/>
            <a:ext cx="2507546" cy="1477328"/>
          </a:xfrm>
          <a:prstGeom prst="rect">
            <a:avLst/>
          </a:prstGeom>
          <a:noFill/>
          <a:ln>
            <a:solidFill>
              <a:schemeClr val="accent2">
                <a:lumMod val="50000"/>
              </a:schemeClr>
            </a:solidFill>
          </a:ln>
        </p:spPr>
        <p:txBody>
          <a:bodyPr wrap="none" rtlCol="0">
            <a:spAutoFit/>
          </a:bodyPr>
          <a:lstStyle/>
          <a:p>
            <a:r>
              <a:rPr kumimoji="1" lang="en-US" altLang="zh-CN" dirty="0"/>
              <a:t>//C</a:t>
            </a:r>
            <a:endParaRPr kumimoji="1" lang="en-US" altLang="zh-CN" dirty="0"/>
          </a:p>
          <a:p>
            <a:r>
              <a:rPr kumimoji="1" lang="en-US" altLang="zh-CN" dirty="0"/>
              <a:t>struct</a:t>
            </a:r>
            <a:r>
              <a:rPr kumimoji="1" lang="zh-CN" altLang="en-US" dirty="0"/>
              <a:t> </a:t>
            </a:r>
            <a:r>
              <a:rPr kumimoji="1" lang="en-US" altLang="zh-CN" dirty="0" err="1"/>
              <a:t>ListNode</a:t>
            </a:r>
            <a:r>
              <a:rPr kumimoji="1" lang="en-US" altLang="zh-CN" dirty="0"/>
              <a:t>{</a:t>
            </a:r>
            <a:r>
              <a:rPr kumimoji="1" lang="zh-CN" altLang="en-US" dirty="0"/>
              <a:t> </a:t>
            </a:r>
            <a:endParaRPr kumimoji="1" lang="en-US" altLang="zh-CN" dirty="0"/>
          </a:p>
          <a:p>
            <a:r>
              <a:rPr kumimoji="1" lang="zh-CN" altLang="en-US" dirty="0"/>
              <a:t>     </a:t>
            </a:r>
            <a:r>
              <a:rPr kumimoji="1" lang="en-US" altLang="zh-CN" dirty="0" err="1"/>
              <a:t>ElemType</a:t>
            </a:r>
            <a:r>
              <a:rPr kumimoji="1" lang="zh-CN" altLang="en-US" dirty="0"/>
              <a:t> </a:t>
            </a:r>
            <a:r>
              <a:rPr kumimoji="1" lang="en-US" altLang="zh-CN" dirty="0"/>
              <a:t>data;</a:t>
            </a:r>
            <a:endParaRPr kumimoji="1" lang="en-US" altLang="zh-CN" dirty="0"/>
          </a:p>
          <a:p>
            <a:r>
              <a:rPr kumimoji="1" lang="zh-CN" altLang="en-US" dirty="0"/>
              <a:t>     </a:t>
            </a:r>
            <a:r>
              <a:rPr kumimoji="1" lang="en-US" altLang="zh-CN" dirty="0"/>
              <a:t>struct</a:t>
            </a:r>
            <a:r>
              <a:rPr kumimoji="1" lang="zh-CN" altLang="en-US" dirty="0"/>
              <a:t> </a:t>
            </a:r>
            <a:r>
              <a:rPr kumimoji="1" lang="en-US" altLang="zh-CN" dirty="0" err="1"/>
              <a:t>ListNode</a:t>
            </a:r>
            <a:r>
              <a:rPr kumimoji="1" lang="zh-CN" altLang="en-US" dirty="0"/>
              <a:t> *</a:t>
            </a:r>
            <a:r>
              <a:rPr kumimoji="1" lang="en-US" altLang="zh-CN" dirty="0"/>
              <a:t>next;</a:t>
            </a:r>
            <a:endParaRPr kumimoji="1" lang="en-US" altLang="zh-CN" dirty="0"/>
          </a:p>
          <a:p>
            <a:r>
              <a:rPr kumimoji="1" lang="en-US" altLang="zh-CN" dirty="0"/>
              <a:t>};</a:t>
            </a:r>
            <a:endParaRPr kumimoji="1" lang="en-US" altLang="zh-CN" dirty="0"/>
          </a:p>
        </p:txBody>
      </p:sp>
      <p:sp>
        <p:nvSpPr>
          <p:cNvPr id="8" name="文本框 7"/>
          <p:cNvSpPr txBox="1"/>
          <p:nvPr/>
        </p:nvSpPr>
        <p:spPr>
          <a:xfrm>
            <a:off x="8002171" y="5719595"/>
            <a:ext cx="2262158"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链表结点的简单实现</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2.4</a:t>
            </a:r>
            <a:r>
              <a:rPr lang="en-US" altLang="zh-CN" dirty="0"/>
              <a:t>.1</a:t>
            </a:r>
            <a:r>
              <a:rPr lang="zh-CN" altLang="en-US" dirty="0"/>
              <a:t> 线性表的链接存储实现</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0210165" cy="1437005"/>
          </a:xfrm>
        </p:spPr>
        <p:txBody>
          <a:bodyPr/>
          <a:lstStyle/>
          <a:p>
            <a:pPr>
              <a:lnSpc>
                <a:spcPct val="120000"/>
              </a:lnSpc>
              <a:spcBef>
                <a:spcPts val="1000"/>
              </a:spcBef>
              <a:spcAft>
                <a:spcPts val="0"/>
              </a:spcAft>
            </a:pPr>
            <a:r>
              <a:rPr lang="zh-CN" altLang="en-US" sz="2200" b="1" dirty="0"/>
              <a:t>单向链表</a:t>
            </a:r>
            <a:r>
              <a:rPr lang="zh-CN" altLang="en-US" sz="2200" dirty="0"/>
              <a:t>（简称单链表）：每个数据单元（结点）由数据域</a:t>
            </a:r>
            <a:r>
              <a:rPr lang="en-US" altLang="zh-CN" sz="2200" dirty="0"/>
              <a:t>data</a:t>
            </a:r>
            <a:r>
              <a:rPr lang="zh-CN" altLang="en-US" sz="2200" dirty="0"/>
              <a:t>和链接域</a:t>
            </a:r>
            <a:r>
              <a:rPr lang="en-US" altLang="zh-CN" sz="2200" dirty="0"/>
              <a:t>next</a:t>
            </a:r>
            <a:r>
              <a:rPr lang="zh-CN" altLang="en-US" sz="2200" dirty="0"/>
              <a:t>两部分组成，</a:t>
            </a:r>
            <a:r>
              <a:rPr lang="en-US" altLang="zh-CN" sz="2200" dirty="0"/>
              <a:t>n</a:t>
            </a:r>
            <a:r>
              <a:rPr lang="zh-CN" altLang="en-US" sz="2200" dirty="0"/>
              <a:t>个数据单元通过链接域</a:t>
            </a:r>
            <a:r>
              <a:rPr lang="en-US" altLang="zh-CN" sz="2200" dirty="0"/>
              <a:t>next</a:t>
            </a:r>
            <a:r>
              <a:rPr lang="zh-CN" altLang="en-US" sz="2200" dirty="0"/>
              <a:t>串联起来。</a:t>
            </a:r>
            <a:endParaRPr lang="zh-CN" altLang="en-US" sz="2200" dirty="0"/>
          </a:p>
        </p:txBody>
      </p:sp>
      <p:grpSp>
        <p:nvGrpSpPr>
          <p:cNvPr id="781" name="Group 442"/>
          <p:cNvGrpSpPr/>
          <p:nvPr/>
        </p:nvGrpSpPr>
        <p:grpSpPr>
          <a:xfrm>
            <a:off x="1662867" y="2439670"/>
            <a:ext cx="6729293" cy="614045"/>
            <a:chOff x="1686" y="8689"/>
            <a:chExt cx="7658" cy="554"/>
          </a:xfrm>
        </p:grpSpPr>
        <p:sp>
          <p:nvSpPr>
            <p:cNvPr id="782" name="文本框 610"/>
            <p:cNvSpPr txBox="1">
              <a:spLocks noChangeArrowheads="1"/>
            </p:cNvSpPr>
            <p:nvPr>
              <p:custDataLst>
                <p:tags r:id="rId1"/>
              </p:custDataLst>
            </p:nvPr>
          </p:nvSpPr>
          <p:spPr bwMode="auto">
            <a:xfrm>
              <a:off x="1686" y="8689"/>
              <a:ext cx="1502" cy="468"/>
            </a:xfrm>
            <a:prstGeom prst="rect">
              <a:avLst/>
            </a:prstGeom>
            <a:noFill/>
            <a:ln>
              <a:noFill/>
            </a:ln>
          </p:spPr>
          <p:txBody>
            <a:bodyPr rot="0" vert="horz" wrap="square" lIns="91440" tIns="45720" rIns="91440" bIns="45720" anchor="t" anchorCtr="0" upright="1">
              <a:noAutofit/>
            </a:bodyPr>
            <a:lstStyle/>
            <a:p>
              <a:pPr algn="r"/>
              <a:r>
                <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rPr>
                <a:t>list.head</a:t>
              </a:r>
              <a:endPar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83" name="文本框 622"/>
            <p:cNvSpPr txBox="1">
              <a:spLocks noChangeArrowheads="1"/>
            </p:cNvSpPr>
            <p:nvPr>
              <p:custDataLst>
                <p:tags r:id="rId2"/>
              </p:custDataLst>
            </p:nvPr>
          </p:nvSpPr>
          <p:spPr bwMode="auto">
            <a:xfrm>
              <a:off x="357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rPr>
                <a:t>1</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84" name="文本框 623"/>
            <p:cNvSpPr txBox="1">
              <a:spLocks noChangeArrowheads="1"/>
            </p:cNvSpPr>
            <p:nvPr>
              <p:custDataLst>
                <p:tags r:id="rId3"/>
              </p:custDataLst>
            </p:nvPr>
          </p:nvSpPr>
          <p:spPr bwMode="auto">
            <a:xfrm>
              <a:off x="492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rPr>
                <a:t>2</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85" name="文本框 624"/>
            <p:cNvSpPr txBox="1">
              <a:spLocks noChangeArrowheads="1"/>
            </p:cNvSpPr>
            <p:nvPr>
              <p:custDataLst>
                <p:tags r:id="rId4"/>
              </p:custDataLst>
            </p:nvPr>
          </p:nvSpPr>
          <p:spPr bwMode="auto">
            <a:xfrm>
              <a:off x="7805"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i="1" kern="100" baseline="-25000">
                  <a:latin typeface="Times New Roman" panose="02020603050405020304"/>
                  <a:ea typeface="宋体" panose="02010600030101010101" pitchFamily="2" charset="-122"/>
                  <a:cs typeface="Times New Roman" panose="02020603050405020304"/>
                  <a:sym typeface="Times New Roman" panose="02020603050405020304"/>
                </a:rPr>
                <a:t>n</a:t>
              </a:r>
              <a:endParaRPr lang="en-US" altLang="zh-CN" sz="2400" i="1"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86" name="矩形 627"/>
            <p:cNvSpPr>
              <a:spLocks noChangeArrowheads="1"/>
            </p:cNvSpPr>
            <p:nvPr>
              <p:custDataLst>
                <p:tags r:id="rId5"/>
              </p:custDataLst>
            </p:nvPr>
          </p:nvSpPr>
          <p:spPr bwMode="auto">
            <a:xfrm>
              <a:off x="4150" y="8775"/>
              <a:ext cx="385" cy="468"/>
            </a:xfrm>
            <a:prstGeom prst="rect">
              <a:avLst/>
            </a:prstGeom>
            <a:solidFill>
              <a:srgbClr val="FFFFFF"/>
            </a:solidFill>
            <a:ln w="9525">
              <a:solidFill>
                <a:srgbClr val="000000"/>
              </a:solidFill>
              <a:miter lim="800000"/>
            </a:ln>
          </p:spPr>
        </p:sp>
        <p:sp>
          <p:nvSpPr>
            <p:cNvPr id="787" name="矩形 628"/>
            <p:cNvSpPr>
              <a:spLocks noChangeArrowheads="1"/>
            </p:cNvSpPr>
            <p:nvPr>
              <p:custDataLst>
                <p:tags r:id="rId6"/>
              </p:custDataLst>
            </p:nvPr>
          </p:nvSpPr>
          <p:spPr bwMode="auto">
            <a:xfrm>
              <a:off x="5497" y="8775"/>
              <a:ext cx="384" cy="468"/>
            </a:xfrm>
            <a:prstGeom prst="rect">
              <a:avLst/>
            </a:prstGeom>
            <a:solidFill>
              <a:srgbClr val="FFFFFF"/>
            </a:solidFill>
            <a:ln w="9525">
              <a:solidFill>
                <a:srgbClr val="000000"/>
              </a:solidFill>
              <a:miter lim="800000"/>
            </a:ln>
          </p:spPr>
        </p:sp>
        <p:sp>
          <p:nvSpPr>
            <p:cNvPr id="788" name="文本框 629"/>
            <p:cNvSpPr txBox="1">
              <a:spLocks noChangeArrowheads="1"/>
            </p:cNvSpPr>
            <p:nvPr>
              <p:custDataLst>
                <p:tags r:id="rId7"/>
              </p:custDataLst>
            </p:nvPr>
          </p:nvSpPr>
          <p:spPr bwMode="auto">
            <a:xfrm>
              <a:off x="8382" y="8775"/>
              <a:ext cx="962"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kern="100">
                  <a:latin typeface="Times New Roman" panose="02020603050405020304"/>
                  <a:ea typeface="宋体" panose="02010600030101010101" pitchFamily="2" charset="-122"/>
                  <a:cs typeface="Times New Roman" panose="02020603050405020304"/>
                  <a:sym typeface="Times New Roman" panose="02020603050405020304"/>
                </a:rPr>
                <a:t>NIL</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789" name="直线 632"/>
            <p:cNvCxnSpPr>
              <a:cxnSpLocks noChangeShapeType="1"/>
            </p:cNvCxnSpPr>
            <p:nvPr>
              <p:custDataLst>
                <p:tags r:id="rId8"/>
              </p:custDataLst>
            </p:nvPr>
          </p:nvCxnSpPr>
          <p:spPr bwMode="auto">
            <a:xfrm>
              <a:off x="3188" y="8931"/>
              <a:ext cx="385" cy="0"/>
            </a:xfrm>
            <a:prstGeom prst="line">
              <a:avLst/>
            </a:prstGeom>
            <a:noFill/>
            <a:ln w="9525">
              <a:solidFill>
                <a:srgbClr val="000000"/>
              </a:solidFill>
              <a:round/>
              <a:tailEnd type="triangle" w="med" len="med"/>
            </a:ln>
          </p:spPr>
        </p:cxnSp>
        <p:cxnSp>
          <p:nvCxnSpPr>
            <p:cNvPr id="790" name="直线 635"/>
            <p:cNvCxnSpPr>
              <a:cxnSpLocks noChangeShapeType="1"/>
            </p:cNvCxnSpPr>
            <p:nvPr>
              <p:custDataLst>
                <p:tags r:id="rId9"/>
              </p:custDataLst>
            </p:nvPr>
          </p:nvCxnSpPr>
          <p:spPr bwMode="auto">
            <a:xfrm>
              <a:off x="4342" y="8931"/>
              <a:ext cx="578" cy="0"/>
            </a:xfrm>
            <a:prstGeom prst="line">
              <a:avLst/>
            </a:prstGeom>
            <a:noFill/>
            <a:ln w="9525">
              <a:solidFill>
                <a:srgbClr val="000000"/>
              </a:solidFill>
              <a:round/>
              <a:tailEnd type="triangle" w="med" len="med"/>
            </a:ln>
          </p:spPr>
        </p:cxnSp>
        <p:cxnSp>
          <p:nvCxnSpPr>
            <p:cNvPr id="791" name="直线 636"/>
            <p:cNvCxnSpPr>
              <a:cxnSpLocks noChangeShapeType="1"/>
            </p:cNvCxnSpPr>
            <p:nvPr>
              <p:custDataLst>
                <p:tags r:id="rId10"/>
              </p:custDataLst>
            </p:nvPr>
          </p:nvCxnSpPr>
          <p:spPr bwMode="auto">
            <a:xfrm>
              <a:off x="5689" y="8931"/>
              <a:ext cx="577" cy="0"/>
            </a:xfrm>
            <a:prstGeom prst="line">
              <a:avLst/>
            </a:prstGeom>
            <a:noFill/>
            <a:ln w="9525">
              <a:solidFill>
                <a:srgbClr val="000000"/>
              </a:solidFill>
              <a:round/>
              <a:tailEnd type="triangle" w="med" len="med"/>
            </a:ln>
          </p:spPr>
        </p:cxnSp>
        <p:cxnSp>
          <p:nvCxnSpPr>
            <p:cNvPr id="792" name="直线 637"/>
            <p:cNvCxnSpPr>
              <a:cxnSpLocks noChangeShapeType="1"/>
            </p:cNvCxnSpPr>
            <p:nvPr>
              <p:custDataLst>
                <p:tags r:id="rId11"/>
              </p:custDataLst>
            </p:nvPr>
          </p:nvCxnSpPr>
          <p:spPr bwMode="auto">
            <a:xfrm>
              <a:off x="7228" y="8931"/>
              <a:ext cx="577" cy="0"/>
            </a:xfrm>
            <a:prstGeom prst="line">
              <a:avLst/>
            </a:prstGeom>
            <a:noFill/>
            <a:ln w="9525">
              <a:solidFill>
                <a:srgbClr val="000000"/>
              </a:solidFill>
              <a:round/>
              <a:tailEnd type="triangle" w="med" len="med"/>
            </a:ln>
          </p:spPr>
        </p:cxnSp>
        <p:sp>
          <p:nvSpPr>
            <p:cNvPr id="793" name="文本框 638"/>
            <p:cNvSpPr txBox="1">
              <a:spLocks noChangeArrowheads="1"/>
            </p:cNvSpPr>
            <p:nvPr>
              <p:custDataLst>
                <p:tags r:id="rId12"/>
              </p:custDataLst>
            </p:nvPr>
          </p:nvSpPr>
          <p:spPr bwMode="auto">
            <a:xfrm>
              <a:off x="6266" y="8775"/>
              <a:ext cx="962" cy="468"/>
            </a:xfrm>
            <a:prstGeom prst="rect">
              <a:avLst/>
            </a:prstGeom>
            <a:noFill/>
            <a:ln>
              <a:noFill/>
            </a:ln>
          </p:spPr>
          <p:txBody>
            <a:bodyPr rot="0" vert="horz" wrap="square" lIns="91440" tIns="45720" rIns="91440" bIns="45720" anchor="t" anchorCtr="0" upright="1">
              <a:noAutofit/>
            </a:bodyPr>
            <a:lstStyle/>
            <a:p>
              <a:pPr algn="ct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a:t>
              </a:r>
              <a:endParaRPr lang="en-US" altLang="zh-CN" sz="105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grpSp>
      <p:pic>
        <p:nvPicPr>
          <p:cNvPr id="6" name="Picture 4" descr="linklistst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3028" y="3442523"/>
            <a:ext cx="6763072" cy="29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2.</a:t>
            </a:r>
            <a:r>
              <a:rPr lang="en-US" altLang="zh-CN" dirty="0"/>
              <a:t>4</a:t>
            </a:r>
            <a:r>
              <a:rPr lang="zh-CN" altLang="en-US" dirty="0"/>
              <a:t>.</a:t>
            </a:r>
            <a:r>
              <a:rPr lang="en-US" altLang="zh-CN" dirty="0"/>
              <a:t>2</a:t>
            </a:r>
            <a:r>
              <a:rPr lang="zh-CN" altLang="en-US" dirty="0"/>
              <a:t> 单链表的基本操作</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064895"/>
            <a:ext cx="10309860" cy="1743710"/>
          </a:xfrm>
        </p:spPr>
        <p:txBody>
          <a:bodyPr>
            <a:noAutofit/>
          </a:bodyPr>
          <a:lstStyle/>
          <a:p>
            <a:r>
              <a:rPr lang="zh-CN" altLang="en-US" sz="2400" dirty="0"/>
              <a:t>1.</a:t>
            </a:r>
            <a:r>
              <a:rPr lang="en-US" altLang="zh-CN" sz="2400" dirty="0"/>
              <a:t> </a:t>
            </a:r>
            <a:r>
              <a:rPr lang="zh-CN" altLang="en-US" sz="2400" b="1" dirty="0"/>
              <a:t>求表长</a:t>
            </a:r>
            <a:r>
              <a:rPr lang="en-US" altLang="zh-CN" sz="2400" dirty="0"/>
              <a:t>:  </a:t>
            </a:r>
            <a:r>
              <a:rPr lang="zh-CN" altLang="en-US" sz="2400" dirty="0"/>
              <a:t>求单链表元素个数</a:t>
            </a:r>
            <a:endParaRPr lang="zh-CN" altLang="en-US" sz="2400" dirty="0"/>
          </a:p>
          <a:p>
            <a:r>
              <a:rPr lang="zh-CN" altLang="en-US" sz="2400" dirty="0"/>
              <a:t>（</a:t>
            </a:r>
            <a:r>
              <a:rPr lang="en-US" altLang="zh-CN" sz="2400" dirty="0"/>
              <a:t>1</a:t>
            </a:r>
            <a:r>
              <a:rPr lang="zh-CN" altLang="en-US" sz="2400" dirty="0"/>
              <a:t>）设一个移动指针p和计数器counter，初始化</a:t>
            </a:r>
            <a:endParaRPr lang="zh-CN" altLang="en-US" sz="2400" dirty="0"/>
          </a:p>
          <a:p>
            <a:r>
              <a:rPr lang="zh-CN" altLang="en-US" sz="2400" dirty="0"/>
              <a:t>（</a:t>
            </a:r>
            <a:r>
              <a:rPr lang="en-US" altLang="zh-CN" sz="2400" dirty="0"/>
              <a:t>2</a:t>
            </a:r>
            <a:r>
              <a:rPr lang="zh-CN" altLang="en-US" sz="2400" dirty="0"/>
              <a:t>）p逐步往后移，同时计数器counter加1</a:t>
            </a:r>
            <a:endParaRPr lang="zh-CN" altLang="en-US" sz="2400" dirty="0"/>
          </a:p>
          <a:p>
            <a:r>
              <a:rPr lang="zh-CN" altLang="en-US" sz="2400" dirty="0"/>
              <a:t>（</a:t>
            </a:r>
            <a:r>
              <a:rPr lang="en-US" altLang="zh-CN" sz="2400" dirty="0"/>
              <a:t>3</a:t>
            </a:r>
            <a:r>
              <a:rPr lang="zh-CN" altLang="en-US" sz="2400" dirty="0"/>
              <a:t>）当后面不再有结点时，counter的值就是结点个数，即表长。</a:t>
            </a:r>
            <a:endParaRPr lang="zh-CN" altLang="en-US" sz="2400" dirty="0"/>
          </a:p>
          <a:p>
            <a:endParaRPr lang="zh-CN" altLang="en-US" sz="2400" dirty="0"/>
          </a:p>
          <a:p>
            <a:endParaRPr lang="zh-CN" altLang="en-US" sz="500" dirty="0"/>
          </a:p>
          <a:p>
            <a:endParaRPr lang="zh-CN" altLang="en-US" sz="500" dirty="0"/>
          </a:p>
        </p:txBody>
      </p:sp>
      <p:pic>
        <p:nvPicPr>
          <p:cNvPr id="7" name="图片 6"/>
          <p:cNvPicPr>
            <a:picLocks noChangeAspect="1"/>
          </p:cNvPicPr>
          <p:nvPr/>
        </p:nvPicPr>
        <p:blipFill>
          <a:blip r:embed="rId1"/>
          <a:stretch>
            <a:fillRect/>
          </a:stretch>
        </p:blipFill>
        <p:spPr>
          <a:xfrm>
            <a:off x="768985" y="2845435"/>
            <a:ext cx="7312660" cy="3903980"/>
          </a:xfrm>
          <a:prstGeom prst="rect">
            <a:avLst/>
          </a:prstGeom>
        </p:spPr>
      </p:pic>
      <p:sp>
        <p:nvSpPr>
          <p:cNvPr id="8" name="文本框 7"/>
          <p:cNvSpPr txBox="1"/>
          <p:nvPr/>
        </p:nvSpPr>
        <p:spPr>
          <a:xfrm>
            <a:off x="4343400" y="5832677"/>
            <a:ext cx="2791460" cy="460375"/>
          </a:xfrm>
          <a:prstGeom prst="rect">
            <a:avLst/>
          </a:prstGeom>
          <a:noFill/>
        </p:spPr>
        <p:txBody>
          <a:bodyPr wrap="square" rtlCol="0">
            <a:spAutoFit/>
          </a:bodyPr>
          <a:lstStyle/>
          <a:p>
            <a:r>
              <a:rPr lang="zh-CN" altLang="en-US" sz="2400" dirty="0"/>
              <a:t>时间复杂性</a:t>
            </a:r>
            <a:r>
              <a:rPr lang="en-US" altLang="zh-CN" sz="2400" dirty="0"/>
              <a:t>O(n)</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a:t>
            </a:r>
            <a:r>
              <a:rPr lang="en-US" altLang="zh-CN" dirty="0">
                <a:sym typeface="+mn-ea"/>
              </a:rPr>
              <a:t>4</a:t>
            </a:r>
            <a:r>
              <a:rPr lang="zh-CN" altLang="en-US" dirty="0">
                <a:sym typeface="+mn-ea"/>
              </a:rPr>
              <a:t>.</a:t>
            </a:r>
            <a:r>
              <a:rPr lang="en-US" altLang="zh-CN" dirty="0">
                <a:sym typeface="+mn-ea"/>
              </a:rPr>
              <a:t>2</a:t>
            </a:r>
            <a:r>
              <a:rPr lang="zh-CN" altLang="en-US" dirty="0">
                <a:sym typeface="+mn-ea"/>
              </a:rPr>
              <a:t> 单链表的基本操作</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18795" y="1308100"/>
            <a:ext cx="4702175" cy="3782060"/>
          </a:xfrm>
        </p:spPr>
        <p:txBody>
          <a:bodyPr>
            <a:noAutofit/>
          </a:bodyPr>
          <a:lstStyle/>
          <a:p>
            <a:pPr>
              <a:lnSpc>
                <a:spcPct val="120000"/>
              </a:lnSpc>
              <a:spcBef>
                <a:spcPts val="1000"/>
              </a:spcBef>
              <a:spcAft>
                <a:spcPts val="0"/>
              </a:spcAft>
            </a:pPr>
            <a:r>
              <a:rPr lang="zh-CN" altLang="en-US" sz="2200" dirty="0"/>
              <a:t>2.</a:t>
            </a:r>
            <a:r>
              <a:rPr lang="en-US" altLang="zh-CN" sz="2200" dirty="0"/>
              <a:t> </a:t>
            </a:r>
            <a:r>
              <a:rPr lang="zh-CN" altLang="en-US" sz="2200" b="1" dirty="0"/>
              <a:t>查找</a:t>
            </a:r>
            <a:r>
              <a:rPr lang="zh-CN" altLang="en-US" sz="2200" dirty="0"/>
              <a:t>：分按序号查找Get (list, i)、按值查找Search(list, x)</a:t>
            </a:r>
            <a:endParaRPr lang="zh-CN" altLang="en-US" sz="2200" dirty="0"/>
          </a:p>
          <a:p>
            <a:pPr>
              <a:lnSpc>
                <a:spcPct val="120000"/>
              </a:lnSpc>
              <a:spcBef>
                <a:spcPts val="1000"/>
              </a:spcBef>
              <a:spcAft>
                <a:spcPts val="0"/>
              </a:spcAft>
            </a:pPr>
            <a:r>
              <a:rPr lang="zh-CN" altLang="en-US" sz="2200" dirty="0"/>
              <a:t>（</a:t>
            </a:r>
            <a:r>
              <a:rPr lang="en-US" altLang="zh-CN" sz="2200" dirty="0"/>
              <a:t>1</a:t>
            </a:r>
            <a:r>
              <a:rPr lang="zh-CN" altLang="en-US" sz="2200" dirty="0"/>
              <a:t>）按序号查找步骤：</a:t>
            </a:r>
            <a:endParaRPr lang="zh-CN" altLang="en-US" sz="2200" dirty="0"/>
          </a:p>
          <a:p>
            <a:pPr marL="342900" indent="-342900">
              <a:lnSpc>
                <a:spcPct val="120000"/>
              </a:lnSpc>
              <a:spcBef>
                <a:spcPts val="1000"/>
              </a:spcBef>
              <a:spcAft>
                <a:spcPts val="0"/>
              </a:spcAft>
              <a:buFont typeface="Wingdings" panose="05000000000000000000" charset="0"/>
              <a:buChar char="n"/>
            </a:pPr>
            <a:r>
              <a:rPr lang="zh-CN" altLang="en-US" sz="2200" dirty="0"/>
              <a:t>从链表的第一个元素结点起，判断当前结点是否是第i个；</a:t>
            </a:r>
            <a:endParaRPr lang="zh-CN" altLang="en-US" sz="2200" dirty="0"/>
          </a:p>
          <a:p>
            <a:pPr marL="342900" indent="-342900">
              <a:lnSpc>
                <a:spcPct val="120000"/>
              </a:lnSpc>
              <a:spcBef>
                <a:spcPts val="1000"/>
              </a:spcBef>
              <a:spcAft>
                <a:spcPts val="0"/>
              </a:spcAft>
              <a:buFont typeface="Wingdings" panose="05000000000000000000" charset="0"/>
              <a:buChar char="n"/>
            </a:pPr>
            <a:r>
              <a:rPr lang="zh-CN" altLang="en-US" sz="2200" dirty="0"/>
              <a:t>若是，则返回该结点的值，否则继续后一个，直到表结束为止。</a:t>
            </a:r>
            <a:endParaRPr lang="zh-CN" altLang="en-US" sz="2200" dirty="0"/>
          </a:p>
          <a:p>
            <a:pPr marL="342900" indent="-342900">
              <a:lnSpc>
                <a:spcPct val="120000"/>
              </a:lnSpc>
              <a:spcBef>
                <a:spcPts val="1000"/>
              </a:spcBef>
              <a:spcAft>
                <a:spcPts val="0"/>
              </a:spcAft>
              <a:buFont typeface="Wingdings" panose="05000000000000000000" charset="0"/>
              <a:buChar char="n"/>
            </a:pPr>
            <a:r>
              <a:rPr lang="zh-CN" altLang="en-US" sz="2200" dirty="0"/>
              <a:t>如果没有第i个结点则返回错误码(ErrorCode)。</a:t>
            </a:r>
            <a:endParaRPr lang="zh-CN" altLang="en-US" sz="2200" dirty="0"/>
          </a:p>
        </p:txBody>
      </p:sp>
      <p:sp>
        <p:nvSpPr>
          <p:cNvPr id="12" name="文本框 11"/>
          <p:cNvSpPr txBox="1"/>
          <p:nvPr/>
        </p:nvSpPr>
        <p:spPr>
          <a:xfrm>
            <a:off x="838200" y="5799455"/>
            <a:ext cx="2710180" cy="460375"/>
          </a:xfrm>
          <a:prstGeom prst="rect">
            <a:avLst/>
          </a:prstGeom>
          <a:noFill/>
        </p:spPr>
        <p:txBody>
          <a:bodyPr wrap="square" rtlCol="0">
            <a:spAutoFit/>
          </a:bodyPr>
          <a:lstStyle/>
          <a:p>
            <a:r>
              <a:rPr lang="zh-CN" altLang="en-US" sz="2400"/>
              <a:t>时间复杂性：</a:t>
            </a:r>
            <a:r>
              <a:rPr lang="en-US" altLang="zh-CN" sz="2400"/>
              <a:t>O(n)</a:t>
            </a:r>
            <a:endParaRPr lang="zh-CN" altLang="en-US" sz="2400"/>
          </a:p>
        </p:txBody>
      </p:sp>
      <p:pic>
        <p:nvPicPr>
          <p:cNvPr id="6" name="图片 5"/>
          <p:cNvPicPr>
            <a:picLocks noChangeAspect="1"/>
          </p:cNvPicPr>
          <p:nvPr/>
        </p:nvPicPr>
        <p:blipFill>
          <a:blip r:embed="rId1"/>
          <a:stretch>
            <a:fillRect/>
          </a:stretch>
        </p:blipFill>
        <p:spPr>
          <a:xfrm>
            <a:off x="5158105" y="1308100"/>
            <a:ext cx="6798310" cy="49968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019675" y="967105"/>
            <a:ext cx="5111115" cy="4744085"/>
          </a:xfrm>
          <a:prstGeom prst="rect">
            <a:avLst/>
          </a:prstGeom>
          <a:noFill/>
        </p:spPr>
        <p:txBody>
          <a:bodyPr wrap="square" tIns="0" rtlCol="0">
            <a:spAutoFit/>
          </a:bodyPr>
          <a:lstStyle/>
          <a:p>
            <a:pPr>
              <a:lnSpc>
                <a:spcPct val="130000"/>
              </a:lnSpc>
              <a:spcBef>
                <a:spcPts val="600"/>
              </a:spcBef>
              <a:spcAft>
                <a:spcPts val="0"/>
              </a:spcAft>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2.1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问题引入：一元多项式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30000"/>
              </a:lnSpc>
              <a:spcBef>
                <a:spcPts val="600"/>
              </a:spcBef>
              <a:spcAft>
                <a:spcPts val="0"/>
              </a:spcAft>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2.2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线性表的定义与结构</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30000"/>
              </a:lnSpc>
              <a:spcBef>
                <a:spcPts val="600"/>
              </a:spcBef>
              <a:spcAft>
                <a:spcPts val="0"/>
              </a:spcAft>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2.3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线性表的顺序存储实现</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30000"/>
              </a:lnSpc>
              <a:spcBef>
                <a:spcPts val="600"/>
              </a:spcBef>
              <a:spcAft>
                <a:spcPts val="0"/>
              </a:spcAft>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2.4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线性表的链式存储实现</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30000"/>
              </a:lnSpc>
              <a:spcBef>
                <a:spcPts val="600"/>
              </a:spcBef>
              <a:spcAft>
                <a:spcPts val="0"/>
              </a:spcAft>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2.5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线性表的应用</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30000"/>
              </a:lnSpc>
              <a:spcBef>
                <a:spcPts val="600"/>
              </a:spcBef>
              <a:spcAft>
                <a:spcPts val="0"/>
              </a:spcAft>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2.6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拓展延伸</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30000"/>
              </a:lnSpc>
              <a:spcBef>
                <a:spcPts val="600"/>
              </a:spcBef>
              <a:spcAft>
                <a:spcPts val="0"/>
              </a:spcAft>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2.7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应用场景：内存管理</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30000"/>
              </a:lnSpc>
              <a:spcBef>
                <a:spcPts val="600"/>
              </a:spcBef>
              <a:spcAft>
                <a:spcPts val="0"/>
              </a:spcAft>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2.8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小结</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70535" y="3244215"/>
            <a:ext cx="10182860" cy="3256280"/>
          </a:xfrm>
          <a:prstGeom prst="rect">
            <a:avLst/>
          </a:prstGeom>
        </p:spPr>
      </p:pic>
      <p:sp>
        <p:nvSpPr>
          <p:cNvPr id="2" name="标题 1"/>
          <p:cNvSpPr>
            <a:spLocks noGrp="1"/>
          </p:cNvSpPr>
          <p:nvPr>
            <p:ph type="title"/>
          </p:nvPr>
        </p:nvSpPr>
        <p:spPr/>
        <p:txBody>
          <a:bodyPr/>
          <a:lstStyle/>
          <a:p>
            <a:r>
              <a:rPr lang="zh-CN" altLang="en-US" dirty="0">
                <a:sym typeface="+mn-ea"/>
              </a:rPr>
              <a:t>2.</a:t>
            </a:r>
            <a:r>
              <a:rPr lang="en-US" altLang="zh-CN" dirty="0">
                <a:sym typeface="+mn-ea"/>
              </a:rPr>
              <a:t>4</a:t>
            </a:r>
            <a:r>
              <a:rPr lang="zh-CN" altLang="en-US" dirty="0">
                <a:sym typeface="+mn-ea"/>
              </a:rPr>
              <a:t>.</a:t>
            </a:r>
            <a:r>
              <a:rPr lang="en-US" altLang="zh-CN" dirty="0">
                <a:sym typeface="+mn-ea"/>
              </a:rPr>
              <a:t>2</a:t>
            </a:r>
            <a:r>
              <a:rPr lang="zh-CN" altLang="en-US" dirty="0">
                <a:sym typeface="+mn-ea"/>
              </a:rPr>
              <a:t> 单链表的基本操作</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125220"/>
            <a:ext cx="11297285" cy="2206625"/>
          </a:xfrm>
        </p:spPr>
        <p:txBody>
          <a:bodyPr>
            <a:noAutofit/>
          </a:bodyPr>
          <a:lstStyle/>
          <a:p>
            <a:pPr fontAlgn="auto">
              <a:lnSpc>
                <a:spcPct val="120000"/>
              </a:lnSpc>
            </a:pPr>
            <a:r>
              <a:rPr lang="zh-CN" altLang="en-US" sz="2200" b="1" dirty="0"/>
              <a:t>2.查找</a:t>
            </a:r>
            <a:endParaRPr lang="zh-CN" altLang="en-US" sz="2200" b="1" dirty="0"/>
          </a:p>
          <a:p>
            <a:pPr fontAlgn="auto">
              <a:lnSpc>
                <a:spcPct val="120000"/>
              </a:lnSpc>
              <a:spcBef>
                <a:spcPts val="0"/>
              </a:spcBef>
              <a:spcAft>
                <a:spcPts val="0"/>
              </a:spcAft>
            </a:pPr>
            <a:r>
              <a:rPr lang="zh-CN" altLang="en-US" sz="2200" dirty="0"/>
              <a:t>（</a:t>
            </a:r>
            <a:r>
              <a:rPr lang="en-US" altLang="zh-CN" sz="2200" dirty="0"/>
              <a:t>2</a:t>
            </a:r>
            <a:r>
              <a:rPr lang="zh-CN" altLang="en-US" sz="2200" dirty="0"/>
              <a:t>）按值查找步骤：</a:t>
            </a:r>
            <a:endParaRPr lang="zh-CN" altLang="en-US" sz="2200" dirty="0"/>
          </a:p>
          <a:p>
            <a:pPr marL="342900" indent="-342900" fontAlgn="auto">
              <a:lnSpc>
                <a:spcPct val="120000"/>
              </a:lnSpc>
              <a:spcBef>
                <a:spcPts val="0"/>
              </a:spcBef>
              <a:spcAft>
                <a:spcPts val="0"/>
              </a:spcAft>
              <a:buFont typeface="Wingdings" panose="05000000000000000000" charset="0"/>
              <a:buChar char="n"/>
            </a:pPr>
            <a:r>
              <a:rPr lang="zh-CN" altLang="en-US" sz="2200" dirty="0"/>
              <a:t>从链表的第一个元素结点起，判断当前结点其值是否等于x；</a:t>
            </a:r>
            <a:endParaRPr lang="zh-CN" altLang="en-US" sz="2200" dirty="0"/>
          </a:p>
          <a:p>
            <a:pPr marL="342900" indent="-342900" fontAlgn="auto">
              <a:lnSpc>
                <a:spcPct val="120000"/>
              </a:lnSpc>
              <a:spcBef>
                <a:spcPts val="0"/>
              </a:spcBef>
              <a:spcAft>
                <a:spcPts val="0"/>
              </a:spcAft>
              <a:buFont typeface="Wingdings" panose="05000000000000000000" charset="0"/>
              <a:buChar char="n"/>
            </a:pPr>
            <a:r>
              <a:rPr lang="zh-CN" altLang="en-US" sz="2200" dirty="0"/>
              <a:t>若是，返回该结点的位置（即指向该结点的指针），否则继续后一个，直到表结束为止。</a:t>
            </a:r>
            <a:endParaRPr lang="zh-CN" altLang="en-US" sz="2200" dirty="0"/>
          </a:p>
          <a:p>
            <a:pPr marL="342900" indent="-342900" fontAlgn="auto">
              <a:lnSpc>
                <a:spcPct val="120000"/>
              </a:lnSpc>
              <a:spcBef>
                <a:spcPts val="0"/>
              </a:spcBef>
              <a:spcAft>
                <a:spcPts val="0"/>
              </a:spcAft>
              <a:buFont typeface="Wingdings" panose="05000000000000000000" charset="0"/>
              <a:buChar char="n"/>
            </a:pPr>
            <a:r>
              <a:rPr lang="zh-CN" altLang="en-US" sz="2200" dirty="0"/>
              <a:t>找不到时返回空（NIL）。</a:t>
            </a:r>
            <a:endParaRPr lang="zh-CN" altLang="en-US" sz="2200" dirty="0"/>
          </a:p>
        </p:txBody>
      </p:sp>
      <p:sp>
        <p:nvSpPr>
          <p:cNvPr id="12" name="文本框 11"/>
          <p:cNvSpPr txBox="1"/>
          <p:nvPr/>
        </p:nvSpPr>
        <p:spPr>
          <a:xfrm>
            <a:off x="7252335" y="5293995"/>
            <a:ext cx="2886710" cy="460375"/>
          </a:xfrm>
          <a:prstGeom prst="rect">
            <a:avLst/>
          </a:prstGeom>
          <a:noFill/>
        </p:spPr>
        <p:txBody>
          <a:bodyPr wrap="square" rtlCol="0">
            <a:spAutoFit/>
          </a:bodyPr>
          <a:lstStyle/>
          <a:p>
            <a:r>
              <a:rPr lang="zh-CN" altLang="en-US" sz="2400" b="1"/>
              <a:t>时间复杂性：</a:t>
            </a:r>
            <a:r>
              <a:rPr lang="en-US" altLang="zh-CN" sz="2400" b="1"/>
              <a:t>O(n)</a:t>
            </a:r>
            <a:endParaRPr lang="zh-CN" alt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a:t>
            </a:r>
            <a:r>
              <a:rPr lang="en-US" altLang="zh-CN" dirty="0">
                <a:sym typeface="+mn-ea"/>
              </a:rPr>
              <a:t>4</a:t>
            </a:r>
            <a:r>
              <a:rPr lang="zh-CN" altLang="en-US" dirty="0">
                <a:sym typeface="+mn-ea"/>
              </a:rPr>
              <a:t>.</a:t>
            </a:r>
            <a:r>
              <a:rPr lang="en-US" altLang="zh-CN" dirty="0">
                <a:sym typeface="+mn-ea"/>
              </a:rPr>
              <a:t>2</a:t>
            </a:r>
            <a:r>
              <a:rPr lang="zh-CN" altLang="en-US" dirty="0">
                <a:sym typeface="+mn-ea"/>
              </a:rPr>
              <a:t> 单链表的基本操作</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5128260" cy="3657600"/>
          </a:xfrm>
        </p:spPr>
        <p:txBody>
          <a:bodyPr>
            <a:normAutofit/>
          </a:bodyPr>
          <a:lstStyle/>
          <a:p>
            <a:r>
              <a:rPr lang="zh-CN" altLang="en-US" sz="2200"/>
              <a:t>3.</a:t>
            </a:r>
            <a:r>
              <a:rPr lang="en-US" altLang="zh-CN" sz="2200"/>
              <a:t> </a:t>
            </a:r>
            <a:r>
              <a:rPr lang="zh-CN" altLang="en-US" sz="2200" b="1"/>
              <a:t>插入</a:t>
            </a:r>
            <a:r>
              <a:rPr lang="zh-CN" altLang="en-US" sz="2200"/>
              <a:t>：</a:t>
            </a:r>
            <a:r>
              <a:rPr sz="2200"/>
              <a:t>在list的第i个位置上插入元素x</a:t>
            </a:r>
            <a:endParaRPr sz="2200"/>
          </a:p>
          <a:p>
            <a:endParaRPr lang="zh-CN" sz="800"/>
          </a:p>
          <a:p>
            <a:pPr>
              <a:lnSpc>
                <a:spcPct val="120000"/>
              </a:lnSpc>
              <a:spcBef>
                <a:spcPts val="1000"/>
              </a:spcBef>
              <a:spcAft>
                <a:spcPts val="0"/>
              </a:spcAft>
            </a:pPr>
            <a:r>
              <a:rPr lang="zh-CN" sz="2200"/>
              <a:t>步骤：</a:t>
            </a:r>
            <a:endParaRPr lang="zh-CN" sz="2200"/>
          </a:p>
          <a:p>
            <a:pPr>
              <a:lnSpc>
                <a:spcPct val="120000"/>
              </a:lnSpc>
              <a:spcBef>
                <a:spcPts val="1000"/>
              </a:spcBef>
              <a:spcAft>
                <a:spcPts val="0"/>
              </a:spcAft>
            </a:pPr>
            <a:r>
              <a:rPr lang="zh-CN" sz="2200"/>
              <a:t>（</a:t>
            </a:r>
            <a:r>
              <a:rPr lang="en-US" altLang="zh-CN" sz="2200"/>
              <a:t>1</a:t>
            </a:r>
            <a:r>
              <a:rPr lang="zh-CN" altLang="en-US" sz="2200"/>
              <a:t>）</a:t>
            </a:r>
            <a:r>
              <a:rPr sz="2200"/>
              <a:t>找到第i-1个结点；</a:t>
            </a:r>
            <a:endParaRPr sz="2200"/>
          </a:p>
          <a:p>
            <a:pPr>
              <a:lnSpc>
                <a:spcPct val="120000"/>
              </a:lnSpc>
              <a:spcBef>
                <a:spcPts val="1000"/>
              </a:spcBef>
              <a:spcAft>
                <a:spcPts val="0"/>
              </a:spcAft>
            </a:pPr>
            <a:r>
              <a:rPr lang="zh-CN" sz="2200"/>
              <a:t>（</a:t>
            </a:r>
            <a:r>
              <a:rPr lang="en-US" altLang="zh-CN" sz="2200"/>
              <a:t>2</a:t>
            </a:r>
            <a:r>
              <a:rPr lang="zh-CN" altLang="en-US" sz="2200"/>
              <a:t>）</a:t>
            </a:r>
            <a:r>
              <a:rPr sz="2200"/>
              <a:t>若存在，则申请一个新结点的空间并填上相应值x，然后将新结点插到第i-1个结点之后；</a:t>
            </a:r>
            <a:endParaRPr sz="2200"/>
          </a:p>
          <a:p>
            <a:pPr>
              <a:lnSpc>
                <a:spcPct val="120000"/>
              </a:lnSpc>
              <a:spcBef>
                <a:spcPts val="1000"/>
              </a:spcBef>
              <a:spcAft>
                <a:spcPts val="0"/>
              </a:spcAft>
            </a:pPr>
            <a:r>
              <a:rPr lang="zh-CN" sz="2200"/>
              <a:t>（</a:t>
            </a:r>
            <a:r>
              <a:rPr lang="en-US" altLang="zh-CN" sz="2200"/>
              <a:t>3</a:t>
            </a:r>
            <a:r>
              <a:rPr lang="zh-CN" altLang="en-US" sz="2200"/>
              <a:t>）</a:t>
            </a:r>
            <a:r>
              <a:rPr sz="2200"/>
              <a:t>如果不存在则直接退出</a:t>
            </a:r>
            <a:r>
              <a:rPr lang="zh-CN" altLang="en-US" sz="2200"/>
              <a:t>：</a:t>
            </a:r>
            <a:endParaRPr lang="zh-CN" altLang="en-US" sz="2200"/>
          </a:p>
          <a:p>
            <a:pPr>
              <a:lnSpc>
                <a:spcPct val="120000"/>
              </a:lnSpc>
              <a:spcBef>
                <a:spcPts val="1000"/>
              </a:spcBef>
              <a:spcAft>
                <a:spcPts val="0"/>
              </a:spcAft>
            </a:pPr>
            <a:endParaRPr lang="zh-CN" altLang="en-US" sz="2200"/>
          </a:p>
        </p:txBody>
      </p:sp>
      <p:sp>
        <p:nvSpPr>
          <p:cNvPr id="108" name="文本框 107"/>
          <p:cNvSpPr txBox="1"/>
          <p:nvPr/>
        </p:nvSpPr>
        <p:spPr>
          <a:xfrm>
            <a:off x="584200" y="5676900"/>
            <a:ext cx="3552825" cy="460375"/>
          </a:xfrm>
          <a:prstGeom prst="rect">
            <a:avLst/>
          </a:prstGeom>
          <a:noFill/>
          <a:ln w="9525">
            <a:noFill/>
          </a:ln>
        </p:spPr>
        <p:txBody>
          <a:bodyPr wrap="square">
            <a:spAutoFit/>
          </a:bodyPr>
          <a:lstStyle/>
          <a:p>
            <a:pPr indent="266700"/>
            <a:r>
              <a:rPr lang="zh-CN" sz="2400" b="1">
                <a:ea typeface="宋体" panose="02010600030101010101" pitchFamily="2" charset="-122"/>
              </a:rPr>
              <a:t>时间复杂度为</a:t>
            </a:r>
            <a:r>
              <a:rPr lang="en-US" altLang="zh-CN" sz="2400" b="1">
                <a:ea typeface="宋体" panose="02010600030101010101" pitchFamily="2" charset="-122"/>
              </a:rPr>
              <a:t>O(n</a:t>
            </a:r>
            <a:r>
              <a:rPr lang="zh-CN" altLang="en-US" sz="2400" b="1">
                <a:ea typeface="宋体" panose="02010600030101010101" pitchFamily="2" charset="-122"/>
              </a:rPr>
              <a:t>）</a:t>
            </a:r>
            <a:endParaRPr lang="zh-CN" altLang="en-US" sz="2400" b="1">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6166485" y="1125220"/>
            <a:ext cx="5423535" cy="5577205"/>
          </a:xfrm>
          <a:prstGeom prst="rect">
            <a:avLst/>
          </a:prstGeom>
        </p:spPr>
      </p:pic>
      <p:sp>
        <p:nvSpPr>
          <p:cNvPr id="8" name="文本框 7"/>
          <p:cNvSpPr txBox="1"/>
          <p:nvPr/>
        </p:nvSpPr>
        <p:spPr>
          <a:xfrm>
            <a:off x="838200" y="5142865"/>
            <a:ext cx="5128260" cy="429895"/>
          </a:xfrm>
          <a:prstGeom prst="rect">
            <a:avLst/>
          </a:prstGeom>
          <a:noFill/>
        </p:spPr>
        <p:txBody>
          <a:bodyPr wrap="square" rtlCol="0">
            <a:spAutoFit/>
          </a:bodyPr>
          <a:lstStyle/>
          <a:p>
            <a:r>
              <a:rPr lang="zh-CN" altLang="en-US" sz="2200" b="1">
                <a:solidFill>
                  <a:schemeClr val="accent1"/>
                </a:solidFill>
              </a:rPr>
              <a:t>注意</a:t>
            </a:r>
            <a:r>
              <a:rPr lang="zh-CN" altLang="en-US" sz="2200"/>
              <a:t>：表空和不空时候的不同处理方式</a:t>
            </a:r>
            <a:endParaRPr lang="zh-CN" altLang="en-US"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a:t>
            </a:r>
            <a:r>
              <a:rPr lang="en-US" altLang="zh-CN" dirty="0">
                <a:sym typeface="+mn-ea"/>
              </a:rPr>
              <a:t>4</a:t>
            </a:r>
            <a:r>
              <a:rPr lang="zh-CN" altLang="en-US" dirty="0">
                <a:sym typeface="+mn-ea"/>
              </a:rPr>
              <a:t>.</a:t>
            </a:r>
            <a:r>
              <a:rPr lang="en-US" altLang="zh-CN" dirty="0">
                <a:sym typeface="+mn-ea"/>
              </a:rPr>
              <a:t>2</a:t>
            </a:r>
            <a:r>
              <a:rPr lang="zh-CN" altLang="en-US" dirty="0">
                <a:sym typeface="+mn-ea"/>
              </a:rPr>
              <a:t> 单链表的基本操作</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5511800" cy="4662170"/>
          </a:xfrm>
        </p:spPr>
        <p:txBody>
          <a:bodyPr>
            <a:normAutofit/>
          </a:bodyPr>
          <a:lstStyle/>
          <a:p>
            <a:pPr>
              <a:lnSpc>
                <a:spcPct val="120000"/>
              </a:lnSpc>
              <a:spcBef>
                <a:spcPts val="1000"/>
              </a:spcBef>
              <a:spcAft>
                <a:spcPts val="0"/>
              </a:spcAft>
            </a:pPr>
            <a:r>
              <a:rPr lang="en-US" altLang="zh-CN" sz="2200" dirty="0"/>
              <a:t>4</a:t>
            </a:r>
            <a:r>
              <a:rPr lang="zh-CN" altLang="en-US" sz="2200" dirty="0"/>
              <a:t>.</a:t>
            </a:r>
            <a:r>
              <a:rPr lang="en-US" altLang="zh-CN" sz="2200" dirty="0"/>
              <a:t> </a:t>
            </a:r>
            <a:r>
              <a:rPr lang="zh-CN" altLang="en-US" sz="2200" dirty="0"/>
              <a:t>删除</a:t>
            </a:r>
            <a:endParaRPr lang="zh-CN" altLang="en-US" sz="2200" dirty="0"/>
          </a:p>
          <a:p>
            <a:pPr>
              <a:lnSpc>
                <a:spcPct val="120000"/>
              </a:lnSpc>
              <a:spcBef>
                <a:spcPts val="1000"/>
              </a:spcBef>
              <a:spcAft>
                <a:spcPts val="0"/>
              </a:spcAft>
            </a:pPr>
            <a:r>
              <a:rPr sz="2200" dirty="0" err="1"/>
              <a:t>在单链表中删除指定位序i的元素</a:t>
            </a:r>
            <a:endParaRPr sz="2200" dirty="0"/>
          </a:p>
          <a:p>
            <a:pPr>
              <a:lnSpc>
                <a:spcPct val="120000"/>
              </a:lnSpc>
              <a:spcBef>
                <a:spcPts val="1000"/>
              </a:spcBef>
              <a:spcAft>
                <a:spcPts val="0"/>
              </a:spcAft>
            </a:pPr>
            <a:r>
              <a:rPr lang="zh-CN" sz="2200" dirty="0"/>
              <a:t>步骤：</a:t>
            </a:r>
            <a:endParaRPr lang="zh-CN" sz="2200" dirty="0"/>
          </a:p>
          <a:p>
            <a:pPr marL="342900" indent="-342900">
              <a:lnSpc>
                <a:spcPct val="120000"/>
              </a:lnSpc>
              <a:spcBef>
                <a:spcPts val="1000"/>
              </a:spcBef>
              <a:spcAft>
                <a:spcPts val="0"/>
              </a:spcAft>
              <a:buFont typeface="Wingdings" panose="05000000000000000000" charset="0"/>
              <a:buChar char="n"/>
            </a:pPr>
            <a:r>
              <a:rPr sz="2200" dirty="0" err="1"/>
              <a:t>找到被删除结点的前一个元素</a:t>
            </a:r>
            <a:endParaRPr sz="2200" dirty="0"/>
          </a:p>
          <a:p>
            <a:pPr marL="342900" indent="-342900">
              <a:lnSpc>
                <a:spcPct val="120000"/>
              </a:lnSpc>
              <a:spcBef>
                <a:spcPts val="1000"/>
              </a:spcBef>
              <a:spcAft>
                <a:spcPts val="0"/>
              </a:spcAft>
              <a:buFont typeface="Wingdings" panose="05000000000000000000" charset="0"/>
              <a:buChar char="n"/>
            </a:pPr>
            <a:r>
              <a:rPr sz="2200" dirty="0" err="1"/>
              <a:t>再删除结点并释放空间</a:t>
            </a:r>
            <a:r>
              <a:rPr sz="2200" dirty="0"/>
              <a:t>。</a:t>
            </a:r>
            <a:endParaRPr sz="2200" dirty="0"/>
          </a:p>
        </p:txBody>
      </p:sp>
      <p:sp>
        <p:nvSpPr>
          <p:cNvPr id="108" name="文本框 107"/>
          <p:cNvSpPr txBox="1"/>
          <p:nvPr/>
        </p:nvSpPr>
        <p:spPr>
          <a:xfrm>
            <a:off x="709930" y="4700270"/>
            <a:ext cx="2753995" cy="429895"/>
          </a:xfrm>
          <a:prstGeom prst="rect">
            <a:avLst/>
          </a:prstGeom>
          <a:noFill/>
          <a:ln w="9525">
            <a:noFill/>
          </a:ln>
        </p:spPr>
        <p:txBody>
          <a:bodyPr wrap="square">
            <a:spAutoFit/>
          </a:bodyPr>
          <a:lstStyle/>
          <a:p>
            <a:pPr indent="266700"/>
            <a:r>
              <a:rPr lang="zh-CN" sz="2200" b="1" dirty="0">
                <a:ea typeface="宋体" panose="02010600030101010101" pitchFamily="2" charset="-122"/>
              </a:rPr>
              <a:t>时间复杂度为</a:t>
            </a:r>
            <a:r>
              <a:rPr lang="en-US" altLang="zh-CN" sz="2200" b="1" dirty="0">
                <a:ea typeface="宋体" panose="02010600030101010101" pitchFamily="2" charset="-122"/>
              </a:rPr>
              <a:t>O(n)</a:t>
            </a:r>
            <a:endParaRPr lang="zh-CN" altLang="en-US" sz="2200" b="1" dirty="0">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5316855" y="1083945"/>
            <a:ext cx="5836920" cy="5271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经典面试题</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9" name="PPBand0"/>
          <p:cNvSpPr txBox="1">
            <a:spLocks noChangeArrowheads="1"/>
          </p:cNvSpPr>
          <p:nvPr/>
        </p:nvSpPr>
        <p:spPr>
          <a:xfrm>
            <a:off x="838200" y="1336176"/>
            <a:ext cx="10637271" cy="99979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dirty="0"/>
              <a:t>查找单链表</a:t>
            </a:r>
            <a:r>
              <a:rPr lang="en-US" altLang="zh-CN" sz="2400" dirty="0"/>
              <a:t>list</a:t>
            </a:r>
            <a:r>
              <a:rPr lang="zh-CN" altLang="en-US" sz="2400" dirty="0">
                <a:solidFill>
                  <a:srgbClr val="00B0F0"/>
                </a:solidFill>
              </a:rPr>
              <a:t>倒数第</a:t>
            </a:r>
            <a:r>
              <a:rPr lang="en-US" altLang="zh-CN" sz="2400" dirty="0">
                <a:solidFill>
                  <a:srgbClr val="00B0F0"/>
                </a:solidFill>
              </a:rPr>
              <a:t>k</a:t>
            </a:r>
            <a:r>
              <a:rPr lang="zh-CN" altLang="en-US" sz="2400" dirty="0">
                <a:solidFill>
                  <a:srgbClr val="00B0F0"/>
                </a:solidFill>
              </a:rPr>
              <a:t>个结点</a:t>
            </a:r>
            <a:r>
              <a:rPr lang="zh-CN" altLang="en-US" sz="2400" dirty="0"/>
              <a:t>，时间复杂度</a:t>
            </a:r>
            <a:r>
              <a:rPr lang="en-US" altLang="zh-CN" sz="2400" dirty="0"/>
              <a:t>O(n)</a:t>
            </a:r>
            <a:r>
              <a:rPr lang="zh-CN" altLang="en-US" sz="2400" dirty="0"/>
              <a:t>，</a:t>
            </a:r>
            <a:r>
              <a:rPr lang="en-US" altLang="zh-CN" sz="2400" dirty="0"/>
              <a:t>n</a:t>
            </a:r>
            <a:r>
              <a:rPr lang="zh-CN" altLang="en-US" sz="2400" dirty="0"/>
              <a:t>是单链表长度（预先未知）</a:t>
            </a:r>
            <a:endParaRPr lang="en-US" altLang="zh-CN" sz="2800" dirty="0"/>
          </a:p>
          <a:p>
            <a:pPr>
              <a:buFont typeface="Wingdings" panose="05000000000000000000" pitchFamily="2" charset="2"/>
              <a:buNone/>
            </a:pPr>
            <a:r>
              <a:rPr lang="zh-CN" altLang="en-US" dirty="0"/>
              <a:t>       </a:t>
            </a:r>
            <a:endParaRPr lang="en-US" altLang="zh-CN" dirty="0"/>
          </a:p>
          <a:p>
            <a:pPr>
              <a:buFont typeface="Wingdings" panose="05000000000000000000" pitchFamily="2" charset="2"/>
              <a:buNone/>
            </a:pPr>
            <a:endParaRPr lang="en-US" altLang="zh-CN" dirty="0"/>
          </a:p>
          <a:p>
            <a:pPr>
              <a:buFont typeface="Wingdings" panose="05000000000000000000" pitchFamily="2" charset="2"/>
              <a:buNone/>
            </a:pPr>
            <a:endParaRPr lang="en-US" altLang="zh-CN" dirty="0"/>
          </a:p>
          <a:p>
            <a:pPr>
              <a:buFont typeface="Wingdings" panose="05000000000000000000" pitchFamily="2" charset="2"/>
              <a:buNone/>
            </a:pPr>
            <a:endParaRPr lang="en-US" altLang="zh-CN" dirty="0"/>
          </a:p>
          <a:p>
            <a:endParaRPr lang="en-US" altLang="zh-CN" dirty="0"/>
          </a:p>
          <a:p>
            <a:pPr>
              <a:buFont typeface="Wingdings" panose="05000000000000000000" pitchFamily="2" charset="2"/>
              <a:buNone/>
            </a:pPr>
            <a:endParaRPr lang="en-US" altLang="zh-CN" dirty="0"/>
          </a:p>
        </p:txBody>
      </p:sp>
      <p:grpSp>
        <p:nvGrpSpPr>
          <p:cNvPr id="5" name="组合 4"/>
          <p:cNvGrpSpPr/>
          <p:nvPr/>
        </p:nvGrpSpPr>
        <p:grpSpPr>
          <a:xfrm>
            <a:off x="1618311" y="2379798"/>
            <a:ext cx="7923242" cy="885468"/>
            <a:chOff x="1618311" y="2379798"/>
            <a:chExt cx="7923242" cy="885468"/>
          </a:xfrm>
        </p:grpSpPr>
        <p:sp>
          <p:nvSpPr>
            <p:cNvPr id="10" name="矩形 9"/>
            <p:cNvSpPr/>
            <p:nvPr/>
          </p:nvSpPr>
          <p:spPr>
            <a:xfrm>
              <a:off x="3334428"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1" name="矩形 10"/>
            <p:cNvSpPr/>
            <p:nvPr/>
          </p:nvSpPr>
          <p:spPr>
            <a:xfrm>
              <a:off x="4706028"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2" name="矩形 11"/>
            <p:cNvSpPr/>
            <p:nvPr/>
          </p:nvSpPr>
          <p:spPr>
            <a:xfrm>
              <a:off x="6341153" y="2602524"/>
              <a:ext cx="914400" cy="381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3" name="矩形 12"/>
            <p:cNvSpPr/>
            <p:nvPr/>
          </p:nvSpPr>
          <p:spPr>
            <a:xfrm>
              <a:off x="8627153"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4" name="文本框 2"/>
            <p:cNvSpPr txBox="1">
              <a:spLocks noChangeArrowheads="1"/>
            </p:cNvSpPr>
            <p:nvPr/>
          </p:nvSpPr>
          <p:spPr bwMode="auto">
            <a:xfrm>
              <a:off x="1618311" y="2379798"/>
              <a:ext cx="1296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2000" b="0" dirty="0" err="1">
                  <a:latin typeface="Verdana" panose="020B0604030504040204" pitchFamily="34" charset="0"/>
                </a:rPr>
                <a:t>list.head</a:t>
              </a:r>
              <a:endParaRPr kumimoji="1" lang="zh-CN" altLang="en-US" sz="2000" b="0" dirty="0">
                <a:latin typeface="Verdana" panose="020B0604030504040204" pitchFamily="34" charset="0"/>
              </a:endParaRPr>
            </a:p>
          </p:txBody>
        </p:sp>
        <p:cxnSp>
          <p:nvCxnSpPr>
            <p:cNvPr id="15" name="直线箭头连接符 14"/>
            <p:cNvCxnSpPr>
              <a:endCxn id="11" idx="1"/>
            </p:cNvCxnSpPr>
            <p:nvPr/>
          </p:nvCxnSpPr>
          <p:spPr>
            <a:xfrm>
              <a:off x="3944028" y="2793024"/>
              <a:ext cx="762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p:cNvCxnSpPr/>
            <p:nvPr/>
          </p:nvCxnSpPr>
          <p:spPr>
            <a:xfrm flipV="1">
              <a:off x="5298166" y="2793024"/>
              <a:ext cx="779462"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p:cNvCxnSpPr/>
            <p:nvPr/>
          </p:nvCxnSpPr>
          <p:spPr>
            <a:xfrm flipV="1">
              <a:off x="7068228" y="2793024"/>
              <a:ext cx="644525"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p:cNvCxnSpPr/>
            <p:nvPr/>
          </p:nvCxnSpPr>
          <p:spPr>
            <a:xfrm>
              <a:off x="2877228" y="2595380"/>
              <a:ext cx="390525" cy="190500"/>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线连接符 18"/>
            <p:cNvCxnSpPr/>
            <p:nvPr/>
          </p:nvCxnSpPr>
          <p:spPr>
            <a:xfrm>
              <a:off x="6077628" y="2793024"/>
              <a:ext cx="2286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线连接符 19"/>
            <p:cNvCxnSpPr>
              <a:endCxn id="13" idx="1"/>
            </p:cNvCxnSpPr>
            <p:nvPr/>
          </p:nvCxnSpPr>
          <p:spPr>
            <a:xfrm>
              <a:off x="7712753" y="2793024"/>
              <a:ext cx="914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本框 22"/>
            <p:cNvSpPr txBox="1">
              <a:spLocks noChangeArrowheads="1"/>
            </p:cNvSpPr>
            <p:nvPr/>
          </p:nvSpPr>
          <p:spPr bwMode="auto">
            <a:xfrm>
              <a:off x="3675347"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1</a:t>
              </a:r>
              <a:endParaRPr kumimoji="1" lang="zh-CN" altLang="en-US" sz="1400" b="0" dirty="0">
                <a:latin typeface="Verdana" panose="020B0604030504040204" pitchFamily="34" charset="0"/>
              </a:endParaRPr>
            </a:p>
          </p:txBody>
        </p:sp>
        <p:sp>
          <p:nvSpPr>
            <p:cNvPr id="22" name="文本框 25"/>
            <p:cNvSpPr txBox="1">
              <a:spLocks noChangeArrowheads="1"/>
            </p:cNvSpPr>
            <p:nvPr/>
          </p:nvSpPr>
          <p:spPr bwMode="auto">
            <a:xfrm>
              <a:off x="4969553"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a:latin typeface="Verdana" panose="020B0604030504040204" pitchFamily="34" charset="0"/>
                </a:rPr>
                <a:t>2</a:t>
              </a:r>
              <a:endParaRPr kumimoji="1" lang="zh-CN" altLang="en-US" sz="1400" b="0">
                <a:latin typeface="Verdana" panose="020B0604030504040204" pitchFamily="34" charset="0"/>
              </a:endParaRPr>
            </a:p>
          </p:txBody>
        </p:sp>
        <p:sp>
          <p:nvSpPr>
            <p:cNvPr id="23" name="文本框 26"/>
            <p:cNvSpPr txBox="1">
              <a:spLocks noChangeArrowheads="1"/>
            </p:cNvSpPr>
            <p:nvPr/>
          </p:nvSpPr>
          <p:spPr bwMode="auto">
            <a:xfrm>
              <a:off x="8841451"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n</a:t>
              </a:r>
              <a:endParaRPr kumimoji="1" lang="zh-CN" altLang="en-US" sz="1400" b="0" dirty="0">
                <a:latin typeface="Verdana" panose="020B0604030504040204" pitchFamily="34" charset="0"/>
              </a:endParaRPr>
            </a:p>
          </p:txBody>
        </p:sp>
        <p:sp>
          <p:nvSpPr>
            <p:cNvPr id="24" name="文本框 27"/>
            <p:cNvSpPr txBox="1">
              <a:spLocks noChangeArrowheads="1"/>
            </p:cNvSpPr>
            <p:nvPr/>
          </p:nvSpPr>
          <p:spPr bwMode="auto">
            <a:xfrm>
              <a:off x="6453725" y="2957291"/>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solidFill>
                    <a:srgbClr val="FF0000"/>
                  </a:solidFill>
                  <a:latin typeface="Verdana" panose="020B0604030504040204" pitchFamily="34" charset="0"/>
                </a:rPr>
                <a:t>n-k+1</a:t>
              </a:r>
              <a:endParaRPr kumimoji="1" lang="zh-CN" altLang="en-US" sz="1400" b="0" dirty="0">
                <a:solidFill>
                  <a:srgbClr val="FF0000"/>
                </a:solidFill>
                <a:latin typeface="Verdana" panose="020B0604030504040204" pitchFamily="34" charset="0"/>
              </a:endParaRPr>
            </a:p>
          </p:txBody>
        </p:sp>
        <p:cxnSp>
          <p:nvCxnSpPr>
            <p:cNvPr id="25" name="直线连接符 24"/>
            <p:cNvCxnSpPr/>
            <p:nvPr/>
          </p:nvCxnSpPr>
          <p:spPr>
            <a:xfrm>
              <a:off x="9296158" y="2602524"/>
              <a:ext cx="245395" cy="366713"/>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11"/>
            <p:cNvCxnSpPr/>
            <p:nvPr/>
          </p:nvCxnSpPr>
          <p:spPr>
            <a:xfrm>
              <a:off x="9276974" y="2595380"/>
              <a:ext cx="0" cy="381000"/>
            </a:xfrm>
            <a:prstGeom prst="line">
              <a:avLst/>
            </a:prstGeom>
          </p:spPr>
          <p:style>
            <a:lnRef idx="1">
              <a:schemeClr val="accent6"/>
            </a:lnRef>
            <a:fillRef idx="0">
              <a:schemeClr val="accent6"/>
            </a:fillRef>
            <a:effectRef idx="0">
              <a:schemeClr val="accent6"/>
            </a:effectRef>
            <a:fontRef idx="minor">
              <a:schemeClr val="tx1"/>
            </a:fontRef>
          </p:style>
        </p:cxnSp>
        <p:sp>
          <p:nvSpPr>
            <p:cNvPr id="27" name="文本框 26"/>
            <p:cNvSpPr txBox="1"/>
            <p:nvPr/>
          </p:nvSpPr>
          <p:spPr>
            <a:xfrm>
              <a:off x="6529206" y="2599689"/>
              <a:ext cx="441146" cy="400110"/>
            </a:xfrm>
            <a:prstGeom prst="rect">
              <a:avLst/>
            </a:prstGeom>
            <a:noFill/>
          </p:spPr>
          <p:txBody>
            <a:bodyPr wrap="none" rtlCol="0">
              <a:spAutoFit/>
            </a:bodyPr>
            <a:lstStyle/>
            <a:p>
              <a:r>
                <a:rPr lang="zh-CN" altLang="en-US" sz="2000" dirty="0">
                  <a:solidFill>
                    <a:srgbClr val="0070C0"/>
                  </a:solidFill>
                </a:rPr>
                <a:t>？</a:t>
              </a:r>
              <a:endParaRPr lang="zh-CN" altLang="en-US" sz="2000" dirty="0">
                <a:solidFill>
                  <a:srgbClr val="0070C0"/>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经典面试题</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10" name="矩形 9"/>
          <p:cNvSpPr/>
          <p:nvPr/>
        </p:nvSpPr>
        <p:spPr>
          <a:xfrm>
            <a:off x="3221887" y="1306632"/>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1" name="矩形 10"/>
          <p:cNvSpPr/>
          <p:nvPr/>
        </p:nvSpPr>
        <p:spPr>
          <a:xfrm>
            <a:off x="4593487" y="1306632"/>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2" name="矩形 11"/>
          <p:cNvSpPr/>
          <p:nvPr/>
        </p:nvSpPr>
        <p:spPr>
          <a:xfrm>
            <a:off x="6228612" y="1306632"/>
            <a:ext cx="914400" cy="381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3" name="矩形 12"/>
          <p:cNvSpPr/>
          <p:nvPr/>
        </p:nvSpPr>
        <p:spPr>
          <a:xfrm>
            <a:off x="8514612" y="1306632"/>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4" name="文本框 2"/>
          <p:cNvSpPr txBox="1">
            <a:spLocks noChangeArrowheads="1"/>
          </p:cNvSpPr>
          <p:nvPr/>
        </p:nvSpPr>
        <p:spPr bwMode="auto">
          <a:xfrm>
            <a:off x="1505770" y="1083906"/>
            <a:ext cx="1296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2000" b="0" dirty="0" err="1">
                <a:latin typeface="Verdana" panose="020B0604030504040204" pitchFamily="34" charset="0"/>
              </a:rPr>
              <a:t>list.head</a:t>
            </a:r>
            <a:endParaRPr kumimoji="1" lang="zh-CN" altLang="en-US" sz="2000" b="0" dirty="0">
              <a:latin typeface="Verdana" panose="020B0604030504040204" pitchFamily="34" charset="0"/>
            </a:endParaRPr>
          </a:p>
        </p:txBody>
      </p:sp>
      <p:cxnSp>
        <p:nvCxnSpPr>
          <p:cNvPr id="15" name="直线箭头连接符 14"/>
          <p:cNvCxnSpPr>
            <a:endCxn id="11" idx="1"/>
          </p:cNvCxnSpPr>
          <p:nvPr/>
        </p:nvCxnSpPr>
        <p:spPr>
          <a:xfrm>
            <a:off x="3831487" y="1497132"/>
            <a:ext cx="762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p:cNvCxnSpPr/>
          <p:nvPr/>
        </p:nvCxnSpPr>
        <p:spPr>
          <a:xfrm flipV="1">
            <a:off x="5185625" y="1497132"/>
            <a:ext cx="779462"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p:cNvCxnSpPr/>
          <p:nvPr/>
        </p:nvCxnSpPr>
        <p:spPr>
          <a:xfrm flipV="1">
            <a:off x="6955687" y="1497132"/>
            <a:ext cx="644525"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p:cNvCxnSpPr/>
          <p:nvPr/>
        </p:nvCxnSpPr>
        <p:spPr>
          <a:xfrm>
            <a:off x="2764687" y="1299488"/>
            <a:ext cx="390525" cy="190500"/>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线连接符 18"/>
          <p:cNvCxnSpPr/>
          <p:nvPr/>
        </p:nvCxnSpPr>
        <p:spPr>
          <a:xfrm>
            <a:off x="5965087" y="1497132"/>
            <a:ext cx="2286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线连接符 19"/>
          <p:cNvCxnSpPr>
            <a:endCxn id="13" idx="1"/>
          </p:cNvCxnSpPr>
          <p:nvPr/>
        </p:nvCxnSpPr>
        <p:spPr>
          <a:xfrm>
            <a:off x="7600212" y="1497132"/>
            <a:ext cx="914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本框 22"/>
          <p:cNvSpPr txBox="1">
            <a:spLocks noChangeArrowheads="1"/>
          </p:cNvSpPr>
          <p:nvPr/>
        </p:nvSpPr>
        <p:spPr bwMode="auto">
          <a:xfrm>
            <a:off x="3562806" y="1661399"/>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1</a:t>
            </a:r>
            <a:endParaRPr kumimoji="1" lang="zh-CN" altLang="en-US" sz="1400" b="0" dirty="0">
              <a:latin typeface="Verdana" panose="020B0604030504040204" pitchFamily="34" charset="0"/>
            </a:endParaRPr>
          </a:p>
        </p:txBody>
      </p:sp>
      <p:sp>
        <p:nvSpPr>
          <p:cNvPr id="22" name="文本框 25"/>
          <p:cNvSpPr txBox="1">
            <a:spLocks noChangeArrowheads="1"/>
          </p:cNvSpPr>
          <p:nvPr/>
        </p:nvSpPr>
        <p:spPr bwMode="auto">
          <a:xfrm>
            <a:off x="4857012" y="1661399"/>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a:latin typeface="Verdana" panose="020B0604030504040204" pitchFamily="34" charset="0"/>
              </a:rPr>
              <a:t>2</a:t>
            </a:r>
            <a:endParaRPr kumimoji="1" lang="zh-CN" altLang="en-US" sz="1400" b="0">
              <a:latin typeface="Verdana" panose="020B0604030504040204" pitchFamily="34" charset="0"/>
            </a:endParaRPr>
          </a:p>
        </p:txBody>
      </p:sp>
      <p:sp>
        <p:nvSpPr>
          <p:cNvPr id="23" name="文本框 26"/>
          <p:cNvSpPr txBox="1">
            <a:spLocks noChangeArrowheads="1"/>
          </p:cNvSpPr>
          <p:nvPr/>
        </p:nvSpPr>
        <p:spPr bwMode="auto">
          <a:xfrm>
            <a:off x="8728910" y="1661399"/>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n</a:t>
            </a:r>
            <a:endParaRPr kumimoji="1" lang="zh-CN" altLang="en-US" sz="1400" b="0" dirty="0">
              <a:latin typeface="Verdana" panose="020B0604030504040204" pitchFamily="34" charset="0"/>
            </a:endParaRPr>
          </a:p>
        </p:txBody>
      </p:sp>
      <p:sp>
        <p:nvSpPr>
          <p:cNvPr id="24" name="文本框 27"/>
          <p:cNvSpPr txBox="1">
            <a:spLocks noChangeArrowheads="1"/>
          </p:cNvSpPr>
          <p:nvPr/>
        </p:nvSpPr>
        <p:spPr bwMode="auto">
          <a:xfrm>
            <a:off x="6341184" y="1661399"/>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solidFill>
                  <a:srgbClr val="FF0000"/>
                </a:solidFill>
                <a:latin typeface="Verdana" panose="020B0604030504040204" pitchFamily="34" charset="0"/>
              </a:rPr>
              <a:t>n-k+1</a:t>
            </a:r>
            <a:endParaRPr kumimoji="1" lang="zh-CN" altLang="en-US" sz="1400" b="0" dirty="0">
              <a:solidFill>
                <a:srgbClr val="FF0000"/>
              </a:solidFill>
              <a:latin typeface="Verdana" panose="020B0604030504040204" pitchFamily="34" charset="0"/>
            </a:endParaRPr>
          </a:p>
        </p:txBody>
      </p:sp>
      <p:cxnSp>
        <p:nvCxnSpPr>
          <p:cNvPr id="25" name="直线连接符 24"/>
          <p:cNvCxnSpPr/>
          <p:nvPr/>
        </p:nvCxnSpPr>
        <p:spPr>
          <a:xfrm>
            <a:off x="9183617" y="1306632"/>
            <a:ext cx="245395" cy="366713"/>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11"/>
          <p:cNvCxnSpPr/>
          <p:nvPr/>
        </p:nvCxnSpPr>
        <p:spPr>
          <a:xfrm>
            <a:off x="9164433" y="1299488"/>
            <a:ext cx="0" cy="381000"/>
          </a:xfrm>
          <a:prstGeom prst="line">
            <a:avLst/>
          </a:prstGeom>
        </p:spPr>
        <p:style>
          <a:lnRef idx="1">
            <a:schemeClr val="accent6"/>
          </a:lnRef>
          <a:fillRef idx="0">
            <a:schemeClr val="accent6"/>
          </a:fillRef>
          <a:effectRef idx="0">
            <a:schemeClr val="accent6"/>
          </a:effectRef>
          <a:fontRef idx="minor">
            <a:schemeClr val="tx1"/>
          </a:fontRef>
        </p:style>
      </p:cxnSp>
      <p:sp>
        <p:nvSpPr>
          <p:cNvPr id="27" name="文本框 26"/>
          <p:cNvSpPr txBox="1"/>
          <p:nvPr/>
        </p:nvSpPr>
        <p:spPr>
          <a:xfrm>
            <a:off x="6416665" y="1303797"/>
            <a:ext cx="441146" cy="400110"/>
          </a:xfrm>
          <a:prstGeom prst="rect">
            <a:avLst/>
          </a:prstGeom>
          <a:noFill/>
        </p:spPr>
        <p:txBody>
          <a:bodyPr wrap="none" rtlCol="0">
            <a:spAutoFit/>
          </a:bodyPr>
          <a:lstStyle/>
          <a:p>
            <a:r>
              <a:rPr lang="zh-CN" altLang="en-US" sz="2000" dirty="0">
                <a:solidFill>
                  <a:srgbClr val="0070C0"/>
                </a:solidFill>
              </a:rPr>
              <a:t>？</a:t>
            </a:r>
            <a:endParaRPr lang="zh-CN" altLang="en-US" sz="2000" dirty="0">
              <a:solidFill>
                <a:srgbClr val="0070C0"/>
              </a:solidFill>
            </a:endParaRPr>
          </a:p>
        </p:txBody>
      </p:sp>
      <p:sp>
        <p:nvSpPr>
          <p:cNvPr id="5" name="内容占位符 4"/>
          <p:cNvSpPr>
            <a:spLocks noGrp="1"/>
          </p:cNvSpPr>
          <p:nvPr>
            <p:ph idx="11"/>
          </p:nvPr>
        </p:nvSpPr>
        <p:spPr>
          <a:xfrm>
            <a:off x="208128" y="2527461"/>
            <a:ext cx="5756959" cy="3037995"/>
          </a:xfrm>
        </p:spPr>
        <p:txBody>
          <a:bodyPr>
            <a:noAutofit/>
          </a:bodyPr>
          <a:lstStyle/>
          <a:p>
            <a:pPr marL="457200" indent="-457200">
              <a:lnSpc>
                <a:spcPct val="120000"/>
              </a:lnSpc>
              <a:spcBef>
                <a:spcPts val="1000"/>
              </a:spcBef>
              <a:spcAft>
                <a:spcPts val="0"/>
              </a:spcAft>
              <a:buAutoNum type="arabicPeriod"/>
            </a:pPr>
            <a:r>
              <a:rPr lang="zh-CN" altLang="en-US" sz="2200" b="1" dirty="0"/>
              <a:t>单指针法（</a:t>
            </a:r>
            <a:r>
              <a:rPr lang="en-US" altLang="zh-CN" sz="2200" b="1" dirty="0"/>
              <a:t>2</a:t>
            </a:r>
            <a:r>
              <a:rPr lang="zh-CN" altLang="en-US" sz="2200" b="1" dirty="0"/>
              <a:t>次遍历）</a:t>
            </a:r>
            <a:endParaRPr lang="en-US" altLang="zh-CN" sz="2200" dirty="0"/>
          </a:p>
          <a:p>
            <a:pPr marL="342900" indent="-342900">
              <a:lnSpc>
                <a:spcPct val="120000"/>
              </a:lnSpc>
              <a:spcBef>
                <a:spcPts val="1000"/>
              </a:spcBef>
              <a:spcAft>
                <a:spcPts val="0"/>
              </a:spcAft>
              <a:buFont typeface="Wingdings" panose="05000000000000000000" charset="0"/>
              <a:buChar char="n"/>
            </a:pPr>
            <a:endParaRPr lang="en-US" altLang="zh-CN" sz="2200" dirty="0"/>
          </a:p>
          <a:p>
            <a:pPr>
              <a:lnSpc>
                <a:spcPct val="120000"/>
              </a:lnSpc>
              <a:spcBef>
                <a:spcPts val="1000"/>
              </a:spcBef>
              <a:spcAft>
                <a:spcPts val="0"/>
              </a:spcAft>
            </a:pPr>
            <a:r>
              <a:rPr lang="zh-CN" altLang="en-US" sz="2200" dirty="0"/>
              <a:t>（</a:t>
            </a:r>
            <a:r>
              <a:rPr lang="en-US" altLang="zh-CN" sz="2200" dirty="0"/>
              <a:t>1</a:t>
            </a:r>
            <a:r>
              <a:rPr lang="zh-CN" altLang="en-US" sz="2200" dirty="0"/>
              <a:t>）第一次遍历，记录单链表长度</a:t>
            </a:r>
            <a:r>
              <a:rPr lang="en-US" altLang="zh-CN" sz="2200" dirty="0"/>
              <a:t>n</a:t>
            </a:r>
            <a:endParaRPr lang="en-US" altLang="zh-CN" sz="2200" dirty="0"/>
          </a:p>
          <a:p>
            <a:pPr>
              <a:lnSpc>
                <a:spcPct val="120000"/>
              </a:lnSpc>
              <a:spcBef>
                <a:spcPts val="1000"/>
              </a:spcBef>
              <a:spcAft>
                <a:spcPts val="0"/>
              </a:spcAft>
            </a:pPr>
            <a:r>
              <a:rPr lang="zh-CN" altLang="en-US" sz="2200" dirty="0"/>
              <a:t>（</a:t>
            </a:r>
            <a:r>
              <a:rPr lang="en-US" altLang="zh-CN" sz="2200" dirty="0"/>
              <a:t>2</a:t>
            </a:r>
            <a:r>
              <a:rPr lang="zh-CN" altLang="en-US" sz="2200" dirty="0"/>
              <a:t>）第二次遍历，查找第</a:t>
            </a:r>
            <a:r>
              <a:rPr lang="en-US" altLang="zh-CN" sz="2200" dirty="0"/>
              <a:t>n-k+1</a:t>
            </a:r>
            <a:r>
              <a:rPr lang="zh-CN" altLang="en-US" sz="2200" dirty="0"/>
              <a:t>个结点</a:t>
            </a:r>
            <a:endParaRPr lang="zh-CN" altLang="en-US" sz="2200" dirty="0"/>
          </a:p>
        </p:txBody>
      </p:sp>
      <mc:AlternateContent xmlns:mc="http://schemas.openxmlformats.org/markup-compatibility/2006">
        <mc:Choice xmlns:a14="http://schemas.microsoft.com/office/drawing/2010/main" Requires="a14">
          <p:sp>
            <p:nvSpPr>
              <p:cNvPr id="6" name="任意多边形: 形状 6"/>
              <p:cNvSpPr/>
              <p:nvPr/>
            </p:nvSpPr>
            <p:spPr>
              <a:xfrm>
                <a:off x="5697550" y="1999239"/>
                <a:ext cx="6062720" cy="472863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a:t>
                </a:r>
                <a:r>
                  <a:rPr lang="en-US" altLang="zh-CN" dirty="0" err="1">
                    <a:latin typeface="微软雅黑" panose="020B0503020204020204" pitchFamily="34" charset="-122"/>
                    <a:ea typeface="微软雅黑" panose="020B0503020204020204" pitchFamily="34" charset="-122"/>
                  </a:rPr>
                  <a:t>FindKthNodeFromBottom</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单链表，整数</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(k&gt;0)</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a:t>
                </a:r>
                <a:r>
                  <a:rPr lang="zh-CN" altLang="en-US" dirty="0">
                    <a:latin typeface="微软雅黑" panose="020B0503020204020204" pitchFamily="34" charset="-122"/>
                    <a:ea typeface="微软雅黑" panose="020B0503020204020204" pitchFamily="34" charset="-122"/>
                  </a:rPr>
                  <a:t>单链表第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个结点</a:t>
                </a:r>
                <a:endParaRPr lang="en-US" altLang="zh-CN"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head.list</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长度的初始值</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NIL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数量增</a:t>
                </a:r>
                <a:r>
                  <a:rPr lang="en-US" altLang="zh-CN" dirty="0">
                    <a:latin typeface="微软雅黑" panose="020B0503020204020204" pitchFamily="34" charset="-122"/>
                    <a:ea typeface="微软雅黑" panose="020B0503020204020204" pitchFamily="34" charset="-122"/>
                  </a:rPr>
                  <a:t>1</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移到下一个结点</a:t>
                </a:r>
                <a:endParaRPr lang="zh-CN"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存在倒数第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个结点</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list.head</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n-k</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移动</a:t>
                </a:r>
                <a:r>
                  <a:rPr lang="en-US" altLang="zh-CN" dirty="0">
                    <a:latin typeface="微软雅黑" panose="020B0503020204020204" pitchFamily="34" charset="-122"/>
                    <a:ea typeface="微软雅黑" panose="020B0503020204020204" pitchFamily="34" charset="-122"/>
                  </a:rPr>
                  <a:t>n-k</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ptr.next</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6" name="任意多边形: 形状 6"/>
              <p:cNvSpPr>
                <a:spLocks noRot="1" noChangeAspect="1" noMove="1" noResize="1" noEditPoints="1" noAdjustHandles="1" noChangeArrowheads="1" noChangeShapeType="1" noTextEdit="1"/>
              </p:cNvSpPr>
              <p:nvPr/>
            </p:nvSpPr>
            <p:spPr>
              <a:xfrm>
                <a:off x="5697550" y="1999239"/>
                <a:ext cx="6062720" cy="472863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10" t="-11514" r="-104" b="-10715"/>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7" name="文本框 6"/>
          <p:cNvSpPr txBox="1"/>
          <p:nvPr/>
        </p:nvSpPr>
        <p:spPr>
          <a:xfrm>
            <a:off x="1002850" y="5350508"/>
            <a:ext cx="2753995" cy="429895"/>
          </a:xfrm>
          <a:prstGeom prst="rect">
            <a:avLst/>
          </a:prstGeom>
          <a:noFill/>
          <a:ln w="9525">
            <a:noFill/>
          </a:ln>
        </p:spPr>
        <p:txBody>
          <a:bodyPr wrap="square">
            <a:spAutoFit/>
          </a:bodyPr>
          <a:lstStyle/>
          <a:p>
            <a:pPr indent="266700"/>
            <a:r>
              <a:rPr lang="zh-CN" sz="2200" b="1" dirty="0">
                <a:ea typeface="宋体" panose="02010600030101010101" pitchFamily="2" charset="-122"/>
              </a:rPr>
              <a:t>时间复杂度为</a:t>
            </a:r>
            <a:r>
              <a:rPr lang="en-US" altLang="zh-CN" sz="2200" b="1" dirty="0">
                <a:ea typeface="宋体" panose="02010600030101010101" pitchFamily="2" charset="-122"/>
              </a:rPr>
              <a:t>O(n)</a:t>
            </a:r>
            <a:endParaRPr lang="zh-CN" altLang="en-US" sz="2200" b="1"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指针被移动的总次数：</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n+k</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2n-k</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2n-k-1</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任意多边形: 形状 6"/>
              <p:cNvSpPr/>
              <p:nvPr/>
            </p:nvSpPr>
            <p:spPr>
              <a:xfrm>
                <a:off x="5086293" y="1064684"/>
                <a:ext cx="6062720" cy="472863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a:t>
                </a:r>
                <a:r>
                  <a:rPr lang="en-US" altLang="zh-CN" dirty="0" err="1">
                    <a:latin typeface="微软雅黑" panose="020B0503020204020204" pitchFamily="34" charset="-122"/>
                    <a:ea typeface="微软雅黑" panose="020B0503020204020204" pitchFamily="34" charset="-122"/>
                  </a:rPr>
                  <a:t>FindKthNodeFromBottom</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单链表，整数</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(k&gt;0)</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a:t>
                </a:r>
                <a:r>
                  <a:rPr lang="zh-CN" altLang="en-US" dirty="0">
                    <a:latin typeface="微软雅黑" panose="020B0503020204020204" pitchFamily="34" charset="-122"/>
                    <a:ea typeface="微软雅黑" panose="020B0503020204020204" pitchFamily="34" charset="-122"/>
                  </a:rPr>
                  <a:t>单链表第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个结点</a:t>
                </a:r>
                <a:endParaRPr lang="en-US" altLang="zh-CN"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head.list</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长度的初始值</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NIL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数量增</a:t>
                </a:r>
                <a:r>
                  <a:rPr lang="en-US" altLang="zh-CN" dirty="0">
                    <a:latin typeface="微软雅黑" panose="020B0503020204020204" pitchFamily="34" charset="-122"/>
                    <a:ea typeface="微软雅黑" panose="020B0503020204020204" pitchFamily="34" charset="-122"/>
                  </a:rPr>
                  <a:t>1</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移到下一个结点</a:t>
                </a:r>
                <a:endParaRPr lang="zh-CN"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存在倒数第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个结点</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list.head</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n-k</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移动</a:t>
                </a:r>
                <a:r>
                  <a:rPr lang="en-US" altLang="zh-CN" dirty="0">
                    <a:latin typeface="微软雅黑" panose="020B0503020204020204" pitchFamily="34" charset="-122"/>
                    <a:ea typeface="微软雅黑" panose="020B0503020204020204" pitchFamily="34" charset="-122"/>
                  </a:rPr>
                  <a:t>n-k</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ptr.next</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25" name="任意多边形: 形状 6"/>
              <p:cNvSpPr>
                <a:spLocks noRot="1" noChangeAspect="1" noMove="1" noResize="1" noEditPoints="1" noAdjustHandles="1" noChangeArrowheads="1" noChangeShapeType="1" noTextEdit="1"/>
              </p:cNvSpPr>
              <p:nvPr/>
            </p:nvSpPr>
            <p:spPr>
              <a:xfrm>
                <a:off x="5086293" y="1064684"/>
                <a:ext cx="6062720" cy="472863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1"/>
                <a:stretch>
                  <a:fillRect l="-114" t="-11517" r="-99" b="-10712"/>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grpSp>
        <p:nvGrpSpPr>
          <p:cNvPr id="12" name="组合 11"/>
          <p:cNvGrpSpPr/>
          <p:nvPr>
            <p:custDataLst>
              <p:tags r:id="rId12"/>
            </p:custDataLst>
          </p:nvPr>
        </p:nvGrpSpPr>
        <p:grpSpPr>
          <a:xfrm>
            <a:off x="0" y="0"/>
            <a:ext cx="12192000" cy="635000"/>
            <a:chOff x="0" y="0"/>
            <a:chExt cx="12192000" cy="635000"/>
          </a:xfrm>
        </p:grpSpPr>
        <p:sp>
          <p:nvSpPr>
            <p:cNvPr id="8" name="TitleBackground"/>
            <p:cNvSpPr/>
            <p:nvPr>
              <p:custDataLst>
                <p:tags r:id="rId13"/>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4"/>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5"/>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6"/>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7"/>
            </p:custDataLst>
          </p:nvPr>
        </p:nvPicPr>
        <p:blipFill>
          <a:blip r:embed="rId18">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9"/>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经典面试题</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10" name="矩形 9"/>
          <p:cNvSpPr/>
          <p:nvPr/>
        </p:nvSpPr>
        <p:spPr>
          <a:xfrm>
            <a:off x="3221887" y="1306632"/>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1" name="矩形 10"/>
          <p:cNvSpPr/>
          <p:nvPr/>
        </p:nvSpPr>
        <p:spPr>
          <a:xfrm>
            <a:off x="4593487" y="1306632"/>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2" name="矩形 11"/>
          <p:cNvSpPr/>
          <p:nvPr/>
        </p:nvSpPr>
        <p:spPr>
          <a:xfrm>
            <a:off x="6228612" y="1306632"/>
            <a:ext cx="914400" cy="381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3" name="矩形 12"/>
          <p:cNvSpPr/>
          <p:nvPr/>
        </p:nvSpPr>
        <p:spPr>
          <a:xfrm>
            <a:off x="8514612" y="1306632"/>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4" name="文本框 2"/>
          <p:cNvSpPr txBox="1">
            <a:spLocks noChangeArrowheads="1"/>
          </p:cNvSpPr>
          <p:nvPr/>
        </p:nvSpPr>
        <p:spPr bwMode="auto">
          <a:xfrm>
            <a:off x="1505770" y="1083906"/>
            <a:ext cx="1296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2000" b="0" dirty="0" err="1">
                <a:latin typeface="Verdana" panose="020B0604030504040204" pitchFamily="34" charset="0"/>
              </a:rPr>
              <a:t>list.head</a:t>
            </a:r>
            <a:endParaRPr kumimoji="1" lang="zh-CN" altLang="en-US" sz="2000" b="0" dirty="0">
              <a:latin typeface="Verdana" panose="020B0604030504040204" pitchFamily="34" charset="0"/>
            </a:endParaRPr>
          </a:p>
        </p:txBody>
      </p:sp>
      <p:cxnSp>
        <p:nvCxnSpPr>
          <p:cNvPr id="15" name="直线箭头连接符 14"/>
          <p:cNvCxnSpPr>
            <a:endCxn id="11" idx="1"/>
          </p:cNvCxnSpPr>
          <p:nvPr/>
        </p:nvCxnSpPr>
        <p:spPr>
          <a:xfrm>
            <a:off x="3831487" y="1497132"/>
            <a:ext cx="762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p:cNvCxnSpPr/>
          <p:nvPr/>
        </p:nvCxnSpPr>
        <p:spPr>
          <a:xfrm flipV="1">
            <a:off x="5185625" y="1497132"/>
            <a:ext cx="779462"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p:cNvCxnSpPr/>
          <p:nvPr/>
        </p:nvCxnSpPr>
        <p:spPr>
          <a:xfrm flipV="1">
            <a:off x="6955687" y="1497132"/>
            <a:ext cx="644525"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p:cNvCxnSpPr/>
          <p:nvPr/>
        </p:nvCxnSpPr>
        <p:spPr>
          <a:xfrm>
            <a:off x="2764687" y="1299488"/>
            <a:ext cx="390525" cy="190500"/>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线连接符 18"/>
          <p:cNvCxnSpPr/>
          <p:nvPr/>
        </p:nvCxnSpPr>
        <p:spPr>
          <a:xfrm>
            <a:off x="5965087" y="1497132"/>
            <a:ext cx="2286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线连接符 19"/>
          <p:cNvCxnSpPr>
            <a:endCxn id="13" idx="1"/>
          </p:cNvCxnSpPr>
          <p:nvPr/>
        </p:nvCxnSpPr>
        <p:spPr>
          <a:xfrm>
            <a:off x="7600212" y="1497132"/>
            <a:ext cx="914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本框 22"/>
          <p:cNvSpPr txBox="1">
            <a:spLocks noChangeArrowheads="1"/>
          </p:cNvSpPr>
          <p:nvPr/>
        </p:nvSpPr>
        <p:spPr bwMode="auto">
          <a:xfrm>
            <a:off x="3562806" y="1661399"/>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1</a:t>
            </a:r>
            <a:endParaRPr kumimoji="1" lang="zh-CN" altLang="en-US" sz="1400" b="0" dirty="0">
              <a:latin typeface="Verdana" panose="020B0604030504040204" pitchFamily="34" charset="0"/>
            </a:endParaRPr>
          </a:p>
        </p:txBody>
      </p:sp>
      <p:sp>
        <p:nvSpPr>
          <p:cNvPr id="22" name="文本框 25"/>
          <p:cNvSpPr txBox="1">
            <a:spLocks noChangeArrowheads="1"/>
          </p:cNvSpPr>
          <p:nvPr/>
        </p:nvSpPr>
        <p:spPr bwMode="auto">
          <a:xfrm>
            <a:off x="4857012" y="1661399"/>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a:latin typeface="Verdana" panose="020B0604030504040204" pitchFamily="34" charset="0"/>
              </a:rPr>
              <a:t>2</a:t>
            </a:r>
            <a:endParaRPr kumimoji="1" lang="zh-CN" altLang="en-US" sz="1400" b="0">
              <a:latin typeface="Verdana" panose="020B0604030504040204" pitchFamily="34" charset="0"/>
            </a:endParaRPr>
          </a:p>
        </p:txBody>
      </p:sp>
      <p:sp>
        <p:nvSpPr>
          <p:cNvPr id="23" name="文本框 26"/>
          <p:cNvSpPr txBox="1">
            <a:spLocks noChangeArrowheads="1"/>
          </p:cNvSpPr>
          <p:nvPr/>
        </p:nvSpPr>
        <p:spPr bwMode="auto">
          <a:xfrm>
            <a:off x="8728910" y="1661399"/>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n</a:t>
            </a:r>
            <a:endParaRPr kumimoji="1" lang="zh-CN" altLang="en-US" sz="1400" b="0" dirty="0">
              <a:latin typeface="Verdana" panose="020B0604030504040204" pitchFamily="34" charset="0"/>
            </a:endParaRPr>
          </a:p>
        </p:txBody>
      </p:sp>
      <p:sp>
        <p:nvSpPr>
          <p:cNvPr id="24" name="文本框 27"/>
          <p:cNvSpPr txBox="1">
            <a:spLocks noChangeArrowheads="1"/>
          </p:cNvSpPr>
          <p:nvPr/>
        </p:nvSpPr>
        <p:spPr bwMode="auto">
          <a:xfrm>
            <a:off x="6341184" y="1661399"/>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solidFill>
                  <a:srgbClr val="FF0000"/>
                </a:solidFill>
                <a:latin typeface="Verdana" panose="020B0604030504040204" pitchFamily="34" charset="0"/>
              </a:rPr>
              <a:t>n-k+1</a:t>
            </a:r>
            <a:endParaRPr kumimoji="1" lang="zh-CN" altLang="en-US" sz="1400" b="0" dirty="0">
              <a:solidFill>
                <a:srgbClr val="FF0000"/>
              </a:solidFill>
              <a:latin typeface="Verdana" panose="020B0604030504040204" pitchFamily="34" charset="0"/>
            </a:endParaRPr>
          </a:p>
        </p:txBody>
      </p:sp>
      <p:cxnSp>
        <p:nvCxnSpPr>
          <p:cNvPr id="25" name="直线连接符 24"/>
          <p:cNvCxnSpPr/>
          <p:nvPr/>
        </p:nvCxnSpPr>
        <p:spPr>
          <a:xfrm>
            <a:off x="9183617" y="1306632"/>
            <a:ext cx="245395" cy="366713"/>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11"/>
          <p:cNvCxnSpPr/>
          <p:nvPr/>
        </p:nvCxnSpPr>
        <p:spPr>
          <a:xfrm>
            <a:off x="9164433" y="1299488"/>
            <a:ext cx="0" cy="381000"/>
          </a:xfrm>
          <a:prstGeom prst="line">
            <a:avLst/>
          </a:prstGeom>
        </p:spPr>
        <p:style>
          <a:lnRef idx="1">
            <a:schemeClr val="accent6"/>
          </a:lnRef>
          <a:fillRef idx="0">
            <a:schemeClr val="accent6"/>
          </a:fillRef>
          <a:effectRef idx="0">
            <a:schemeClr val="accent6"/>
          </a:effectRef>
          <a:fontRef idx="minor">
            <a:schemeClr val="tx1"/>
          </a:fontRef>
        </p:style>
      </p:cxnSp>
      <p:sp>
        <p:nvSpPr>
          <p:cNvPr id="27" name="文本框 26"/>
          <p:cNvSpPr txBox="1"/>
          <p:nvPr/>
        </p:nvSpPr>
        <p:spPr>
          <a:xfrm>
            <a:off x="6416665" y="1303797"/>
            <a:ext cx="441146" cy="400110"/>
          </a:xfrm>
          <a:prstGeom prst="rect">
            <a:avLst/>
          </a:prstGeom>
          <a:noFill/>
        </p:spPr>
        <p:txBody>
          <a:bodyPr wrap="none" rtlCol="0">
            <a:spAutoFit/>
          </a:bodyPr>
          <a:lstStyle/>
          <a:p>
            <a:r>
              <a:rPr lang="zh-CN" altLang="en-US" sz="2000" dirty="0">
                <a:solidFill>
                  <a:srgbClr val="0070C0"/>
                </a:solidFill>
              </a:rPr>
              <a:t>？</a:t>
            </a:r>
            <a:endParaRPr lang="zh-CN" altLang="en-US" sz="2000" dirty="0">
              <a:solidFill>
                <a:srgbClr val="0070C0"/>
              </a:solidFill>
            </a:endParaRPr>
          </a:p>
        </p:txBody>
      </p:sp>
      <p:sp>
        <p:nvSpPr>
          <p:cNvPr id="5" name="内容占位符 4"/>
          <p:cNvSpPr>
            <a:spLocks noGrp="1"/>
          </p:cNvSpPr>
          <p:nvPr>
            <p:ph idx="11"/>
          </p:nvPr>
        </p:nvSpPr>
        <p:spPr>
          <a:xfrm>
            <a:off x="208128" y="2527461"/>
            <a:ext cx="5756959" cy="3037995"/>
          </a:xfrm>
        </p:spPr>
        <p:txBody>
          <a:bodyPr>
            <a:noAutofit/>
          </a:bodyPr>
          <a:lstStyle/>
          <a:p>
            <a:pPr>
              <a:lnSpc>
                <a:spcPct val="120000"/>
              </a:lnSpc>
              <a:spcBef>
                <a:spcPts val="1000"/>
              </a:spcBef>
              <a:spcAft>
                <a:spcPts val="0"/>
              </a:spcAft>
            </a:pPr>
            <a:r>
              <a:rPr lang="en-US" altLang="zh-CN" sz="2200" b="1" dirty="0"/>
              <a:t>2.</a:t>
            </a:r>
            <a:r>
              <a:rPr lang="zh-CN" altLang="en-US" sz="2200" b="1" dirty="0"/>
              <a:t> 双指针法（</a:t>
            </a:r>
            <a:r>
              <a:rPr lang="en-US" altLang="zh-CN" sz="2200" b="1" dirty="0"/>
              <a:t>1</a:t>
            </a:r>
            <a:r>
              <a:rPr lang="zh-CN" altLang="en-US" sz="2200" b="1" dirty="0"/>
              <a:t>次遍历）</a:t>
            </a:r>
            <a:endParaRPr lang="en-US" altLang="zh-CN" sz="2200" b="1" dirty="0"/>
          </a:p>
          <a:p>
            <a:pPr>
              <a:lnSpc>
                <a:spcPct val="120000"/>
              </a:lnSpc>
              <a:spcBef>
                <a:spcPts val="1000"/>
              </a:spcBef>
              <a:spcAft>
                <a:spcPts val="0"/>
              </a:spcAft>
            </a:pPr>
            <a:endParaRPr lang="en-US" altLang="zh-CN" sz="2200" b="1" dirty="0"/>
          </a:p>
          <a:p>
            <a:pPr>
              <a:lnSpc>
                <a:spcPct val="120000"/>
              </a:lnSpc>
            </a:pPr>
            <a:r>
              <a:rPr lang="zh-CN" altLang="en-US" sz="2200" dirty="0"/>
              <a:t>（</a:t>
            </a:r>
            <a:r>
              <a:rPr lang="en-US" altLang="zh-CN" sz="2200" dirty="0"/>
              <a:t>1</a:t>
            </a:r>
            <a:r>
              <a:rPr lang="zh-CN" altLang="en-US" sz="2200" dirty="0"/>
              <a:t>）用第一个指针找到第</a:t>
            </a:r>
            <a:r>
              <a:rPr lang="en-US" altLang="zh-CN" sz="2200" dirty="0"/>
              <a:t>k</a:t>
            </a:r>
            <a:r>
              <a:rPr lang="zh-CN" altLang="en-US" sz="2200" dirty="0"/>
              <a:t>个结点</a:t>
            </a:r>
            <a:endParaRPr lang="en-US" altLang="zh-CN" sz="2200" dirty="0"/>
          </a:p>
          <a:p>
            <a:pPr>
              <a:lnSpc>
                <a:spcPct val="120000"/>
              </a:lnSpc>
            </a:pPr>
            <a:r>
              <a:rPr lang="zh-CN" altLang="en-US" sz="2200" dirty="0"/>
              <a:t>（</a:t>
            </a:r>
            <a:r>
              <a:rPr lang="en-US" altLang="zh-CN" sz="2200" dirty="0"/>
              <a:t>2</a:t>
            </a:r>
            <a:r>
              <a:rPr lang="zh-CN" altLang="en-US" sz="2200" dirty="0"/>
              <a:t>）第二个指针指向头结点</a:t>
            </a:r>
            <a:endParaRPr lang="en-US" altLang="zh-CN" sz="2200" dirty="0"/>
          </a:p>
          <a:p>
            <a:pPr>
              <a:lnSpc>
                <a:spcPct val="120000"/>
              </a:lnSpc>
            </a:pPr>
            <a:r>
              <a:rPr lang="zh-CN" altLang="en-US" sz="2200" dirty="0"/>
              <a:t>  </a:t>
            </a:r>
            <a:r>
              <a:rPr lang="en-US" altLang="zh-CN" sz="2200" dirty="0"/>
              <a:t>(3)</a:t>
            </a:r>
            <a:r>
              <a:rPr lang="zh-CN" altLang="en-US" sz="2200" dirty="0"/>
              <a:t>  两个指针同步右移，直到第一个指针</a:t>
            </a:r>
            <a:endParaRPr lang="en-US" altLang="zh-CN" sz="2200" dirty="0"/>
          </a:p>
          <a:p>
            <a:pPr>
              <a:lnSpc>
                <a:spcPct val="120000"/>
              </a:lnSpc>
            </a:pPr>
            <a:r>
              <a:rPr lang="zh-CN" altLang="en-US" sz="2200" dirty="0"/>
              <a:t>        走到末尾结点为止</a:t>
            </a:r>
            <a:endParaRPr lang="zh-CN" altLang="en-US" sz="2200" dirty="0"/>
          </a:p>
          <a:p>
            <a:pPr>
              <a:lnSpc>
                <a:spcPct val="120000"/>
              </a:lnSpc>
              <a:spcBef>
                <a:spcPts val="1000"/>
              </a:spcBef>
              <a:spcAft>
                <a:spcPts val="0"/>
              </a:spcAft>
            </a:pPr>
            <a:endParaRPr lang="en-US" altLang="zh-CN" sz="2200" dirty="0"/>
          </a:p>
        </p:txBody>
      </p:sp>
      <mc:AlternateContent xmlns:mc="http://schemas.openxmlformats.org/markup-compatibility/2006">
        <mc:Choice xmlns:a14="http://schemas.microsoft.com/office/drawing/2010/main" Requires="a14">
          <p:sp>
            <p:nvSpPr>
              <p:cNvPr id="6" name="任意多边形: 形状 6"/>
              <p:cNvSpPr/>
              <p:nvPr/>
            </p:nvSpPr>
            <p:spPr>
              <a:xfrm>
                <a:off x="5507887" y="1282976"/>
                <a:ext cx="6252704" cy="537465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a:t>
                </a:r>
                <a:r>
                  <a:rPr lang="en-US" altLang="zh-CN" dirty="0" err="1">
                    <a:latin typeface="微软雅黑" panose="020B0503020204020204" pitchFamily="34" charset="-122"/>
                    <a:ea typeface="微软雅黑" panose="020B0503020204020204" pitchFamily="34" charset="-122"/>
                  </a:rPr>
                  <a:t>FindKthNodeFromBottom</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单链表，整数</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(k&gt;0)</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输出：</a:t>
                </a:r>
                <a:r>
                  <a:rPr lang="zh-CN" altLang="en-US" dirty="0">
                    <a:latin typeface="微软雅黑" panose="020B0503020204020204" pitchFamily="34" charset="-122"/>
                    <a:ea typeface="微软雅黑" panose="020B0503020204020204" pitchFamily="34" charset="-122"/>
                  </a:rPr>
                  <a:t>单链表第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个结点</a:t>
                </a:r>
                <a:endParaRPr lang="en-US" altLang="zh-CN"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head.list</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第一个指针初始化</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第二个指针初始化</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第一个指针移动</a:t>
                </a:r>
                <a:r>
                  <a:rPr lang="en-US" altLang="zh-CN" dirty="0">
                    <a:latin typeface="微软雅黑" panose="020B0503020204020204" pitchFamily="34" charset="-122"/>
                    <a:ea typeface="微软雅黑" panose="020B0503020204020204" pitchFamily="34" charset="-122"/>
                  </a:rPr>
                  <a:t>k-1</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ptr1.next</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存在倒数第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个结点</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a:t>
                </a:r>
                <a:r>
                  <a:rPr lang="zh-CN" altLang="en-US"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head.list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第二个指针从头开始</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ptr1.next</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ptr1.next</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两个指针同时右移</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返回第二个指针</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6" name="任意多边形: 形状 6"/>
              <p:cNvSpPr>
                <a:spLocks noRot="1" noChangeAspect="1" noMove="1" noResize="1" noEditPoints="1" noAdjustHandles="1" noChangeArrowheads="1" noChangeShapeType="1" noTextEdit="1"/>
              </p:cNvSpPr>
              <p:nvPr/>
            </p:nvSpPr>
            <p:spPr>
              <a:xfrm>
                <a:off x="5507887" y="1282976"/>
                <a:ext cx="6252704" cy="537465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10" t="-4117" r="-95" b="-3421"/>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7" name="文本框 6"/>
          <p:cNvSpPr txBox="1"/>
          <p:nvPr/>
        </p:nvSpPr>
        <p:spPr>
          <a:xfrm>
            <a:off x="925092" y="5908595"/>
            <a:ext cx="2753995" cy="429895"/>
          </a:xfrm>
          <a:prstGeom prst="rect">
            <a:avLst/>
          </a:prstGeom>
          <a:noFill/>
          <a:ln w="9525">
            <a:noFill/>
          </a:ln>
        </p:spPr>
        <p:txBody>
          <a:bodyPr wrap="square">
            <a:spAutoFit/>
          </a:bodyPr>
          <a:lstStyle/>
          <a:p>
            <a:pPr indent="266700"/>
            <a:r>
              <a:rPr lang="zh-CN" sz="2200" b="1" dirty="0">
                <a:ea typeface="宋体" panose="02010600030101010101" pitchFamily="2" charset="-122"/>
              </a:rPr>
              <a:t>时间复杂度为</a:t>
            </a:r>
            <a:r>
              <a:rPr lang="en-US" altLang="zh-CN" sz="2200" b="1" dirty="0">
                <a:ea typeface="宋体" panose="02010600030101010101" pitchFamily="2" charset="-122"/>
              </a:rPr>
              <a:t>O(n)</a:t>
            </a:r>
            <a:endParaRPr lang="zh-CN" altLang="en-US" sz="2200" b="1"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指针被移动的总次数：</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n+k</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2n-k</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2n-k-1</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任意多边形: 形状 6"/>
              <p:cNvSpPr/>
              <p:nvPr/>
            </p:nvSpPr>
            <p:spPr>
              <a:xfrm>
                <a:off x="5072521" y="733252"/>
                <a:ext cx="6252704" cy="537465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a:t>
                </a:r>
                <a:r>
                  <a:rPr lang="en-US" altLang="zh-CN" dirty="0" err="1">
                    <a:latin typeface="微软雅黑" panose="020B0503020204020204" pitchFamily="34" charset="-122"/>
                    <a:ea typeface="微软雅黑" panose="020B0503020204020204" pitchFamily="34" charset="-122"/>
                  </a:rPr>
                  <a:t>FindKthNodeFromBottom</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单链表，整数</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(k&gt;0)</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输出：</a:t>
                </a:r>
                <a:r>
                  <a:rPr lang="zh-CN" altLang="en-US" dirty="0">
                    <a:latin typeface="微软雅黑" panose="020B0503020204020204" pitchFamily="34" charset="-122"/>
                    <a:ea typeface="微软雅黑" panose="020B0503020204020204" pitchFamily="34" charset="-122"/>
                  </a:rPr>
                  <a:t>单链表第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个结点</a:t>
                </a:r>
                <a:endParaRPr lang="en-US" altLang="zh-CN"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head.list</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第一个指针初始化</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第二个指针初始化</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k-1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第一个指针移动</a:t>
                </a:r>
                <a:r>
                  <a:rPr lang="en-US" altLang="zh-CN" dirty="0">
                    <a:latin typeface="微软雅黑" panose="020B0503020204020204" pitchFamily="34" charset="-122"/>
                    <a:ea typeface="微软雅黑" panose="020B0503020204020204" pitchFamily="34" charset="-122"/>
                  </a:rPr>
                  <a:t>k-1</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ptr1.next</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存在倒数第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个结点</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a:t>
                </a:r>
                <a:r>
                  <a:rPr lang="zh-CN" altLang="en-US"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head.list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第二个指针从头开始</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ptr1.next</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ptr1.next</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两个指针同时右移</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ptr2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返回第二个指针</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2" name="任意多边形: 形状 6"/>
              <p:cNvSpPr>
                <a:spLocks noRot="1" noChangeAspect="1" noMove="1" noResize="1" noEditPoints="1" noAdjustHandles="1" noChangeArrowheads="1" noChangeShapeType="1" noTextEdit="1"/>
              </p:cNvSpPr>
              <p:nvPr/>
            </p:nvSpPr>
            <p:spPr>
              <a:xfrm>
                <a:off x="5072521" y="733252"/>
                <a:ext cx="6252704" cy="537465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1"/>
                <a:stretch>
                  <a:fillRect l="-104" t="-4120" r="-102" b="-3417"/>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grpSp>
        <p:nvGrpSpPr>
          <p:cNvPr id="12" name="组合 11"/>
          <p:cNvGrpSpPr/>
          <p:nvPr>
            <p:custDataLst>
              <p:tags r:id="rId12"/>
            </p:custDataLst>
          </p:nvPr>
        </p:nvGrpSpPr>
        <p:grpSpPr>
          <a:xfrm>
            <a:off x="0" y="0"/>
            <a:ext cx="12192000" cy="635000"/>
            <a:chOff x="0" y="0"/>
            <a:chExt cx="12192000" cy="635000"/>
          </a:xfrm>
        </p:grpSpPr>
        <p:sp>
          <p:nvSpPr>
            <p:cNvPr id="8" name="TitleBackground"/>
            <p:cNvSpPr/>
            <p:nvPr>
              <p:custDataLst>
                <p:tags r:id="rId13"/>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4"/>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5"/>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6"/>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7"/>
            </p:custDataLst>
          </p:nvPr>
        </p:nvPicPr>
        <p:blipFill>
          <a:blip r:embed="rId18">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9"/>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思考题</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9" name="PPBand0"/>
          <p:cNvSpPr txBox="1">
            <a:spLocks noChangeArrowheads="1"/>
          </p:cNvSpPr>
          <p:nvPr/>
        </p:nvSpPr>
        <p:spPr>
          <a:xfrm>
            <a:off x="838200" y="1336176"/>
            <a:ext cx="10637271" cy="99979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dirty="0"/>
              <a:t>查找单链表</a:t>
            </a:r>
            <a:r>
              <a:rPr lang="en-US" altLang="zh-CN" sz="2400" dirty="0"/>
              <a:t>list</a:t>
            </a:r>
            <a:r>
              <a:rPr lang="zh-CN" altLang="en-US" sz="2400" dirty="0">
                <a:solidFill>
                  <a:srgbClr val="00B0F0"/>
                </a:solidFill>
              </a:rPr>
              <a:t>第</a:t>
            </a:r>
            <a:r>
              <a:rPr lang="en-US" altLang="zh-CN" sz="2400" dirty="0">
                <a:solidFill>
                  <a:srgbClr val="00B0F0"/>
                </a:solidFill>
              </a:rPr>
              <a:t>n/2</a:t>
            </a:r>
            <a:r>
              <a:rPr lang="zh-CN" altLang="en-US" sz="2400" dirty="0">
                <a:solidFill>
                  <a:srgbClr val="00B0F0"/>
                </a:solidFill>
              </a:rPr>
              <a:t>个结点</a:t>
            </a:r>
            <a:r>
              <a:rPr lang="zh-CN" altLang="en-US" sz="2400" dirty="0"/>
              <a:t>，时间复杂度</a:t>
            </a:r>
            <a:r>
              <a:rPr lang="en-US" altLang="zh-CN" sz="2400" dirty="0"/>
              <a:t>O(n)</a:t>
            </a:r>
            <a:r>
              <a:rPr lang="zh-CN" altLang="en-US" sz="2400" dirty="0"/>
              <a:t>，</a:t>
            </a:r>
            <a:r>
              <a:rPr lang="en-US" altLang="zh-CN" sz="2400" dirty="0"/>
              <a:t>n</a:t>
            </a:r>
            <a:r>
              <a:rPr lang="zh-CN" altLang="en-US" sz="2400" dirty="0"/>
              <a:t>是单链表长度（预先未知）</a:t>
            </a:r>
            <a:endParaRPr lang="en-US" altLang="zh-CN" sz="2800" dirty="0"/>
          </a:p>
          <a:p>
            <a:pPr>
              <a:buFont typeface="Wingdings" panose="05000000000000000000" pitchFamily="2" charset="2"/>
              <a:buNone/>
            </a:pPr>
            <a:r>
              <a:rPr lang="zh-CN" altLang="en-US" dirty="0"/>
              <a:t>       </a:t>
            </a:r>
            <a:endParaRPr lang="en-US" altLang="zh-CN" dirty="0"/>
          </a:p>
          <a:p>
            <a:pPr>
              <a:buFont typeface="Wingdings" panose="05000000000000000000" pitchFamily="2" charset="2"/>
              <a:buNone/>
            </a:pPr>
            <a:endParaRPr lang="en-US" altLang="zh-CN" dirty="0"/>
          </a:p>
          <a:p>
            <a:pPr>
              <a:buFont typeface="Wingdings" panose="05000000000000000000" pitchFamily="2" charset="2"/>
              <a:buNone/>
            </a:pPr>
            <a:endParaRPr lang="en-US" altLang="zh-CN" dirty="0"/>
          </a:p>
          <a:p>
            <a:pPr>
              <a:buFont typeface="Wingdings" panose="05000000000000000000" pitchFamily="2" charset="2"/>
              <a:buNone/>
            </a:pPr>
            <a:endParaRPr lang="en-US" altLang="zh-CN" dirty="0"/>
          </a:p>
          <a:p>
            <a:endParaRPr lang="en-US" altLang="zh-CN" dirty="0"/>
          </a:p>
          <a:p>
            <a:pPr>
              <a:buFont typeface="Wingdings" panose="05000000000000000000" pitchFamily="2" charset="2"/>
              <a:buNone/>
            </a:pPr>
            <a:endParaRPr lang="en-US" altLang="zh-CN" dirty="0"/>
          </a:p>
        </p:txBody>
      </p:sp>
      <p:sp>
        <p:nvSpPr>
          <p:cNvPr id="10" name="矩形 9"/>
          <p:cNvSpPr/>
          <p:nvPr/>
        </p:nvSpPr>
        <p:spPr>
          <a:xfrm>
            <a:off x="3334428"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1" name="矩形 10"/>
          <p:cNvSpPr/>
          <p:nvPr/>
        </p:nvSpPr>
        <p:spPr>
          <a:xfrm>
            <a:off x="4706028"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2" name="矩形 11"/>
          <p:cNvSpPr/>
          <p:nvPr/>
        </p:nvSpPr>
        <p:spPr>
          <a:xfrm>
            <a:off x="6341153" y="2602524"/>
            <a:ext cx="914400" cy="381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3" name="矩形 12"/>
          <p:cNvSpPr/>
          <p:nvPr/>
        </p:nvSpPr>
        <p:spPr>
          <a:xfrm>
            <a:off x="8627153"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4" name="文本框 2"/>
          <p:cNvSpPr txBox="1">
            <a:spLocks noChangeArrowheads="1"/>
          </p:cNvSpPr>
          <p:nvPr/>
        </p:nvSpPr>
        <p:spPr bwMode="auto">
          <a:xfrm>
            <a:off x="1618311" y="2379798"/>
            <a:ext cx="1296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2000" b="0" dirty="0" err="1">
                <a:latin typeface="Verdana" panose="020B0604030504040204" pitchFamily="34" charset="0"/>
              </a:rPr>
              <a:t>list.head</a:t>
            </a:r>
            <a:endParaRPr kumimoji="1" lang="zh-CN" altLang="en-US" sz="2000" b="0" dirty="0">
              <a:latin typeface="Verdana" panose="020B0604030504040204" pitchFamily="34" charset="0"/>
            </a:endParaRPr>
          </a:p>
        </p:txBody>
      </p:sp>
      <p:cxnSp>
        <p:nvCxnSpPr>
          <p:cNvPr id="15" name="直线箭头连接符 14"/>
          <p:cNvCxnSpPr>
            <a:endCxn id="11" idx="1"/>
          </p:cNvCxnSpPr>
          <p:nvPr/>
        </p:nvCxnSpPr>
        <p:spPr>
          <a:xfrm>
            <a:off x="3944028" y="2793024"/>
            <a:ext cx="762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p:cNvCxnSpPr/>
          <p:nvPr/>
        </p:nvCxnSpPr>
        <p:spPr>
          <a:xfrm flipV="1">
            <a:off x="5298166" y="2793024"/>
            <a:ext cx="779462"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直线箭头连接符 16"/>
          <p:cNvCxnSpPr/>
          <p:nvPr/>
        </p:nvCxnSpPr>
        <p:spPr>
          <a:xfrm flipV="1">
            <a:off x="7068228" y="2793024"/>
            <a:ext cx="644525"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p:cNvCxnSpPr/>
          <p:nvPr/>
        </p:nvCxnSpPr>
        <p:spPr>
          <a:xfrm>
            <a:off x="2877228" y="2595380"/>
            <a:ext cx="390525" cy="190500"/>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线连接符 18"/>
          <p:cNvCxnSpPr/>
          <p:nvPr/>
        </p:nvCxnSpPr>
        <p:spPr>
          <a:xfrm>
            <a:off x="6077628" y="2793024"/>
            <a:ext cx="2286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线连接符 19"/>
          <p:cNvCxnSpPr>
            <a:endCxn id="13" idx="1"/>
          </p:cNvCxnSpPr>
          <p:nvPr/>
        </p:nvCxnSpPr>
        <p:spPr>
          <a:xfrm>
            <a:off x="7712753" y="2793024"/>
            <a:ext cx="914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本框 22"/>
          <p:cNvSpPr txBox="1">
            <a:spLocks noChangeArrowheads="1"/>
          </p:cNvSpPr>
          <p:nvPr/>
        </p:nvSpPr>
        <p:spPr bwMode="auto">
          <a:xfrm>
            <a:off x="3675347"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1</a:t>
            </a:r>
            <a:endParaRPr kumimoji="1" lang="zh-CN" altLang="en-US" sz="1400" b="0" dirty="0">
              <a:latin typeface="Verdana" panose="020B0604030504040204" pitchFamily="34" charset="0"/>
            </a:endParaRPr>
          </a:p>
        </p:txBody>
      </p:sp>
      <p:sp>
        <p:nvSpPr>
          <p:cNvPr id="22" name="文本框 25"/>
          <p:cNvSpPr txBox="1">
            <a:spLocks noChangeArrowheads="1"/>
          </p:cNvSpPr>
          <p:nvPr/>
        </p:nvSpPr>
        <p:spPr bwMode="auto">
          <a:xfrm>
            <a:off x="4969553"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a:latin typeface="Verdana" panose="020B0604030504040204" pitchFamily="34" charset="0"/>
              </a:rPr>
              <a:t>2</a:t>
            </a:r>
            <a:endParaRPr kumimoji="1" lang="zh-CN" altLang="en-US" sz="1400" b="0">
              <a:latin typeface="Verdana" panose="020B0604030504040204" pitchFamily="34" charset="0"/>
            </a:endParaRPr>
          </a:p>
        </p:txBody>
      </p:sp>
      <p:sp>
        <p:nvSpPr>
          <p:cNvPr id="23" name="文本框 26"/>
          <p:cNvSpPr txBox="1">
            <a:spLocks noChangeArrowheads="1"/>
          </p:cNvSpPr>
          <p:nvPr/>
        </p:nvSpPr>
        <p:spPr bwMode="auto">
          <a:xfrm>
            <a:off x="8841451"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n</a:t>
            </a:r>
            <a:endParaRPr kumimoji="1" lang="zh-CN" altLang="en-US" sz="1400" b="0" dirty="0">
              <a:latin typeface="Verdana" panose="020B0604030504040204" pitchFamily="34" charset="0"/>
            </a:endParaRPr>
          </a:p>
        </p:txBody>
      </p:sp>
      <p:sp>
        <p:nvSpPr>
          <p:cNvPr id="24" name="文本框 27"/>
          <p:cNvSpPr txBox="1">
            <a:spLocks noChangeArrowheads="1"/>
          </p:cNvSpPr>
          <p:nvPr/>
        </p:nvSpPr>
        <p:spPr bwMode="auto">
          <a:xfrm>
            <a:off x="6606125" y="2957291"/>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solidFill>
                  <a:srgbClr val="FF0000"/>
                </a:solidFill>
                <a:latin typeface="Verdana" panose="020B0604030504040204" pitchFamily="34" charset="0"/>
              </a:rPr>
              <a:t>n/2</a:t>
            </a:r>
            <a:endParaRPr kumimoji="1" lang="zh-CN" altLang="en-US" sz="1400" b="0" dirty="0">
              <a:solidFill>
                <a:srgbClr val="FF0000"/>
              </a:solidFill>
              <a:latin typeface="Verdana" panose="020B0604030504040204" pitchFamily="34" charset="0"/>
            </a:endParaRPr>
          </a:p>
        </p:txBody>
      </p:sp>
      <p:cxnSp>
        <p:nvCxnSpPr>
          <p:cNvPr id="25" name="直线连接符 24"/>
          <p:cNvCxnSpPr/>
          <p:nvPr/>
        </p:nvCxnSpPr>
        <p:spPr>
          <a:xfrm>
            <a:off x="9296158" y="2602524"/>
            <a:ext cx="245395" cy="366713"/>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11"/>
          <p:cNvCxnSpPr/>
          <p:nvPr/>
        </p:nvCxnSpPr>
        <p:spPr>
          <a:xfrm>
            <a:off x="9276974" y="2595380"/>
            <a:ext cx="0" cy="381000"/>
          </a:xfrm>
          <a:prstGeom prst="line">
            <a:avLst/>
          </a:prstGeom>
        </p:spPr>
        <p:style>
          <a:lnRef idx="1">
            <a:schemeClr val="accent6"/>
          </a:lnRef>
          <a:fillRef idx="0">
            <a:schemeClr val="accent6"/>
          </a:fillRef>
          <a:effectRef idx="0">
            <a:schemeClr val="accent6"/>
          </a:effectRef>
          <a:fontRef idx="minor">
            <a:schemeClr val="tx1"/>
          </a:fontRef>
        </p:style>
      </p:cxnSp>
      <p:sp>
        <p:nvSpPr>
          <p:cNvPr id="27" name="文本框 26"/>
          <p:cNvSpPr txBox="1"/>
          <p:nvPr/>
        </p:nvSpPr>
        <p:spPr>
          <a:xfrm>
            <a:off x="6529206" y="2599689"/>
            <a:ext cx="441146" cy="400110"/>
          </a:xfrm>
          <a:prstGeom prst="rect">
            <a:avLst/>
          </a:prstGeom>
          <a:noFill/>
        </p:spPr>
        <p:txBody>
          <a:bodyPr wrap="none" rtlCol="0">
            <a:spAutoFit/>
          </a:bodyPr>
          <a:lstStyle/>
          <a:p>
            <a:r>
              <a:rPr lang="zh-CN" altLang="en-US" sz="2000" dirty="0">
                <a:solidFill>
                  <a:srgbClr val="0070C0"/>
                </a:solidFill>
              </a:rPr>
              <a:t>？</a:t>
            </a:r>
            <a:endParaRPr lang="zh-CN" altLang="en-US" sz="2000" dirty="0">
              <a:solidFill>
                <a:srgbClr val="0070C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单链表的反转</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4930140" cy="730250"/>
          </a:xfrm>
        </p:spPr>
        <p:txBody>
          <a:bodyPr>
            <a:normAutofit/>
          </a:bodyPr>
          <a:lstStyle/>
          <a:p>
            <a:r>
              <a:rPr lang="zh-CN" altLang="en-US" sz="2200" dirty="0"/>
              <a:t>反转：</a:t>
            </a:r>
            <a:r>
              <a:rPr lang="en-US" altLang="zh-CN" sz="2200" dirty="0">
                <a:sym typeface="+mn-ea"/>
              </a:rPr>
              <a:t> </a:t>
            </a:r>
            <a:endParaRPr lang="en-US" altLang="zh-CN" sz="2200" dirty="0">
              <a:sym typeface="+mn-ea"/>
            </a:endParaRPr>
          </a:p>
          <a:p>
            <a:endParaRPr sz="2200" dirty="0"/>
          </a:p>
        </p:txBody>
      </p:sp>
      <mc:AlternateContent xmlns:mc="http://schemas.openxmlformats.org/markup-compatibility/2006">
        <mc:Choice xmlns:a14="http://schemas.microsoft.com/office/drawing/2010/main" Requires="a14">
          <p:sp>
            <p:nvSpPr>
              <p:cNvPr id="108" name="文本框 107"/>
              <p:cNvSpPr txBox="1"/>
              <p:nvPr/>
            </p:nvSpPr>
            <p:spPr>
              <a:xfrm>
                <a:off x="1107452" y="5675949"/>
                <a:ext cx="3268345" cy="461665"/>
              </a:xfrm>
              <a:prstGeom prst="rect">
                <a:avLst/>
              </a:prstGeom>
              <a:noFill/>
              <a:ln w="9525">
                <a:noFill/>
              </a:ln>
            </p:spPr>
            <p:txBody>
              <a:bodyPr wrap="square">
                <a:spAutoFit/>
              </a:bodyPr>
              <a:lstStyle/>
              <a:p>
                <a:pPr indent="266700"/>
                <a:r>
                  <a:rPr lang="zh-CN" sz="2400" b="0" dirty="0">
                    <a:ea typeface="宋体" panose="02010600030101010101" pitchFamily="2" charset="-122"/>
                  </a:rPr>
                  <a:t>时间复杂度为</a:t>
                </a:r>
                <a:r>
                  <a:rPr lang="en-US" altLang="zh-CN" sz="2400" b="0" dirty="0">
                    <a:solidFill>
                      <a:srgbClr val="FF0000"/>
                    </a:solidFill>
                    <a:ea typeface="宋体" panose="02010600030101010101" pitchFamily="2" charset="-122"/>
                  </a:rPr>
                  <a:t>O</a:t>
                </a:r>
                <a:r>
                  <a:rPr lang="en-US" altLang="zh-CN" sz="2400" dirty="0">
                    <a:solidFill>
                      <a:srgbClr val="FF0000"/>
                    </a:solidFill>
                    <a:ea typeface="宋体" panose="02010600030101010101" pitchFamily="2" charset="-122"/>
                  </a:rPr>
                  <a:t>(</a:t>
                </a:r>
                <a14:m>
                  <m:oMath xmlns:m="http://schemas.openxmlformats.org/officeDocument/2006/math">
                    <m:sSup>
                      <m:sSupPr>
                        <m:ctrlPr>
                          <a:rPr lang="en-US" altLang="zh-CN" sz="2400" b="0" i="1" smtClean="0">
                            <a:solidFill>
                              <a:srgbClr val="FF0000"/>
                            </a:solidFill>
                            <a:latin typeface="Cambria Math" panose="02040503050406030204" pitchFamily="18" charset="0"/>
                            <a:ea typeface="宋体" panose="02010600030101010101" pitchFamily="2" charset="-122"/>
                          </a:rPr>
                        </m:ctrlPr>
                      </m:sSupPr>
                      <m:e>
                        <m:r>
                          <a:rPr lang="en-US" altLang="zh-CN" sz="2400" b="0" i="1" smtClean="0">
                            <a:solidFill>
                              <a:srgbClr val="FF0000"/>
                            </a:solidFill>
                            <a:latin typeface="Cambria Math" panose="02040503050406030204" pitchFamily="18" charset="0"/>
                            <a:ea typeface="宋体" panose="02010600030101010101" pitchFamily="2" charset="-122"/>
                          </a:rPr>
                          <m:t>𝑛</m:t>
                        </m:r>
                      </m:e>
                      <m:sup>
                        <m:r>
                          <a:rPr lang="en-US" altLang="zh-CN" sz="2400" b="0" i="1" smtClean="0">
                            <a:solidFill>
                              <a:srgbClr val="FF0000"/>
                            </a:solidFill>
                            <a:latin typeface="Cambria Math" panose="02040503050406030204" pitchFamily="18" charset="0"/>
                            <a:ea typeface="宋体" panose="02010600030101010101" pitchFamily="2" charset="-122"/>
                          </a:rPr>
                          <m:t>2</m:t>
                        </m:r>
                      </m:sup>
                    </m:sSup>
                  </m:oMath>
                </a14:m>
                <a:r>
                  <a:rPr lang="en-US" altLang="zh-CN" sz="2400" b="0" dirty="0">
                    <a:solidFill>
                      <a:srgbClr val="FF0000"/>
                    </a:solidFill>
                    <a:ea typeface="宋体" panose="02010600030101010101" pitchFamily="2" charset="-122"/>
                  </a:rPr>
                  <a:t>)</a:t>
                </a:r>
                <a:endParaRPr lang="zh-CN" altLang="en-US" sz="2400" b="0" dirty="0">
                  <a:ea typeface="宋体" panose="02010600030101010101" pitchFamily="2" charset="-122"/>
                </a:endParaRPr>
              </a:p>
            </p:txBody>
          </p:sp>
        </mc:Choice>
        <mc:Fallback>
          <p:sp>
            <p:nvSpPr>
              <p:cNvPr id="108" name="文本框 107"/>
              <p:cNvSpPr txBox="1">
                <a:spLocks noRot="1" noChangeAspect="1" noMove="1" noResize="1" noEditPoints="1" noAdjustHandles="1" noChangeArrowheads="1" noChangeShapeType="1" noTextEdit="1"/>
              </p:cNvSpPr>
              <p:nvPr/>
            </p:nvSpPr>
            <p:spPr>
              <a:xfrm>
                <a:off x="1107452" y="5675949"/>
                <a:ext cx="3268345" cy="461665"/>
              </a:xfrm>
              <a:prstGeom prst="rect">
                <a:avLst/>
              </a:prstGeom>
              <a:blipFill rotWithShape="1">
                <a:blip r:embed="rId1"/>
                <a:stretch>
                  <a:fillRect t="-69" b="73"/>
                </a:stretch>
              </a:blipFill>
              <a:ln w="9525">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内容占位符 4"/>
              <p:cNvSpPr>
                <a:spLocks noGrp="1"/>
              </p:cNvSpPr>
              <p:nvPr/>
            </p:nvSpPr>
            <p:spPr>
              <a:xfrm>
                <a:off x="574675" y="3428999"/>
                <a:ext cx="4939665" cy="2864053"/>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panose="05000000000000000000" charset="0"/>
                  <a:buChar char="n"/>
                </a:pPr>
                <a:r>
                  <a:rPr lang="zh-CN" altLang="en-US" sz="2400" dirty="0"/>
                  <a:t>算法</a:t>
                </a:r>
                <a:r>
                  <a:rPr lang="en-US" altLang="zh-CN" sz="2400" dirty="0"/>
                  <a:t>1</a:t>
                </a:r>
                <a:r>
                  <a:rPr lang="zh-CN" altLang="en-US" sz="2400" dirty="0"/>
                  <a:t>：删除</a:t>
                </a:r>
                <a:r>
                  <a:rPr lang="en-US" altLang="zh-CN" sz="2400" dirty="0"/>
                  <a:t>+</a:t>
                </a:r>
                <a:r>
                  <a:rPr lang="zh-CN" altLang="en-US" sz="2400" dirty="0"/>
                  <a:t>插入</a:t>
                </a:r>
                <a:endParaRPr lang="en-US" altLang="zh-CN" sz="2400" dirty="0"/>
              </a:p>
              <a:p>
                <a:pPr>
                  <a:lnSpc>
                    <a:spcPct val="120000"/>
                  </a:lnSpc>
                </a:pPr>
                <a:r>
                  <a:rPr lang="zh-CN" altLang="en-US" dirty="0"/>
                  <a:t>从单链表的末尾开始处理，每次删除表中最后一个结点，并把第</a:t>
                </a:r>
                <a:r>
                  <a:rPr lang="en-US" altLang="zh-CN" dirty="0"/>
                  <a:t>k</a:t>
                </a:r>
                <a:r>
                  <a:rPr lang="zh-CN" altLang="en-US" dirty="0"/>
                  <a:t>次删除的结点（数据）插入到单链表的第</a:t>
                </a:r>
                <a:r>
                  <a:rPr lang="en-US" altLang="zh-CN" dirty="0"/>
                  <a:t>k</a:t>
                </a:r>
                <a:r>
                  <a:rPr lang="zh-CN" altLang="en-US" dirty="0"/>
                  <a:t>个位置</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&lt;</m:t>
                    </m:r>
                    <m:r>
                      <a:rPr lang="en-US" altLang="zh-CN" b="0" i="1" smtClean="0">
                        <a:latin typeface="Cambria Math" panose="02040503050406030204" pitchFamily="18" charset="0"/>
                      </a:rPr>
                      <m:t>𝑛</m:t>
                    </m:r>
                    <m:r>
                      <a:rPr lang="en-US" altLang="zh-CN" i="1">
                        <a:latin typeface="Cambria Math" panose="02040503050406030204" pitchFamily="18" charset="0"/>
                      </a:rPr>
                      <m:t>)</m:t>
                    </m:r>
                  </m:oMath>
                </a14:m>
                <a:r>
                  <a:rPr lang="zh-CN" altLang="en-US" dirty="0"/>
                  <a:t>；重复该操作</a:t>
                </a:r>
                <a:r>
                  <a:rPr lang="en-US" altLang="zh-CN" dirty="0"/>
                  <a:t>n-1</a:t>
                </a:r>
                <a:r>
                  <a:rPr lang="zh-CN" altLang="en-US" dirty="0"/>
                  <a:t>次。</a:t>
                </a:r>
                <a:endParaRPr lang="en-US" altLang="zh-CN" dirty="0"/>
              </a:p>
            </p:txBody>
          </p:sp>
        </mc:Choice>
        <mc:Fallback>
          <p:sp>
            <p:nvSpPr>
              <p:cNvPr id="6" name="内容占位符 4"/>
              <p:cNvSpPr>
                <a:spLocks noRot="1" noChangeAspect="1" noMove="1" noResize="1" noEditPoints="1" noAdjustHandles="1" noChangeArrowheads="1" noChangeShapeType="1" noTextEdit="1"/>
              </p:cNvSpPr>
              <p:nvPr/>
            </p:nvSpPr>
            <p:spPr>
              <a:xfrm>
                <a:off x="574675" y="3428999"/>
                <a:ext cx="4939665" cy="2864053"/>
              </a:xfrm>
              <a:prstGeom prst="rect">
                <a:avLst/>
              </a:prstGeom>
              <a:blipFill rotWithShape="1">
                <a:blip r:embed="rId2"/>
                <a:stretch>
                  <a:fillRect t="-222" b="7"/>
                </a:stretch>
              </a:blipFill>
            </p:spPr>
            <p:txBody>
              <a:bodyPr/>
              <a:lstStyle/>
              <a:p>
                <a:r>
                  <a:rPr lang="zh-CN" altLang="en-US">
                    <a:noFill/>
                  </a:rPr>
                  <a:t> </a:t>
                </a:r>
              </a:p>
            </p:txBody>
          </p:sp>
        </mc:Fallback>
      </mc:AlternateContent>
      <p:sp>
        <p:nvSpPr>
          <p:cNvPr id="8" name="下箭头 7"/>
          <p:cNvSpPr/>
          <p:nvPr/>
        </p:nvSpPr>
        <p:spPr>
          <a:xfrm>
            <a:off x="4681783" y="1850028"/>
            <a:ext cx="342900" cy="3683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多边形: 形状 6"/>
          <p:cNvSpPr/>
          <p:nvPr/>
        </p:nvSpPr>
        <p:spPr>
          <a:xfrm>
            <a:off x="5744399" y="2841513"/>
            <a:ext cx="6252704" cy="401648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a:t>
            </a:r>
            <a:r>
              <a:rPr lang="en-US" altLang="zh-CN" dirty="0">
                <a:latin typeface="微软雅黑" panose="020B0503020204020204" pitchFamily="34" charset="-122"/>
                <a:ea typeface="微软雅黑" panose="020B0503020204020204" pitchFamily="34" charset="-122"/>
              </a:rPr>
              <a:t>Reverse(list)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单链表</a:t>
            </a:r>
            <a:r>
              <a:rPr lang="en-US" altLang="zh-CN" dirty="0">
                <a:latin typeface="微软雅黑" panose="020B0503020204020204" pitchFamily="34" charset="-122"/>
                <a:ea typeface="微软雅黑" panose="020B0503020204020204" pitchFamily="34" charset="-122"/>
              </a:rPr>
              <a:t>list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反转单链表中所有结点的次序</a:t>
            </a:r>
            <a:endParaRPr lang="en-US" altLang="zh-CN"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Length(list)</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元素个数</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循环</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次</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Get(list,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取出最后一个结点数据</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Remove(list,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删除最后一个结点</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Insert(list,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插入到第</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个位置</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grpSp>
        <p:nvGrpSpPr>
          <p:cNvPr id="7" name="Group 442"/>
          <p:cNvGrpSpPr/>
          <p:nvPr/>
        </p:nvGrpSpPr>
        <p:grpSpPr>
          <a:xfrm>
            <a:off x="1735258" y="1182052"/>
            <a:ext cx="6265404" cy="562768"/>
            <a:chOff x="1686" y="8689"/>
            <a:chExt cx="7658" cy="554"/>
          </a:xfrm>
        </p:grpSpPr>
        <p:sp>
          <p:nvSpPr>
            <p:cNvPr id="10" name="文本框 610"/>
            <p:cNvSpPr txBox="1">
              <a:spLocks noChangeArrowheads="1"/>
            </p:cNvSpPr>
            <p:nvPr>
              <p:custDataLst>
                <p:tags r:id="rId3"/>
              </p:custDataLst>
            </p:nvPr>
          </p:nvSpPr>
          <p:spPr bwMode="auto">
            <a:xfrm>
              <a:off x="1686" y="8689"/>
              <a:ext cx="1502" cy="468"/>
            </a:xfrm>
            <a:prstGeom prst="rect">
              <a:avLst/>
            </a:prstGeom>
            <a:noFill/>
            <a:ln>
              <a:noFill/>
            </a:ln>
          </p:spPr>
          <p:txBody>
            <a:bodyPr rot="0" vert="horz" wrap="square" lIns="91440" tIns="45720" rIns="91440" bIns="45720" anchor="t" anchorCtr="0" upright="1">
              <a:noAutofit/>
            </a:bodyPr>
            <a:lstStyle/>
            <a:p>
              <a:pPr algn="r"/>
              <a:r>
                <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rPr>
                <a:t>list.head</a:t>
              </a:r>
              <a:endPar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1" name="文本框 622"/>
            <p:cNvSpPr txBox="1">
              <a:spLocks noChangeArrowheads="1"/>
            </p:cNvSpPr>
            <p:nvPr>
              <p:custDataLst>
                <p:tags r:id="rId4"/>
              </p:custDataLst>
            </p:nvPr>
          </p:nvSpPr>
          <p:spPr bwMode="auto">
            <a:xfrm>
              <a:off x="357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1</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2" name="文本框 623"/>
            <p:cNvSpPr txBox="1">
              <a:spLocks noChangeArrowheads="1"/>
            </p:cNvSpPr>
            <p:nvPr>
              <p:custDataLst>
                <p:tags r:id="rId5"/>
              </p:custDataLst>
            </p:nvPr>
          </p:nvSpPr>
          <p:spPr bwMode="auto">
            <a:xfrm>
              <a:off x="492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rPr>
                <a:t>2</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3" name="文本框 624"/>
            <p:cNvSpPr txBox="1">
              <a:spLocks noChangeArrowheads="1"/>
            </p:cNvSpPr>
            <p:nvPr>
              <p:custDataLst>
                <p:tags r:id="rId6"/>
              </p:custDataLst>
            </p:nvPr>
          </p:nvSpPr>
          <p:spPr bwMode="auto">
            <a:xfrm>
              <a:off x="7805"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i="1" kern="100" baseline="-25000">
                  <a:latin typeface="Times New Roman" panose="02020603050405020304"/>
                  <a:ea typeface="宋体" panose="02010600030101010101" pitchFamily="2" charset="-122"/>
                  <a:cs typeface="Times New Roman" panose="02020603050405020304"/>
                  <a:sym typeface="Times New Roman" panose="02020603050405020304"/>
                </a:rPr>
                <a:t>n</a:t>
              </a:r>
              <a:endParaRPr lang="en-US" altLang="zh-CN" sz="2400" i="1"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4" name="矩形 627"/>
            <p:cNvSpPr>
              <a:spLocks noChangeArrowheads="1"/>
            </p:cNvSpPr>
            <p:nvPr>
              <p:custDataLst>
                <p:tags r:id="rId7"/>
              </p:custDataLst>
            </p:nvPr>
          </p:nvSpPr>
          <p:spPr bwMode="auto">
            <a:xfrm>
              <a:off x="4150" y="8775"/>
              <a:ext cx="385" cy="468"/>
            </a:xfrm>
            <a:prstGeom prst="rect">
              <a:avLst/>
            </a:prstGeom>
            <a:solidFill>
              <a:srgbClr val="FFFFFF"/>
            </a:solidFill>
            <a:ln w="9525">
              <a:solidFill>
                <a:srgbClr val="000000"/>
              </a:solidFill>
              <a:miter lim="800000"/>
            </a:ln>
          </p:spPr>
        </p:sp>
        <p:sp>
          <p:nvSpPr>
            <p:cNvPr id="15" name="矩形 628"/>
            <p:cNvSpPr>
              <a:spLocks noChangeArrowheads="1"/>
            </p:cNvSpPr>
            <p:nvPr>
              <p:custDataLst>
                <p:tags r:id="rId8"/>
              </p:custDataLst>
            </p:nvPr>
          </p:nvSpPr>
          <p:spPr bwMode="auto">
            <a:xfrm>
              <a:off x="5497" y="8775"/>
              <a:ext cx="384" cy="468"/>
            </a:xfrm>
            <a:prstGeom prst="rect">
              <a:avLst/>
            </a:prstGeom>
            <a:solidFill>
              <a:srgbClr val="FFFFFF"/>
            </a:solidFill>
            <a:ln w="9525">
              <a:solidFill>
                <a:srgbClr val="000000"/>
              </a:solidFill>
              <a:miter lim="800000"/>
            </a:ln>
          </p:spPr>
        </p:sp>
        <p:sp>
          <p:nvSpPr>
            <p:cNvPr id="16" name="文本框 629"/>
            <p:cNvSpPr txBox="1">
              <a:spLocks noChangeArrowheads="1"/>
            </p:cNvSpPr>
            <p:nvPr>
              <p:custDataLst>
                <p:tags r:id="rId9"/>
              </p:custDataLst>
            </p:nvPr>
          </p:nvSpPr>
          <p:spPr bwMode="auto">
            <a:xfrm>
              <a:off x="8382" y="8775"/>
              <a:ext cx="962"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kern="100">
                  <a:latin typeface="Times New Roman" panose="02020603050405020304"/>
                  <a:ea typeface="宋体" panose="02010600030101010101" pitchFamily="2" charset="-122"/>
                  <a:cs typeface="Times New Roman" panose="02020603050405020304"/>
                  <a:sym typeface="Times New Roman" panose="02020603050405020304"/>
                </a:rPr>
                <a:t>NIL</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17" name="直线 632"/>
            <p:cNvCxnSpPr>
              <a:cxnSpLocks noChangeShapeType="1"/>
            </p:cNvCxnSpPr>
            <p:nvPr>
              <p:custDataLst>
                <p:tags r:id="rId10"/>
              </p:custDataLst>
            </p:nvPr>
          </p:nvCxnSpPr>
          <p:spPr bwMode="auto">
            <a:xfrm>
              <a:off x="3188" y="8931"/>
              <a:ext cx="385" cy="0"/>
            </a:xfrm>
            <a:prstGeom prst="line">
              <a:avLst/>
            </a:prstGeom>
            <a:noFill/>
            <a:ln w="9525">
              <a:solidFill>
                <a:srgbClr val="000000"/>
              </a:solidFill>
              <a:round/>
              <a:tailEnd type="triangle" w="med" len="med"/>
            </a:ln>
          </p:spPr>
        </p:cxnSp>
        <p:cxnSp>
          <p:nvCxnSpPr>
            <p:cNvPr id="18" name="直线 635"/>
            <p:cNvCxnSpPr>
              <a:cxnSpLocks noChangeShapeType="1"/>
            </p:cNvCxnSpPr>
            <p:nvPr>
              <p:custDataLst>
                <p:tags r:id="rId11"/>
              </p:custDataLst>
            </p:nvPr>
          </p:nvCxnSpPr>
          <p:spPr bwMode="auto">
            <a:xfrm>
              <a:off x="4342" y="8931"/>
              <a:ext cx="578" cy="0"/>
            </a:xfrm>
            <a:prstGeom prst="line">
              <a:avLst/>
            </a:prstGeom>
            <a:noFill/>
            <a:ln w="9525">
              <a:solidFill>
                <a:srgbClr val="000000"/>
              </a:solidFill>
              <a:round/>
              <a:tailEnd type="triangle" w="med" len="med"/>
            </a:ln>
          </p:spPr>
        </p:cxnSp>
        <p:cxnSp>
          <p:nvCxnSpPr>
            <p:cNvPr id="19" name="直线 636"/>
            <p:cNvCxnSpPr>
              <a:cxnSpLocks noChangeShapeType="1"/>
            </p:cNvCxnSpPr>
            <p:nvPr>
              <p:custDataLst>
                <p:tags r:id="rId12"/>
              </p:custDataLst>
            </p:nvPr>
          </p:nvCxnSpPr>
          <p:spPr bwMode="auto">
            <a:xfrm>
              <a:off x="5689" y="8931"/>
              <a:ext cx="577" cy="0"/>
            </a:xfrm>
            <a:prstGeom prst="line">
              <a:avLst/>
            </a:prstGeom>
            <a:noFill/>
            <a:ln w="9525">
              <a:solidFill>
                <a:srgbClr val="000000"/>
              </a:solidFill>
              <a:round/>
              <a:tailEnd type="triangle" w="med" len="med"/>
            </a:ln>
          </p:spPr>
        </p:cxnSp>
        <p:cxnSp>
          <p:nvCxnSpPr>
            <p:cNvPr id="20" name="直线 637"/>
            <p:cNvCxnSpPr>
              <a:cxnSpLocks noChangeShapeType="1"/>
            </p:cNvCxnSpPr>
            <p:nvPr>
              <p:custDataLst>
                <p:tags r:id="rId13"/>
              </p:custDataLst>
            </p:nvPr>
          </p:nvCxnSpPr>
          <p:spPr bwMode="auto">
            <a:xfrm>
              <a:off x="7228" y="8931"/>
              <a:ext cx="577" cy="0"/>
            </a:xfrm>
            <a:prstGeom prst="line">
              <a:avLst/>
            </a:prstGeom>
            <a:noFill/>
            <a:ln w="9525">
              <a:solidFill>
                <a:srgbClr val="000000"/>
              </a:solidFill>
              <a:round/>
              <a:tailEnd type="triangle" w="med" len="med"/>
            </a:ln>
          </p:spPr>
        </p:cxnSp>
        <p:sp>
          <p:nvSpPr>
            <p:cNvPr id="21" name="文本框 638"/>
            <p:cNvSpPr txBox="1">
              <a:spLocks noChangeArrowheads="1"/>
            </p:cNvSpPr>
            <p:nvPr>
              <p:custDataLst>
                <p:tags r:id="rId14"/>
              </p:custDataLst>
            </p:nvPr>
          </p:nvSpPr>
          <p:spPr bwMode="auto">
            <a:xfrm>
              <a:off x="6266" y="8775"/>
              <a:ext cx="962" cy="468"/>
            </a:xfrm>
            <a:prstGeom prst="rect">
              <a:avLst/>
            </a:prstGeom>
            <a:noFill/>
            <a:ln>
              <a:noFill/>
            </a:ln>
          </p:spPr>
          <p:txBody>
            <a:bodyPr rot="0" vert="horz" wrap="square" lIns="91440" tIns="45720" rIns="91440" bIns="45720" anchor="t" anchorCtr="0" upright="1">
              <a:noAutofit/>
            </a:bodyPr>
            <a:lstStyle/>
            <a:p>
              <a:pPr algn="ct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a:t>
              </a:r>
              <a:endParaRPr lang="en-US" altLang="zh-CN" sz="105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grpSp>
      <p:grpSp>
        <p:nvGrpSpPr>
          <p:cNvPr id="22" name="Group 442"/>
          <p:cNvGrpSpPr/>
          <p:nvPr/>
        </p:nvGrpSpPr>
        <p:grpSpPr>
          <a:xfrm>
            <a:off x="1747958" y="2176674"/>
            <a:ext cx="6405442" cy="594446"/>
            <a:chOff x="1686" y="8689"/>
            <a:chExt cx="7658" cy="554"/>
          </a:xfrm>
        </p:grpSpPr>
        <p:sp>
          <p:nvSpPr>
            <p:cNvPr id="23" name="文本框 610"/>
            <p:cNvSpPr txBox="1">
              <a:spLocks noChangeArrowheads="1"/>
            </p:cNvSpPr>
            <p:nvPr>
              <p:custDataLst>
                <p:tags r:id="rId15"/>
              </p:custDataLst>
            </p:nvPr>
          </p:nvSpPr>
          <p:spPr bwMode="auto">
            <a:xfrm>
              <a:off x="1686" y="8689"/>
              <a:ext cx="1502" cy="468"/>
            </a:xfrm>
            <a:prstGeom prst="rect">
              <a:avLst/>
            </a:prstGeom>
            <a:noFill/>
            <a:ln>
              <a:noFill/>
            </a:ln>
          </p:spPr>
          <p:txBody>
            <a:bodyPr rot="0" vert="horz" wrap="square" lIns="91440" tIns="45720" rIns="91440" bIns="45720" anchor="t" anchorCtr="0" upright="1">
              <a:noAutofit/>
            </a:bodyPr>
            <a:lstStyle/>
            <a:p>
              <a:pPr algn="r"/>
              <a:r>
                <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rPr>
                <a:t>list.head</a:t>
              </a:r>
              <a:endPar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4" name="文本框 622"/>
            <p:cNvSpPr txBox="1">
              <a:spLocks noChangeArrowheads="1"/>
            </p:cNvSpPr>
            <p:nvPr>
              <p:custDataLst>
                <p:tags r:id="rId16"/>
              </p:custDataLst>
            </p:nvPr>
          </p:nvSpPr>
          <p:spPr bwMode="auto">
            <a:xfrm>
              <a:off x="357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i="1" kern="100" baseline="-25000" dirty="0">
                  <a:latin typeface="Times New Roman" panose="02020603050405020304"/>
                  <a:ea typeface="宋体" panose="02010600030101010101" pitchFamily="2" charset="-122"/>
                  <a:cs typeface="Times New Roman" panose="02020603050405020304"/>
                  <a:sym typeface="Times New Roman" panose="02020603050405020304"/>
                </a:rPr>
                <a:t>n</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5" name="文本框 623"/>
            <p:cNvSpPr txBox="1">
              <a:spLocks noChangeArrowheads="1"/>
            </p:cNvSpPr>
            <p:nvPr>
              <p:custDataLst>
                <p:tags r:id="rId17"/>
              </p:custDataLst>
            </p:nvPr>
          </p:nvSpPr>
          <p:spPr bwMode="auto">
            <a:xfrm>
              <a:off x="4920" y="8775"/>
              <a:ext cx="769"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n-1</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6" name="文本框 624"/>
            <p:cNvSpPr txBox="1">
              <a:spLocks noChangeArrowheads="1"/>
            </p:cNvSpPr>
            <p:nvPr>
              <p:custDataLst>
                <p:tags r:id="rId18"/>
              </p:custDataLst>
            </p:nvPr>
          </p:nvSpPr>
          <p:spPr bwMode="auto">
            <a:xfrm>
              <a:off x="7805"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1</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7" name="矩形 627"/>
            <p:cNvSpPr>
              <a:spLocks noChangeArrowheads="1"/>
            </p:cNvSpPr>
            <p:nvPr>
              <p:custDataLst>
                <p:tags r:id="rId19"/>
              </p:custDataLst>
            </p:nvPr>
          </p:nvSpPr>
          <p:spPr bwMode="auto">
            <a:xfrm>
              <a:off x="4150" y="8775"/>
              <a:ext cx="385" cy="468"/>
            </a:xfrm>
            <a:prstGeom prst="rect">
              <a:avLst/>
            </a:prstGeom>
            <a:solidFill>
              <a:srgbClr val="FFFFFF"/>
            </a:solidFill>
            <a:ln w="9525">
              <a:solidFill>
                <a:srgbClr val="000000"/>
              </a:solidFill>
              <a:miter lim="800000"/>
            </a:ln>
          </p:spPr>
        </p:sp>
        <p:sp>
          <p:nvSpPr>
            <p:cNvPr id="28" name="矩形 628"/>
            <p:cNvSpPr>
              <a:spLocks noChangeArrowheads="1"/>
            </p:cNvSpPr>
            <p:nvPr>
              <p:custDataLst>
                <p:tags r:id="rId20"/>
              </p:custDataLst>
            </p:nvPr>
          </p:nvSpPr>
          <p:spPr bwMode="auto">
            <a:xfrm>
              <a:off x="5673" y="8775"/>
              <a:ext cx="401" cy="468"/>
            </a:xfrm>
            <a:prstGeom prst="rect">
              <a:avLst/>
            </a:prstGeom>
            <a:solidFill>
              <a:srgbClr val="FFFFFF"/>
            </a:solidFill>
            <a:ln w="9525">
              <a:solidFill>
                <a:srgbClr val="000000"/>
              </a:solidFill>
              <a:miter lim="800000"/>
            </a:ln>
          </p:spPr>
        </p:sp>
        <p:sp>
          <p:nvSpPr>
            <p:cNvPr id="29" name="文本框 629"/>
            <p:cNvSpPr txBox="1">
              <a:spLocks noChangeArrowheads="1"/>
            </p:cNvSpPr>
            <p:nvPr>
              <p:custDataLst>
                <p:tags r:id="rId21"/>
              </p:custDataLst>
            </p:nvPr>
          </p:nvSpPr>
          <p:spPr bwMode="auto">
            <a:xfrm>
              <a:off x="8382" y="8775"/>
              <a:ext cx="962"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kern="100">
                  <a:latin typeface="Times New Roman" panose="02020603050405020304"/>
                  <a:ea typeface="宋体" panose="02010600030101010101" pitchFamily="2" charset="-122"/>
                  <a:cs typeface="Times New Roman" panose="02020603050405020304"/>
                  <a:sym typeface="Times New Roman" panose="02020603050405020304"/>
                </a:rPr>
                <a:t>NIL</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30" name="直线 632"/>
            <p:cNvCxnSpPr>
              <a:cxnSpLocks noChangeShapeType="1"/>
            </p:cNvCxnSpPr>
            <p:nvPr>
              <p:custDataLst>
                <p:tags r:id="rId22"/>
              </p:custDataLst>
            </p:nvPr>
          </p:nvCxnSpPr>
          <p:spPr bwMode="auto">
            <a:xfrm>
              <a:off x="3188" y="8931"/>
              <a:ext cx="385" cy="0"/>
            </a:xfrm>
            <a:prstGeom prst="line">
              <a:avLst/>
            </a:prstGeom>
            <a:noFill/>
            <a:ln w="9525">
              <a:solidFill>
                <a:srgbClr val="000000"/>
              </a:solidFill>
              <a:round/>
              <a:tailEnd type="triangle" w="med" len="med"/>
            </a:ln>
          </p:spPr>
        </p:cxnSp>
        <p:cxnSp>
          <p:nvCxnSpPr>
            <p:cNvPr id="31" name="直线 635"/>
            <p:cNvCxnSpPr>
              <a:cxnSpLocks noChangeShapeType="1"/>
            </p:cNvCxnSpPr>
            <p:nvPr>
              <p:custDataLst>
                <p:tags r:id="rId23"/>
              </p:custDataLst>
            </p:nvPr>
          </p:nvCxnSpPr>
          <p:spPr bwMode="auto">
            <a:xfrm>
              <a:off x="4342" y="8931"/>
              <a:ext cx="578" cy="0"/>
            </a:xfrm>
            <a:prstGeom prst="line">
              <a:avLst/>
            </a:prstGeom>
            <a:noFill/>
            <a:ln w="9525">
              <a:solidFill>
                <a:srgbClr val="000000"/>
              </a:solidFill>
              <a:round/>
              <a:tailEnd type="triangle" w="med" len="med"/>
            </a:ln>
          </p:spPr>
        </p:cxnSp>
        <p:cxnSp>
          <p:nvCxnSpPr>
            <p:cNvPr id="32" name="直线 636"/>
            <p:cNvCxnSpPr>
              <a:cxnSpLocks noChangeShapeType="1"/>
            </p:cNvCxnSpPr>
            <p:nvPr>
              <p:custDataLst>
                <p:tags r:id="rId24"/>
              </p:custDataLst>
            </p:nvPr>
          </p:nvCxnSpPr>
          <p:spPr bwMode="auto">
            <a:xfrm>
              <a:off x="5849" y="8931"/>
              <a:ext cx="577" cy="0"/>
            </a:xfrm>
            <a:prstGeom prst="line">
              <a:avLst/>
            </a:prstGeom>
            <a:noFill/>
            <a:ln w="9525">
              <a:solidFill>
                <a:srgbClr val="000000"/>
              </a:solidFill>
              <a:round/>
              <a:tailEnd type="triangle" w="med" len="med"/>
            </a:ln>
          </p:spPr>
        </p:cxnSp>
        <p:cxnSp>
          <p:nvCxnSpPr>
            <p:cNvPr id="33" name="直线 637"/>
            <p:cNvCxnSpPr>
              <a:cxnSpLocks noChangeShapeType="1"/>
            </p:cNvCxnSpPr>
            <p:nvPr>
              <p:custDataLst>
                <p:tags r:id="rId25"/>
              </p:custDataLst>
            </p:nvPr>
          </p:nvCxnSpPr>
          <p:spPr bwMode="auto">
            <a:xfrm>
              <a:off x="7228" y="8931"/>
              <a:ext cx="577" cy="0"/>
            </a:xfrm>
            <a:prstGeom prst="line">
              <a:avLst/>
            </a:prstGeom>
            <a:noFill/>
            <a:ln w="9525">
              <a:solidFill>
                <a:srgbClr val="000000"/>
              </a:solidFill>
              <a:round/>
              <a:tailEnd type="triangle" w="med" len="med"/>
            </a:ln>
          </p:spPr>
        </p:cxnSp>
        <p:sp>
          <p:nvSpPr>
            <p:cNvPr id="34" name="文本框 638"/>
            <p:cNvSpPr txBox="1">
              <a:spLocks noChangeArrowheads="1"/>
            </p:cNvSpPr>
            <p:nvPr>
              <p:custDataLst>
                <p:tags r:id="rId26"/>
              </p:custDataLst>
            </p:nvPr>
          </p:nvSpPr>
          <p:spPr bwMode="auto">
            <a:xfrm>
              <a:off x="6266" y="8775"/>
              <a:ext cx="962" cy="468"/>
            </a:xfrm>
            <a:prstGeom prst="rect">
              <a:avLst/>
            </a:prstGeom>
            <a:noFill/>
            <a:ln>
              <a:noFill/>
            </a:ln>
          </p:spPr>
          <p:txBody>
            <a:bodyPr rot="0" vert="horz" wrap="square" lIns="91440" tIns="45720" rIns="91440" bIns="45720" anchor="t" anchorCtr="0" upright="1">
              <a:noAutofit/>
            </a:bodyPr>
            <a:lstStyle/>
            <a:p>
              <a:pPr algn="ct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a:t>
              </a:r>
              <a:endParaRPr lang="en-US" altLang="zh-CN" sz="105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6" grpId="0"/>
      <p:bldP spid="6" grpId="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问题引入：一元多项式</a:t>
            </a:r>
            <a:endParaRPr lang="zh-CN" altLang="en-US" dirty="0"/>
          </a:p>
        </p:txBody>
      </p:sp>
      <p:sp>
        <p:nvSpPr>
          <p:cNvPr id="3" name="副标题 2"/>
          <p:cNvSpPr>
            <a:spLocks noGrp="1"/>
          </p:cNvSpPr>
          <p:nvPr>
            <p:ph type="subTitle" idx="1"/>
          </p:nvPr>
        </p:nvSpPr>
        <p:spPr/>
        <p:txBody>
          <a:bodyPr/>
          <a:lstStyle/>
          <a:p>
            <a:r>
              <a:rPr lang="en-US" altLang="zh-CN" dirty="0"/>
              <a:t>2.1 </a:t>
            </a:r>
            <a:r>
              <a:rPr lang="zh-CN" altLang="en-US" dirty="0"/>
              <a:t>问题引入</a:t>
            </a:r>
            <a:endParaRPr lang="zh-CN" altLang="en-US" dirty="0"/>
          </a:p>
        </p:txBody>
      </p:sp>
      <p:sp>
        <p:nvSpPr>
          <p:cNvPr id="4" name="文本占位符 3"/>
          <p:cNvSpPr>
            <a:spLocks noGrp="1"/>
          </p:cNvSpPr>
          <p:nvPr>
            <p:ph type="body" idx="10"/>
          </p:nvPr>
        </p:nvSpPr>
        <p:spPr/>
        <p:txBody>
          <a:bodyPr/>
          <a:lstStyle/>
          <a:p>
            <a:endParaRPr lang="zh-CN" altLang="en-US" dirty="0"/>
          </a:p>
        </p:txBody>
      </p:sp>
      <p:sp>
        <p:nvSpPr>
          <p:cNvPr id="9" name="内容占位符 8"/>
          <p:cNvSpPr>
            <a:spLocks noGrp="1"/>
          </p:cNvSpPr>
          <p:nvPr>
            <p:ph idx="11"/>
          </p:nvPr>
        </p:nvSpPr>
        <p:spPr>
          <a:xfrm>
            <a:off x="901065" y="1386205"/>
            <a:ext cx="8917305" cy="2103120"/>
          </a:xfrm>
        </p:spPr>
        <p:txBody>
          <a:bodyPr/>
          <a:lstStyle/>
          <a:p>
            <a:pPr>
              <a:lnSpc>
                <a:spcPct val="70000"/>
              </a:lnSpc>
              <a:spcBef>
                <a:spcPts val="0"/>
              </a:spcBef>
              <a:spcAft>
                <a:spcPts val="0"/>
              </a:spcAft>
            </a:pPr>
            <a:r>
              <a:rPr lang="zh-CN" altLang="en-US" sz="2200"/>
              <a:t>例2.1 一元多项式及其运算</a:t>
            </a:r>
            <a:endParaRPr lang="zh-CN" altLang="en-US" sz="2200"/>
          </a:p>
          <a:p>
            <a:pPr>
              <a:lnSpc>
                <a:spcPct val="70000"/>
              </a:lnSpc>
              <a:spcBef>
                <a:spcPts val="0"/>
              </a:spcBef>
              <a:spcAft>
                <a:spcPts val="0"/>
              </a:spcAft>
            </a:pPr>
            <a:endParaRPr lang="zh-CN" altLang="en-US" sz="2200"/>
          </a:p>
          <a:p>
            <a:pPr marL="342900" indent="-342900">
              <a:lnSpc>
                <a:spcPct val="120000"/>
              </a:lnSpc>
              <a:spcBef>
                <a:spcPct val="0"/>
              </a:spcBef>
              <a:spcAft>
                <a:spcPct val="0"/>
              </a:spcAft>
              <a:buFont typeface="Wingdings" panose="05000000000000000000" charset="0"/>
              <a:buChar char="Ø"/>
            </a:pPr>
            <a:r>
              <a:rPr lang="zh-CN" altLang="en-US" sz="2200"/>
              <a:t>一元多项式：</a:t>
            </a:r>
            <a:endParaRPr lang="zh-CN" altLang="en-US" sz="2200"/>
          </a:p>
          <a:p>
            <a:pPr marL="342900" indent="-342900">
              <a:lnSpc>
                <a:spcPct val="120000"/>
              </a:lnSpc>
              <a:spcBef>
                <a:spcPct val="0"/>
              </a:spcBef>
              <a:spcAft>
                <a:spcPct val="0"/>
              </a:spcAft>
              <a:buFont typeface="Wingdings" panose="05000000000000000000" charset="0"/>
              <a:buChar char="Ø"/>
            </a:pPr>
            <a:endParaRPr lang="zh-CN" altLang="en-US" sz="2200"/>
          </a:p>
          <a:p>
            <a:pPr marL="342900" indent="-342900">
              <a:lnSpc>
                <a:spcPct val="120000"/>
              </a:lnSpc>
              <a:spcBef>
                <a:spcPct val="0"/>
              </a:spcBef>
              <a:spcAft>
                <a:spcPct val="0"/>
              </a:spcAft>
              <a:buFont typeface="Wingdings" panose="05000000000000000000" charset="0"/>
              <a:buChar char="Ø"/>
            </a:pPr>
            <a:r>
              <a:rPr lang="zh-CN" altLang="en-US" sz="2200"/>
              <a:t>主要运算：多项式相加、相减、相乘等</a:t>
            </a:r>
            <a:endParaRPr lang="zh-CN" altLang="en-US" sz="2200"/>
          </a:p>
          <a:p>
            <a:pPr>
              <a:lnSpc>
                <a:spcPct val="120000"/>
              </a:lnSpc>
              <a:spcBef>
                <a:spcPct val="0"/>
              </a:spcBef>
              <a:spcAft>
                <a:spcPct val="0"/>
              </a:spcAft>
            </a:pPr>
            <a:endParaRPr lang="zh-CN" altLang="en-US"/>
          </a:p>
          <a:p>
            <a:endParaRPr lang="zh-CN" altLang="en-US"/>
          </a:p>
        </p:txBody>
      </p:sp>
      <p:graphicFrame>
        <p:nvGraphicFramePr>
          <p:cNvPr id="5" name="对象 -2147482624"/>
          <p:cNvGraphicFramePr>
            <a:graphicFrameLocks noChangeAspect="1"/>
          </p:cNvGraphicFramePr>
          <p:nvPr>
            <p:custDataLst>
              <p:tags r:id="rId1"/>
            </p:custDataLst>
          </p:nvPr>
        </p:nvGraphicFramePr>
        <p:xfrm>
          <a:off x="3107055" y="1850390"/>
          <a:ext cx="5305425" cy="549275"/>
        </p:xfrm>
        <a:graphic>
          <a:graphicData uri="http://schemas.openxmlformats.org/presentationml/2006/ole">
            <mc:AlternateContent xmlns:mc="http://schemas.openxmlformats.org/markup-compatibility/2006">
              <mc:Choice xmlns:v="urn:schemas-microsoft-com:vml" Requires="v">
                <p:oleObj spid="_x0000_s1040" name="" r:id="rId2" imgW="2310130" imgH="241300" progId="Equation.3">
                  <p:embed/>
                </p:oleObj>
              </mc:Choice>
              <mc:Fallback>
                <p:oleObj name="" r:id="rId2" imgW="2310130" imgH="241300" progId="Equation.3">
                  <p:embed/>
                  <p:pic>
                    <p:nvPicPr>
                      <p:cNvPr id="0" name="图片 3075"/>
                      <p:cNvPicPr/>
                      <p:nvPr/>
                    </p:nvPicPr>
                    <p:blipFill>
                      <a:blip r:embed="rId3"/>
                      <a:stretch>
                        <a:fillRect/>
                      </a:stretch>
                    </p:blipFill>
                    <p:spPr>
                      <a:xfrm>
                        <a:off x="3107055" y="1850390"/>
                        <a:ext cx="5305425" cy="549275"/>
                      </a:xfrm>
                      <a:prstGeom prst="rect">
                        <a:avLst/>
                      </a:prstGeom>
                      <a:noFill/>
                      <a:ln w="38100">
                        <a:noFill/>
                        <a:miter/>
                      </a:ln>
                    </p:spPr>
                  </p:pic>
                </p:oleObj>
              </mc:Fallback>
            </mc:AlternateContent>
          </a:graphicData>
        </a:graphic>
      </p:graphicFrame>
      <p:sp>
        <p:nvSpPr>
          <p:cNvPr id="6" name="文本框 5"/>
          <p:cNvSpPr txBox="1"/>
          <p:nvPr/>
        </p:nvSpPr>
        <p:spPr>
          <a:xfrm>
            <a:off x="838200" y="3429000"/>
            <a:ext cx="9234170" cy="737235"/>
          </a:xfrm>
          <a:prstGeom prst="rect">
            <a:avLst/>
          </a:prstGeom>
          <a:noFill/>
        </p:spPr>
        <p:txBody>
          <a:bodyPr wrap="square" rtlCol="0" anchor="t">
            <a:spAutoFit/>
          </a:bodyPr>
          <a:lstStyle/>
          <a:p>
            <a:endParaRPr lang="zh-CN" altLang="en-US"/>
          </a:p>
          <a:p>
            <a:pPr marL="342900" indent="-342900">
              <a:buFont typeface="Wingdings" panose="05000000000000000000" charset="0"/>
              <a:buChar char="n"/>
            </a:pPr>
            <a:r>
              <a:rPr lang="zh-CN" altLang="en-US" sz="2400">
                <a:sym typeface="+mn-ea"/>
              </a:rPr>
              <a:t>问题：如何在计算机中表示一元多项式并实现相关的运算？</a:t>
            </a:r>
            <a:endParaRPr lang="zh-CN" altLang="en-US" sz="2400">
              <a:sym typeface="+mn-ea"/>
            </a:endParaRPr>
          </a:p>
        </p:txBody>
      </p:sp>
      <p:sp>
        <p:nvSpPr>
          <p:cNvPr id="100" name="文本框 99"/>
          <p:cNvSpPr txBox="1"/>
          <p:nvPr/>
        </p:nvSpPr>
        <p:spPr>
          <a:xfrm>
            <a:off x="838200" y="4450715"/>
            <a:ext cx="10883900" cy="460375"/>
          </a:xfrm>
          <a:prstGeom prst="rect">
            <a:avLst/>
          </a:prstGeom>
          <a:noFill/>
          <a:ln w="9525">
            <a:noFill/>
          </a:ln>
        </p:spPr>
        <p:txBody>
          <a:bodyPr wrap="square">
            <a:spAutoFit/>
          </a:bodyPr>
          <a:lstStyle/>
          <a:p>
            <a:pPr marL="342900" indent="-342900">
              <a:buFont typeface="Wingdings" panose="05000000000000000000" charset="0"/>
              <a:buChar char="n"/>
            </a:pPr>
            <a:r>
              <a:rPr lang="zh-CN" sz="2400" b="0">
                <a:ea typeface="宋体" panose="02010600030101010101" pitchFamily="2" charset="-122"/>
              </a:rPr>
              <a:t>多项式的关键数据：多项式项数、每一项系数（以及对应指数）</a:t>
            </a:r>
            <a:endParaRPr lang="zh-CN" sz="2400" b="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0" grpId="0"/>
      <p:bldP spid="10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单链表的反转</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4930140" cy="730250"/>
          </a:xfrm>
        </p:spPr>
        <p:txBody>
          <a:bodyPr>
            <a:normAutofit/>
          </a:bodyPr>
          <a:lstStyle/>
          <a:p>
            <a:r>
              <a:rPr lang="zh-CN" altLang="en-US" sz="2200" dirty="0"/>
              <a:t>反转：</a:t>
            </a:r>
            <a:r>
              <a:rPr lang="en-US" altLang="zh-CN" sz="2200" dirty="0">
                <a:sym typeface="+mn-ea"/>
              </a:rPr>
              <a:t> </a:t>
            </a:r>
            <a:endParaRPr lang="en-US" altLang="zh-CN" sz="2200" dirty="0">
              <a:sym typeface="+mn-ea"/>
            </a:endParaRPr>
          </a:p>
          <a:p>
            <a:endParaRPr sz="2200" dirty="0"/>
          </a:p>
        </p:txBody>
      </p:sp>
      <p:sp>
        <p:nvSpPr>
          <p:cNvPr id="6" name="内容占位符 4"/>
          <p:cNvSpPr>
            <a:spLocks noGrp="1"/>
          </p:cNvSpPr>
          <p:nvPr/>
        </p:nvSpPr>
        <p:spPr>
          <a:xfrm>
            <a:off x="534455" y="3113528"/>
            <a:ext cx="4939665" cy="50216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panose="05000000000000000000" charset="0"/>
              <a:buChar char="n"/>
            </a:pPr>
            <a:r>
              <a:rPr lang="zh-CN" altLang="en-US" sz="2400" dirty="0"/>
              <a:t>算法</a:t>
            </a:r>
            <a:r>
              <a:rPr lang="en-US" altLang="zh-CN" sz="2400" dirty="0"/>
              <a:t>2</a:t>
            </a:r>
            <a:r>
              <a:rPr lang="zh-CN" altLang="en-US" sz="2400" dirty="0"/>
              <a:t>：指针重排</a:t>
            </a:r>
            <a:endParaRPr lang="en-US" altLang="zh-CN" sz="2400" dirty="0"/>
          </a:p>
        </p:txBody>
      </p:sp>
      <p:sp>
        <p:nvSpPr>
          <p:cNvPr id="8" name="下箭头 7"/>
          <p:cNvSpPr/>
          <p:nvPr/>
        </p:nvSpPr>
        <p:spPr>
          <a:xfrm>
            <a:off x="4681783" y="1850028"/>
            <a:ext cx="342900" cy="3683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Group 442"/>
          <p:cNvGrpSpPr/>
          <p:nvPr/>
        </p:nvGrpSpPr>
        <p:grpSpPr>
          <a:xfrm>
            <a:off x="1735258" y="1182052"/>
            <a:ext cx="6265404" cy="562768"/>
            <a:chOff x="1686" y="8689"/>
            <a:chExt cx="7658" cy="554"/>
          </a:xfrm>
        </p:grpSpPr>
        <p:sp>
          <p:nvSpPr>
            <p:cNvPr id="10" name="文本框 610"/>
            <p:cNvSpPr txBox="1">
              <a:spLocks noChangeArrowheads="1"/>
            </p:cNvSpPr>
            <p:nvPr>
              <p:custDataLst>
                <p:tags r:id="rId1"/>
              </p:custDataLst>
            </p:nvPr>
          </p:nvSpPr>
          <p:spPr bwMode="auto">
            <a:xfrm>
              <a:off x="1686" y="8689"/>
              <a:ext cx="1502" cy="468"/>
            </a:xfrm>
            <a:prstGeom prst="rect">
              <a:avLst/>
            </a:prstGeom>
            <a:noFill/>
            <a:ln>
              <a:noFill/>
            </a:ln>
          </p:spPr>
          <p:txBody>
            <a:bodyPr rot="0" vert="horz" wrap="square" lIns="91440" tIns="45720" rIns="91440" bIns="45720" anchor="t" anchorCtr="0" upright="1">
              <a:noAutofit/>
            </a:bodyPr>
            <a:lstStyle/>
            <a:p>
              <a:pPr algn="r"/>
              <a:r>
                <a:rPr lang="en-US" altLang="zh-CN" sz="2400" i="1" kern="0" dirty="0" err="1">
                  <a:latin typeface="Times New Roman" panose="02020603050405020304"/>
                  <a:ea typeface="宋体" panose="02010600030101010101" pitchFamily="2" charset="-122"/>
                  <a:cs typeface="Times New Roman" panose="02020603050405020304"/>
                  <a:sym typeface="Times New Roman" panose="02020603050405020304"/>
                </a:rPr>
                <a:t>list.head</a:t>
              </a:r>
              <a:endParaRPr lang="en-US" altLang="zh-CN" sz="2400" i="1" kern="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1" name="文本框 622"/>
            <p:cNvSpPr txBox="1">
              <a:spLocks noChangeArrowheads="1"/>
            </p:cNvSpPr>
            <p:nvPr>
              <p:custDataLst>
                <p:tags r:id="rId2"/>
              </p:custDataLst>
            </p:nvPr>
          </p:nvSpPr>
          <p:spPr bwMode="auto">
            <a:xfrm>
              <a:off x="357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1</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2" name="文本框 623"/>
            <p:cNvSpPr txBox="1">
              <a:spLocks noChangeArrowheads="1"/>
            </p:cNvSpPr>
            <p:nvPr>
              <p:custDataLst>
                <p:tags r:id="rId3"/>
              </p:custDataLst>
            </p:nvPr>
          </p:nvSpPr>
          <p:spPr bwMode="auto">
            <a:xfrm>
              <a:off x="492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rPr>
                <a:t>2</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3" name="文本框 624"/>
            <p:cNvSpPr txBox="1">
              <a:spLocks noChangeArrowheads="1"/>
            </p:cNvSpPr>
            <p:nvPr>
              <p:custDataLst>
                <p:tags r:id="rId4"/>
              </p:custDataLst>
            </p:nvPr>
          </p:nvSpPr>
          <p:spPr bwMode="auto">
            <a:xfrm>
              <a:off x="7805"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i="1" kern="100" baseline="-25000">
                  <a:latin typeface="Times New Roman" panose="02020603050405020304"/>
                  <a:ea typeface="宋体" panose="02010600030101010101" pitchFamily="2" charset="-122"/>
                  <a:cs typeface="Times New Roman" panose="02020603050405020304"/>
                  <a:sym typeface="Times New Roman" panose="02020603050405020304"/>
                </a:rPr>
                <a:t>n</a:t>
              </a:r>
              <a:endParaRPr lang="en-US" altLang="zh-CN" sz="2400" i="1"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4" name="矩形 627"/>
            <p:cNvSpPr>
              <a:spLocks noChangeArrowheads="1"/>
            </p:cNvSpPr>
            <p:nvPr>
              <p:custDataLst>
                <p:tags r:id="rId5"/>
              </p:custDataLst>
            </p:nvPr>
          </p:nvSpPr>
          <p:spPr bwMode="auto">
            <a:xfrm>
              <a:off x="4150" y="8775"/>
              <a:ext cx="385" cy="468"/>
            </a:xfrm>
            <a:prstGeom prst="rect">
              <a:avLst/>
            </a:prstGeom>
            <a:solidFill>
              <a:srgbClr val="FFFFFF"/>
            </a:solidFill>
            <a:ln w="9525">
              <a:solidFill>
                <a:srgbClr val="000000"/>
              </a:solidFill>
              <a:miter lim="800000"/>
            </a:ln>
          </p:spPr>
        </p:sp>
        <p:sp>
          <p:nvSpPr>
            <p:cNvPr id="15" name="矩形 628"/>
            <p:cNvSpPr>
              <a:spLocks noChangeArrowheads="1"/>
            </p:cNvSpPr>
            <p:nvPr>
              <p:custDataLst>
                <p:tags r:id="rId6"/>
              </p:custDataLst>
            </p:nvPr>
          </p:nvSpPr>
          <p:spPr bwMode="auto">
            <a:xfrm>
              <a:off x="5497" y="8775"/>
              <a:ext cx="384" cy="468"/>
            </a:xfrm>
            <a:prstGeom prst="rect">
              <a:avLst/>
            </a:prstGeom>
            <a:solidFill>
              <a:srgbClr val="FFFFFF"/>
            </a:solidFill>
            <a:ln w="9525">
              <a:solidFill>
                <a:srgbClr val="000000"/>
              </a:solidFill>
              <a:miter lim="800000"/>
            </a:ln>
          </p:spPr>
        </p:sp>
        <p:sp>
          <p:nvSpPr>
            <p:cNvPr id="16" name="文本框 629"/>
            <p:cNvSpPr txBox="1">
              <a:spLocks noChangeArrowheads="1"/>
            </p:cNvSpPr>
            <p:nvPr>
              <p:custDataLst>
                <p:tags r:id="rId7"/>
              </p:custDataLst>
            </p:nvPr>
          </p:nvSpPr>
          <p:spPr bwMode="auto">
            <a:xfrm>
              <a:off x="8382" y="8775"/>
              <a:ext cx="962"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kern="100">
                  <a:latin typeface="Times New Roman" panose="02020603050405020304"/>
                  <a:ea typeface="宋体" panose="02010600030101010101" pitchFamily="2" charset="-122"/>
                  <a:cs typeface="Times New Roman" panose="02020603050405020304"/>
                  <a:sym typeface="Times New Roman" panose="02020603050405020304"/>
                </a:rPr>
                <a:t>NIL</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17" name="直线 632"/>
            <p:cNvCxnSpPr>
              <a:cxnSpLocks noChangeShapeType="1"/>
            </p:cNvCxnSpPr>
            <p:nvPr>
              <p:custDataLst>
                <p:tags r:id="rId8"/>
              </p:custDataLst>
            </p:nvPr>
          </p:nvCxnSpPr>
          <p:spPr bwMode="auto">
            <a:xfrm>
              <a:off x="3188" y="8931"/>
              <a:ext cx="385" cy="0"/>
            </a:xfrm>
            <a:prstGeom prst="line">
              <a:avLst/>
            </a:prstGeom>
            <a:noFill/>
            <a:ln w="9525">
              <a:solidFill>
                <a:srgbClr val="000000"/>
              </a:solidFill>
              <a:round/>
              <a:tailEnd type="triangle" w="med" len="med"/>
            </a:ln>
          </p:spPr>
        </p:cxnSp>
        <p:cxnSp>
          <p:nvCxnSpPr>
            <p:cNvPr id="18" name="直线 635"/>
            <p:cNvCxnSpPr>
              <a:cxnSpLocks noChangeShapeType="1"/>
            </p:cNvCxnSpPr>
            <p:nvPr>
              <p:custDataLst>
                <p:tags r:id="rId9"/>
              </p:custDataLst>
            </p:nvPr>
          </p:nvCxnSpPr>
          <p:spPr bwMode="auto">
            <a:xfrm>
              <a:off x="4342" y="8931"/>
              <a:ext cx="578" cy="0"/>
            </a:xfrm>
            <a:prstGeom prst="line">
              <a:avLst/>
            </a:prstGeom>
            <a:noFill/>
            <a:ln w="9525">
              <a:solidFill>
                <a:srgbClr val="000000"/>
              </a:solidFill>
              <a:round/>
              <a:tailEnd type="triangle" w="med" len="med"/>
            </a:ln>
          </p:spPr>
        </p:cxnSp>
        <p:cxnSp>
          <p:nvCxnSpPr>
            <p:cNvPr id="19" name="直线 636"/>
            <p:cNvCxnSpPr>
              <a:cxnSpLocks noChangeShapeType="1"/>
            </p:cNvCxnSpPr>
            <p:nvPr>
              <p:custDataLst>
                <p:tags r:id="rId10"/>
              </p:custDataLst>
            </p:nvPr>
          </p:nvCxnSpPr>
          <p:spPr bwMode="auto">
            <a:xfrm>
              <a:off x="5689" y="8931"/>
              <a:ext cx="577" cy="0"/>
            </a:xfrm>
            <a:prstGeom prst="line">
              <a:avLst/>
            </a:prstGeom>
            <a:noFill/>
            <a:ln w="9525">
              <a:solidFill>
                <a:srgbClr val="000000"/>
              </a:solidFill>
              <a:round/>
              <a:tailEnd type="triangle" w="med" len="med"/>
            </a:ln>
          </p:spPr>
        </p:cxnSp>
        <p:cxnSp>
          <p:nvCxnSpPr>
            <p:cNvPr id="20" name="直线 637"/>
            <p:cNvCxnSpPr>
              <a:cxnSpLocks noChangeShapeType="1"/>
            </p:cNvCxnSpPr>
            <p:nvPr>
              <p:custDataLst>
                <p:tags r:id="rId11"/>
              </p:custDataLst>
            </p:nvPr>
          </p:nvCxnSpPr>
          <p:spPr bwMode="auto">
            <a:xfrm>
              <a:off x="7228" y="8931"/>
              <a:ext cx="577" cy="0"/>
            </a:xfrm>
            <a:prstGeom prst="line">
              <a:avLst/>
            </a:prstGeom>
            <a:noFill/>
            <a:ln w="9525">
              <a:solidFill>
                <a:srgbClr val="000000"/>
              </a:solidFill>
              <a:round/>
              <a:tailEnd type="triangle" w="med" len="med"/>
            </a:ln>
          </p:spPr>
        </p:cxnSp>
        <p:sp>
          <p:nvSpPr>
            <p:cNvPr id="21" name="文本框 638"/>
            <p:cNvSpPr txBox="1">
              <a:spLocks noChangeArrowheads="1"/>
            </p:cNvSpPr>
            <p:nvPr>
              <p:custDataLst>
                <p:tags r:id="rId12"/>
              </p:custDataLst>
            </p:nvPr>
          </p:nvSpPr>
          <p:spPr bwMode="auto">
            <a:xfrm>
              <a:off x="6266" y="8775"/>
              <a:ext cx="962" cy="468"/>
            </a:xfrm>
            <a:prstGeom prst="rect">
              <a:avLst/>
            </a:prstGeom>
            <a:noFill/>
            <a:ln>
              <a:noFill/>
            </a:ln>
          </p:spPr>
          <p:txBody>
            <a:bodyPr rot="0" vert="horz" wrap="square" lIns="91440" tIns="45720" rIns="91440" bIns="45720" anchor="t" anchorCtr="0" upright="1">
              <a:noAutofit/>
            </a:bodyPr>
            <a:lstStyle/>
            <a:p>
              <a:pPr algn="ct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a:t>
              </a:r>
              <a:endParaRPr lang="en-US" altLang="zh-CN" sz="105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grpSp>
      <p:grpSp>
        <p:nvGrpSpPr>
          <p:cNvPr id="22" name="Group 442"/>
          <p:cNvGrpSpPr/>
          <p:nvPr/>
        </p:nvGrpSpPr>
        <p:grpSpPr>
          <a:xfrm>
            <a:off x="1747958" y="2176674"/>
            <a:ext cx="6405442" cy="594446"/>
            <a:chOff x="1686" y="8689"/>
            <a:chExt cx="7658" cy="554"/>
          </a:xfrm>
        </p:grpSpPr>
        <p:sp>
          <p:nvSpPr>
            <p:cNvPr id="23" name="文本框 610"/>
            <p:cNvSpPr txBox="1">
              <a:spLocks noChangeArrowheads="1"/>
            </p:cNvSpPr>
            <p:nvPr>
              <p:custDataLst>
                <p:tags r:id="rId13"/>
              </p:custDataLst>
            </p:nvPr>
          </p:nvSpPr>
          <p:spPr bwMode="auto">
            <a:xfrm>
              <a:off x="1686" y="8689"/>
              <a:ext cx="1502" cy="468"/>
            </a:xfrm>
            <a:prstGeom prst="rect">
              <a:avLst/>
            </a:prstGeom>
            <a:noFill/>
            <a:ln>
              <a:noFill/>
            </a:ln>
          </p:spPr>
          <p:txBody>
            <a:bodyPr rot="0" vert="horz" wrap="square" lIns="91440" tIns="45720" rIns="91440" bIns="45720" anchor="t" anchorCtr="0" upright="1">
              <a:noAutofit/>
            </a:bodyPr>
            <a:lstStyle/>
            <a:p>
              <a:pPr algn="r"/>
              <a:r>
                <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rPr>
                <a:t>list.head</a:t>
              </a:r>
              <a:endParaRPr lang="en-US" altLang="zh-CN" sz="2400" i="1" kern="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4" name="文本框 622"/>
            <p:cNvSpPr txBox="1">
              <a:spLocks noChangeArrowheads="1"/>
            </p:cNvSpPr>
            <p:nvPr>
              <p:custDataLst>
                <p:tags r:id="rId14"/>
              </p:custDataLst>
            </p:nvPr>
          </p:nvSpPr>
          <p:spPr bwMode="auto">
            <a:xfrm>
              <a:off x="3570"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i="1" kern="100" baseline="-25000" dirty="0">
                  <a:latin typeface="Times New Roman" panose="02020603050405020304"/>
                  <a:ea typeface="宋体" panose="02010600030101010101" pitchFamily="2" charset="-122"/>
                  <a:cs typeface="Times New Roman" panose="02020603050405020304"/>
                  <a:sym typeface="Times New Roman" panose="02020603050405020304"/>
                </a:rPr>
                <a:t>n</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5" name="文本框 623"/>
            <p:cNvSpPr txBox="1">
              <a:spLocks noChangeArrowheads="1"/>
            </p:cNvSpPr>
            <p:nvPr>
              <p:custDataLst>
                <p:tags r:id="rId15"/>
              </p:custDataLst>
            </p:nvPr>
          </p:nvSpPr>
          <p:spPr bwMode="auto">
            <a:xfrm>
              <a:off x="4920" y="8775"/>
              <a:ext cx="769"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n-1</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6" name="文本框 624"/>
            <p:cNvSpPr txBox="1">
              <a:spLocks noChangeArrowheads="1"/>
            </p:cNvSpPr>
            <p:nvPr>
              <p:custDataLst>
                <p:tags r:id="rId16"/>
              </p:custDataLst>
            </p:nvPr>
          </p:nvSpPr>
          <p:spPr bwMode="auto">
            <a:xfrm>
              <a:off x="7805" y="8775"/>
              <a:ext cx="580"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1</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7" name="矩形 627"/>
            <p:cNvSpPr>
              <a:spLocks noChangeArrowheads="1"/>
            </p:cNvSpPr>
            <p:nvPr>
              <p:custDataLst>
                <p:tags r:id="rId17"/>
              </p:custDataLst>
            </p:nvPr>
          </p:nvSpPr>
          <p:spPr bwMode="auto">
            <a:xfrm>
              <a:off x="4150" y="8775"/>
              <a:ext cx="385" cy="468"/>
            </a:xfrm>
            <a:prstGeom prst="rect">
              <a:avLst/>
            </a:prstGeom>
            <a:solidFill>
              <a:srgbClr val="FFFFFF"/>
            </a:solidFill>
            <a:ln w="9525">
              <a:solidFill>
                <a:srgbClr val="000000"/>
              </a:solidFill>
              <a:miter lim="800000"/>
            </a:ln>
          </p:spPr>
        </p:sp>
        <p:sp>
          <p:nvSpPr>
            <p:cNvPr id="28" name="矩形 628"/>
            <p:cNvSpPr>
              <a:spLocks noChangeArrowheads="1"/>
            </p:cNvSpPr>
            <p:nvPr>
              <p:custDataLst>
                <p:tags r:id="rId18"/>
              </p:custDataLst>
            </p:nvPr>
          </p:nvSpPr>
          <p:spPr bwMode="auto">
            <a:xfrm>
              <a:off x="5673" y="8775"/>
              <a:ext cx="401" cy="468"/>
            </a:xfrm>
            <a:prstGeom prst="rect">
              <a:avLst/>
            </a:prstGeom>
            <a:solidFill>
              <a:srgbClr val="FFFFFF"/>
            </a:solidFill>
            <a:ln w="9525">
              <a:solidFill>
                <a:srgbClr val="000000"/>
              </a:solidFill>
              <a:miter lim="800000"/>
            </a:ln>
          </p:spPr>
        </p:sp>
        <p:sp>
          <p:nvSpPr>
            <p:cNvPr id="29" name="文本框 629"/>
            <p:cNvSpPr txBox="1">
              <a:spLocks noChangeArrowheads="1"/>
            </p:cNvSpPr>
            <p:nvPr>
              <p:custDataLst>
                <p:tags r:id="rId19"/>
              </p:custDataLst>
            </p:nvPr>
          </p:nvSpPr>
          <p:spPr bwMode="auto">
            <a:xfrm>
              <a:off x="8382" y="8775"/>
              <a:ext cx="962" cy="468"/>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kern="100">
                  <a:latin typeface="Times New Roman" panose="02020603050405020304"/>
                  <a:ea typeface="宋体" panose="02010600030101010101" pitchFamily="2" charset="-122"/>
                  <a:cs typeface="Times New Roman" panose="02020603050405020304"/>
                  <a:sym typeface="Times New Roman" panose="02020603050405020304"/>
                </a:rPr>
                <a:t>NIL</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30" name="直线 632"/>
            <p:cNvCxnSpPr>
              <a:cxnSpLocks noChangeShapeType="1"/>
            </p:cNvCxnSpPr>
            <p:nvPr>
              <p:custDataLst>
                <p:tags r:id="rId20"/>
              </p:custDataLst>
            </p:nvPr>
          </p:nvCxnSpPr>
          <p:spPr bwMode="auto">
            <a:xfrm>
              <a:off x="3188" y="8931"/>
              <a:ext cx="385" cy="0"/>
            </a:xfrm>
            <a:prstGeom prst="line">
              <a:avLst/>
            </a:prstGeom>
            <a:noFill/>
            <a:ln w="9525">
              <a:solidFill>
                <a:srgbClr val="000000"/>
              </a:solidFill>
              <a:round/>
              <a:tailEnd type="triangle" w="med" len="med"/>
            </a:ln>
          </p:spPr>
        </p:cxnSp>
        <p:cxnSp>
          <p:nvCxnSpPr>
            <p:cNvPr id="31" name="直线 635"/>
            <p:cNvCxnSpPr>
              <a:cxnSpLocks noChangeShapeType="1"/>
            </p:cNvCxnSpPr>
            <p:nvPr>
              <p:custDataLst>
                <p:tags r:id="rId21"/>
              </p:custDataLst>
            </p:nvPr>
          </p:nvCxnSpPr>
          <p:spPr bwMode="auto">
            <a:xfrm>
              <a:off x="4342" y="8931"/>
              <a:ext cx="578" cy="0"/>
            </a:xfrm>
            <a:prstGeom prst="line">
              <a:avLst/>
            </a:prstGeom>
            <a:noFill/>
            <a:ln w="9525">
              <a:solidFill>
                <a:srgbClr val="000000"/>
              </a:solidFill>
              <a:round/>
              <a:tailEnd type="triangle" w="med" len="med"/>
            </a:ln>
          </p:spPr>
        </p:cxnSp>
        <p:cxnSp>
          <p:nvCxnSpPr>
            <p:cNvPr id="32" name="直线 636"/>
            <p:cNvCxnSpPr>
              <a:cxnSpLocks noChangeShapeType="1"/>
            </p:cNvCxnSpPr>
            <p:nvPr>
              <p:custDataLst>
                <p:tags r:id="rId22"/>
              </p:custDataLst>
            </p:nvPr>
          </p:nvCxnSpPr>
          <p:spPr bwMode="auto">
            <a:xfrm>
              <a:off x="5849" y="8931"/>
              <a:ext cx="577" cy="0"/>
            </a:xfrm>
            <a:prstGeom prst="line">
              <a:avLst/>
            </a:prstGeom>
            <a:noFill/>
            <a:ln w="9525">
              <a:solidFill>
                <a:srgbClr val="000000"/>
              </a:solidFill>
              <a:round/>
              <a:tailEnd type="triangle" w="med" len="med"/>
            </a:ln>
          </p:spPr>
        </p:cxnSp>
        <p:cxnSp>
          <p:nvCxnSpPr>
            <p:cNvPr id="33" name="直线 637"/>
            <p:cNvCxnSpPr>
              <a:cxnSpLocks noChangeShapeType="1"/>
            </p:cNvCxnSpPr>
            <p:nvPr>
              <p:custDataLst>
                <p:tags r:id="rId23"/>
              </p:custDataLst>
            </p:nvPr>
          </p:nvCxnSpPr>
          <p:spPr bwMode="auto">
            <a:xfrm>
              <a:off x="7228" y="8931"/>
              <a:ext cx="577" cy="0"/>
            </a:xfrm>
            <a:prstGeom prst="line">
              <a:avLst/>
            </a:prstGeom>
            <a:noFill/>
            <a:ln w="9525">
              <a:solidFill>
                <a:srgbClr val="000000"/>
              </a:solidFill>
              <a:round/>
              <a:tailEnd type="triangle" w="med" len="med"/>
            </a:ln>
          </p:spPr>
        </p:cxnSp>
        <p:sp>
          <p:nvSpPr>
            <p:cNvPr id="34" name="文本框 638"/>
            <p:cNvSpPr txBox="1">
              <a:spLocks noChangeArrowheads="1"/>
            </p:cNvSpPr>
            <p:nvPr>
              <p:custDataLst>
                <p:tags r:id="rId24"/>
              </p:custDataLst>
            </p:nvPr>
          </p:nvSpPr>
          <p:spPr bwMode="auto">
            <a:xfrm>
              <a:off x="6266" y="8775"/>
              <a:ext cx="962" cy="468"/>
            </a:xfrm>
            <a:prstGeom prst="rect">
              <a:avLst/>
            </a:prstGeom>
            <a:noFill/>
            <a:ln>
              <a:noFill/>
            </a:ln>
          </p:spPr>
          <p:txBody>
            <a:bodyPr rot="0" vert="horz" wrap="square" lIns="91440" tIns="45720" rIns="91440" bIns="45720" anchor="t" anchorCtr="0" upright="1">
              <a:noAutofit/>
            </a:bodyPr>
            <a:lstStyle/>
            <a:p>
              <a:pPr algn="ct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a:t>
              </a:r>
              <a:endParaRPr lang="en-US" altLang="zh-CN" sz="105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grpSp>
      <p:sp>
        <p:nvSpPr>
          <p:cNvPr id="35" name="下箭头 34"/>
          <p:cNvSpPr/>
          <p:nvPr/>
        </p:nvSpPr>
        <p:spPr>
          <a:xfrm>
            <a:off x="5430762" y="4558421"/>
            <a:ext cx="270741" cy="6701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8" name="组合 67"/>
          <p:cNvGrpSpPr/>
          <p:nvPr/>
        </p:nvGrpSpPr>
        <p:grpSpPr>
          <a:xfrm>
            <a:off x="1950134" y="3839158"/>
            <a:ext cx="7268704" cy="562768"/>
            <a:chOff x="1950134" y="4258258"/>
            <a:chExt cx="7268704" cy="562768"/>
          </a:xfrm>
        </p:grpSpPr>
        <p:sp>
          <p:nvSpPr>
            <p:cNvPr id="37" name="文本框 610"/>
            <p:cNvSpPr txBox="1">
              <a:spLocks noChangeArrowheads="1"/>
            </p:cNvSpPr>
            <p:nvPr>
              <p:custDataLst>
                <p:tags r:id="rId25"/>
              </p:custDataLst>
            </p:nvPr>
          </p:nvSpPr>
          <p:spPr bwMode="auto">
            <a:xfrm>
              <a:off x="1950134" y="4258258"/>
              <a:ext cx="1228864" cy="475407"/>
            </a:xfrm>
            <a:prstGeom prst="rect">
              <a:avLst/>
            </a:prstGeom>
            <a:noFill/>
            <a:ln>
              <a:noFill/>
            </a:ln>
          </p:spPr>
          <p:txBody>
            <a:bodyPr rot="0" vert="horz" wrap="square" lIns="91440" tIns="45720" rIns="91440" bIns="45720" anchor="t" anchorCtr="0" upright="1">
              <a:noAutofit/>
            </a:bodyPr>
            <a:lstStyle/>
            <a:p>
              <a:pPr algn="r"/>
              <a:r>
                <a:rPr lang="en-US" altLang="zh-CN" sz="2400" i="1" kern="0" dirty="0" err="1">
                  <a:latin typeface="Times New Roman" panose="02020603050405020304"/>
                  <a:ea typeface="宋体" panose="02010600030101010101" pitchFamily="2" charset="-122"/>
                  <a:cs typeface="Times New Roman" panose="02020603050405020304"/>
                  <a:sym typeface="Times New Roman" panose="02020603050405020304"/>
                </a:rPr>
                <a:t>list.head</a:t>
              </a:r>
              <a:endParaRPr lang="en-US" altLang="zh-CN" sz="2400" i="1" kern="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38" name="文本框 622"/>
            <p:cNvSpPr txBox="1">
              <a:spLocks noChangeArrowheads="1"/>
            </p:cNvSpPr>
            <p:nvPr>
              <p:custDataLst>
                <p:tags r:id="rId26"/>
              </p:custDataLst>
            </p:nvPr>
          </p:nvSpPr>
          <p:spPr bwMode="auto">
            <a:xfrm>
              <a:off x="3491531" y="4345619"/>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1</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39" name="文本框 623"/>
            <p:cNvSpPr txBox="1">
              <a:spLocks noChangeArrowheads="1"/>
            </p:cNvSpPr>
            <p:nvPr>
              <p:custDataLst>
                <p:tags r:id="rId27"/>
              </p:custDataLst>
            </p:nvPr>
          </p:nvSpPr>
          <p:spPr bwMode="auto">
            <a:xfrm>
              <a:off x="4596036" y="4345619"/>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rPr>
                <a:t>2</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40" name="文本框 624"/>
            <p:cNvSpPr txBox="1">
              <a:spLocks noChangeArrowheads="1"/>
            </p:cNvSpPr>
            <p:nvPr>
              <p:custDataLst>
                <p:tags r:id="rId28"/>
              </p:custDataLst>
            </p:nvPr>
          </p:nvSpPr>
          <p:spPr bwMode="auto">
            <a:xfrm>
              <a:off x="7959703" y="4345619"/>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i="1" kern="100" baseline="-25000" dirty="0">
                  <a:latin typeface="Times New Roman" panose="02020603050405020304"/>
                  <a:ea typeface="宋体" panose="02010600030101010101" pitchFamily="2" charset="-122"/>
                  <a:cs typeface="Times New Roman" panose="02020603050405020304"/>
                  <a:sym typeface="Times New Roman" panose="02020603050405020304"/>
                </a:rPr>
                <a:t>5</a:t>
              </a:r>
              <a:endParaRPr lang="en-US" altLang="zh-CN" sz="2400" i="1"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41" name="矩形 627"/>
            <p:cNvSpPr>
              <a:spLocks noChangeArrowheads="1"/>
            </p:cNvSpPr>
            <p:nvPr>
              <p:custDataLst>
                <p:tags r:id="rId29"/>
              </p:custDataLst>
            </p:nvPr>
          </p:nvSpPr>
          <p:spPr bwMode="auto">
            <a:xfrm>
              <a:off x="3966059" y="4345619"/>
              <a:ext cx="314988" cy="475407"/>
            </a:xfrm>
            <a:prstGeom prst="rect">
              <a:avLst/>
            </a:prstGeom>
            <a:solidFill>
              <a:srgbClr val="FFFFFF"/>
            </a:solidFill>
            <a:ln w="9525">
              <a:solidFill>
                <a:srgbClr val="000000"/>
              </a:solidFill>
              <a:miter lim="800000"/>
            </a:ln>
          </p:spPr>
        </p:sp>
        <p:sp>
          <p:nvSpPr>
            <p:cNvPr id="42" name="矩形 628"/>
            <p:cNvSpPr>
              <a:spLocks noChangeArrowheads="1"/>
            </p:cNvSpPr>
            <p:nvPr>
              <p:custDataLst>
                <p:tags r:id="rId30"/>
              </p:custDataLst>
            </p:nvPr>
          </p:nvSpPr>
          <p:spPr bwMode="auto">
            <a:xfrm>
              <a:off x="5068109" y="4345619"/>
              <a:ext cx="314170" cy="475407"/>
            </a:xfrm>
            <a:prstGeom prst="rect">
              <a:avLst/>
            </a:prstGeom>
            <a:solidFill>
              <a:srgbClr val="FFFFFF"/>
            </a:solidFill>
            <a:ln w="9525">
              <a:solidFill>
                <a:srgbClr val="000000"/>
              </a:solidFill>
              <a:miter lim="800000"/>
            </a:ln>
          </p:spPr>
        </p:sp>
        <p:sp>
          <p:nvSpPr>
            <p:cNvPr id="43" name="文本框 629"/>
            <p:cNvSpPr txBox="1">
              <a:spLocks noChangeArrowheads="1"/>
            </p:cNvSpPr>
            <p:nvPr>
              <p:custDataLst>
                <p:tags r:id="rId31"/>
              </p:custDataLst>
            </p:nvPr>
          </p:nvSpPr>
          <p:spPr bwMode="auto">
            <a:xfrm>
              <a:off x="8431776" y="4345619"/>
              <a:ext cx="787062"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kern="100">
                  <a:latin typeface="Times New Roman" panose="02020603050405020304"/>
                  <a:ea typeface="宋体" panose="02010600030101010101" pitchFamily="2" charset="-122"/>
                  <a:cs typeface="Times New Roman" panose="02020603050405020304"/>
                  <a:sym typeface="Times New Roman" panose="02020603050405020304"/>
                </a:rPr>
                <a:t>NIL</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44" name="直线 632"/>
            <p:cNvCxnSpPr>
              <a:cxnSpLocks noChangeShapeType="1"/>
            </p:cNvCxnSpPr>
            <p:nvPr>
              <p:custDataLst>
                <p:tags r:id="rId32"/>
              </p:custDataLst>
            </p:nvPr>
          </p:nvCxnSpPr>
          <p:spPr bwMode="auto">
            <a:xfrm>
              <a:off x="3178998" y="4504088"/>
              <a:ext cx="314988" cy="0"/>
            </a:xfrm>
            <a:prstGeom prst="line">
              <a:avLst/>
            </a:prstGeom>
            <a:noFill/>
            <a:ln w="9525">
              <a:solidFill>
                <a:srgbClr val="000000"/>
              </a:solidFill>
              <a:round/>
              <a:tailEnd type="triangle" w="med" len="med"/>
            </a:ln>
          </p:spPr>
        </p:cxnSp>
        <p:cxnSp>
          <p:nvCxnSpPr>
            <p:cNvPr id="45" name="直线 635"/>
            <p:cNvCxnSpPr>
              <a:cxnSpLocks noChangeShapeType="1"/>
            </p:cNvCxnSpPr>
            <p:nvPr>
              <p:custDataLst>
                <p:tags r:id="rId33"/>
              </p:custDataLst>
            </p:nvPr>
          </p:nvCxnSpPr>
          <p:spPr bwMode="auto">
            <a:xfrm>
              <a:off x="4123144" y="4504088"/>
              <a:ext cx="472892" cy="0"/>
            </a:xfrm>
            <a:prstGeom prst="line">
              <a:avLst/>
            </a:prstGeom>
            <a:noFill/>
            <a:ln w="9525">
              <a:solidFill>
                <a:srgbClr val="000000"/>
              </a:solidFill>
              <a:round/>
              <a:tailEnd type="triangle" w="med" len="med"/>
            </a:ln>
          </p:spPr>
        </p:cxnSp>
        <p:cxnSp>
          <p:nvCxnSpPr>
            <p:cNvPr id="46" name="直线 636"/>
            <p:cNvCxnSpPr>
              <a:cxnSpLocks noChangeShapeType="1"/>
            </p:cNvCxnSpPr>
            <p:nvPr>
              <p:custDataLst>
                <p:tags r:id="rId34"/>
              </p:custDataLst>
            </p:nvPr>
          </p:nvCxnSpPr>
          <p:spPr bwMode="auto">
            <a:xfrm>
              <a:off x="5225194" y="4504088"/>
              <a:ext cx="472073" cy="0"/>
            </a:xfrm>
            <a:prstGeom prst="line">
              <a:avLst/>
            </a:prstGeom>
            <a:noFill/>
            <a:ln w="9525">
              <a:solidFill>
                <a:srgbClr val="000000"/>
              </a:solidFill>
              <a:round/>
              <a:tailEnd type="triangle" w="med" len="med"/>
            </a:ln>
          </p:spPr>
        </p:cxnSp>
        <p:sp>
          <p:nvSpPr>
            <p:cNvPr id="62" name="文本框 622"/>
            <p:cNvSpPr txBox="1">
              <a:spLocks noChangeArrowheads="1"/>
            </p:cNvSpPr>
            <p:nvPr>
              <p:custDataLst>
                <p:tags r:id="rId35"/>
              </p:custDataLst>
            </p:nvPr>
          </p:nvSpPr>
          <p:spPr bwMode="auto">
            <a:xfrm>
              <a:off x="5719324" y="4345619"/>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3</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63" name="文本框 623"/>
            <p:cNvSpPr txBox="1">
              <a:spLocks noChangeArrowheads="1"/>
            </p:cNvSpPr>
            <p:nvPr>
              <p:custDataLst>
                <p:tags r:id="rId36"/>
              </p:custDataLst>
            </p:nvPr>
          </p:nvSpPr>
          <p:spPr bwMode="auto">
            <a:xfrm>
              <a:off x="6823829" y="4345619"/>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4</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64" name="矩形 627"/>
            <p:cNvSpPr>
              <a:spLocks noChangeArrowheads="1"/>
            </p:cNvSpPr>
            <p:nvPr>
              <p:custDataLst>
                <p:tags r:id="rId37"/>
              </p:custDataLst>
            </p:nvPr>
          </p:nvSpPr>
          <p:spPr bwMode="auto">
            <a:xfrm>
              <a:off x="6193852" y="4345619"/>
              <a:ext cx="314988" cy="475407"/>
            </a:xfrm>
            <a:prstGeom prst="rect">
              <a:avLst/>
            </a:prstGeom>
            <a:solidFill>
              <a:srgbClr val="FFFFFF"/>
            </a:solidFill>
            <a:ln w="9525">
              <a:solidFill>
                <a:srgbClr val="000000"/>
              </a:solidFill>
              <a:miter lim="800000"/>
            </a:ln>
          </p:spPr>
        </p:sp>
        <p:sp>
          <p:nvSpPr>
            <p:cNvPr id="65" name="矩形 628"/>
            <p:cNvSpPr>
              <a:spLocks noChangeArrowheads="1"/>
            </p:cNvSpPr>
            <p:nvPr>
              <p:custDataLst>
                <p:tags r:id="rId38"/>
              </p:custDataLst>
            </p:nvPr>
          </p:nvSpPr>
          <p:spPr bwMode="auto">
            <a:xfrm>
              <a:off x="7295902" y="4345619"/>
              <a:ext cx="314170" cy="475407"/>
            </a:xfrm>
            <a:prstGeom prst="rect">
              <a:avLst/>
            </a:prstGeom>
            <a:solidFill>
              <a:srgbClr val="FFFFFF"/>
            </a:solidFill>
            <a:ln w="9525">
              <a:solidFill>
                <a:srgbClr val="000000"/>
              </a:solidFill>
              <a:miter lim="800000"/>
            </a:ln>
          </p:spPr>
        </p:sp>
        <p:cxnSp>
          <p:nvCxnSpPr>
            <p:cNvPr id="66" name="直线 635"/>
            <p:cNvCxnSpPr>
              <a:cxnSpLocks noChangeShapeType="1"/>
            </p:cNvCxnSpPr>
            <p:nvPr>
              <p:custDataLst>
                <p:tags r:id="rId39"/>
              </p:custDataLst>
            </p:nvPr>
          </p:nvCxnSpPr>
          <p:spPr bwMode="auto">
            <a:xfrm>
              <a:off x="6350937" y="4504088"/>
              <a:ext cx="472892" cy="0"/>
            </a:xfrm>
            <a:prstGeom prst="line">
              <a:avLst/>
            </a:prstGeom>
            <a:noFill/>
            <a:ln w="9525">
              <a:solidFill>
                <a:srgbClr val="000000"/>
              </a:solidFill>
              <a:round/>
              <a:tailEnd type="triangle" w="med" len="med"/>
            </a:ln>
          </p:spPr>
        </p:cxnSp>
        <p:cxnSp>
          <p:nvCxnSpPr>
            <p:cNvPr id="47" name="直线 637"/>
            <p:cNvCxnSpPr>
              <a:cxnSpLocks noChangeShapeType="1"/>
            </p:cNvCxnSpPr>
            <p:nvPr>
              <p:custDataLst>
                <p:tags r:id="rId40"/>
              </p:custDataLst>
            </p:nvPr>
          </p:nvCxnSpPr>
          <p:spPr bwMode="auto">
            <a:xfrm>
              <a:off x="7484432" y="4504088"/>
              <a:ext cx="472073" cy="0"/>
            </a:xfrm>
            <a:prstGeom prst="line">
              <a:avLst/>
            </a:prstGeom>
            <a:noFill/>
            <a:ln w="9525">
              <a:solidFill>
                <a:srgbClr val="000000"/>
              </a:solidFill>
              <a:round/>
              <a:tailEnd type="triangle" w="med" len="med"/>
            </a:ln>
          </p:spPr>
        </p:cxnSp>
      </p:grpSp>
      <p:grpSp>
        <p:nvGrpSpPr>
          <p:cNvPr id="131" name="组合 130"/>
          <p:cNvGrpSpPr/>
          <p:nvPr/>
        </p:nvGrpSpPr>
        <p:grpSpPr>
          <a:xfrm>
            <a:off x="1146203" y="5177289"/>
            <a:ext cx="8453619" cy="1124473"/>
            <a:chOff x="1146203" y="5177289"/>
            <a:chExt cx="8453619" cy="1124473"/>
          </a:xfrm>
        </p:grpSpPr>
        <p:sp>
          <p:nvSpPr>
            <p:cNvPr id="70" name="文本框 610"/>
            <p:cNvSpPr txBox="1">
              <a:spLocks noChangeArrowheads="1"/>
            </p:cNvSpPr>
            <p:nvPr>
              <p:custDataLst>
                <p:tags r:id="rId41"/>
              </p:custDataLst>
            </p:nvPr>
          </p:nvSpPr>
          <p:spPr bwMode="auto">
            <a:xfrm>
              <a:off x="1146203" y="5520189"/>
              <a:ext cx="1228864" cy="475407"/>
            </a:xfrm>
            <a:prstGeom prst="rect">
              <a:avLst/>
            </a:prstGeom>
            <a:noFill/>
            <a:ln>
              <a:noFill/>
            </a:ln>
          </p:spPr>
          <p:txBody>
            <a:bodyPr rot="0" vert="horz" wrap="square" lIns="91440" tIns="45720" rIns="91440" bIns="45720" anchor="t" anchorCtr="0" upright="1">
              <a:noAutofit/>
            </a:bodyPr>
            <a:lstStyle/>
            <a:p>
              <a:pPr algn="r"/>
              <a:r>
                <a:rPr lang="en-US" altLang="zh-CN" sz="2400" i="1" kern="0" dirty="0" err="1">
                  <a:latin typeface="Times New Roman" panose="02020603050405020304"/>
                  <a:ea typeface="宋体" panose="02010600030101010101" pitchFamily="2" charset="-122"/>
                  <a:cs typeface="Times New Roman" panose="02020603050405020304"/>
                  <a:sym typeface="Times New Roman" panose="02020603050405020304"/>
                </a:rPr>
                <a:t>list.head</a:t>
              </a:r>
              <a:endParaRPr lang="en-US" altLang="zh-CN" sz="2400" i="1" kern="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1" name="文本框 622"/>
            <p:cNvSpPr txBox="1">
              <a:spLocks noChangeArrowheads="1"/>
            </p:cNvSpPr>
            <p:nvPr>
              <p:custDataLst>
                <p:tags r:id="rId42"/>
              </p:custDataLst>
            </p:nvPr>
          </p:nvSpPr>
          <p:spPr bwMode="auto">
            <a:xfrm>
              <a:off x="3421385" y="5826355"/>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1</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2" name="文本框 623"/>
            <p:cNvSpPr txBox="1">
              <a:spLocks noChangeArrowheads="1"/>
            </p:cNvSpPr>
            <p:nvPr>
              <p:custDataLst>
                <p:tags r:id="rId43"/>
              </p:custDataLst>
            </p:nvPr>
          </p:nvSpPr>
          <p:spPr bwMode="auto">
            <a:xfrm>
              <a:off x="4779890" y="5826355"/>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rPr>
                <a:t>2</a:t>
              </a:r>
              <a:endParaRPr lang="en-US" altLang="zh-CN" sz="2400" kern="100" baseline="-250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3" name="文本框 624"/>
            <p:cNvSpPr txBox="1">
              <a:spLocks noChangeArrowheads="1"/>
            </p:cNvSpPr>
            <p:nvPr>
              <p:custDataLst>
                <p:tags r:id="rId44"/>
              </p:custDataLst>
            </p:nvPr>
          </p:nvSpPr>
          <p:spPr bwMode="auto">
            <a:xfrm>
              <a:off x="8816657" y="5826355"/>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i="1" kern="100" baseline="-25000" dirty="0">
                  <a:latin typeface="Times New Roman" panose="02020603050405020304"/>
                  <a:ea typeface="宋体" panose="02010600030101010101" pitchFamily="2" charset="-122"/>
                  <a:cs typeface="Times New Roman" panose="02020603050405020304"/>
                  <a:sym typeface="Times New Roman" panose="02020603050405020304"/>
                </a:rPr>
                <a:t>5</a:t>
              </a:r>
              <a:endParaRPr lang="en-US" altLang="zh-CN" sz="2400" i="1"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4" name="矩形 627"/>
            <p:cNvSpPr>
              <a:spLocks noChangeArrowheads="1"/>
            </p:cNvSpPr>
            <p:nvPr>
              <p:custDataLst>
                <p:tags r:id="rId45"/>
              </p:custDataLst>
            </p:nvPr>
          </p:nvSpPr>
          <p:spPr bwMode="auto">
            <a:xfrm>
              <a:off x="3895913" y="5826355"/>
              <a:ext cx="314988" cy="475407"/>
            </a:xfrm>
            <a:prstGeom prst="rect">
              <a:avLst/>
            </a:prstGeom>
            <a:solidFill>
              <a:srgbClr val="FFFFFF"/>
            </a:solidFill>
            <a:ln w="9525">
              <a:solidFill>
                <a:srgbClr val="000000"/>
              </a:solidFill>
              <a:miter lim="800000"/>
            </a:ln>
          </p:spPr>
        </p:sp>
        <p:sp>
          <p:nvSpPr>
            <p:cNvPr id="75" name="矩形 628"/>
            <p:cNvSpPr>
              <a:spLocks noChangeArrowheads="1"/>
            </p:cNvSpPr>
            <p:nvPr>
              <p:custDataLst>
                <p:tags r:id="rId46"/>
              </p:custDataLst>
            </p:nvPr>
          </p:nvSpPr>
          <p:spPr bwMode="auto">
            <a:xfrm>
              <a:off x="5251963" y="5826355"/>
              <a:ext cx="314170" cy="475407"/>
            </a:xfrm>
            <a:prstGeom prst="rect">
              <a:avLst/>
            </a:prstGeom>
            <a:solidFill>
              <a:srgbClr val="FFFFFF"/>
            </a:solidFill>
            <a:ln w="9525">
              <a:solidFill>
                <a:srgbClr val="000000"/>
              </a:solidFill>
              <a:miter lim="800000"/>
            </a:ln>
          </p:spPr>
        </p:sp>
        <p:sp>
          <p:nvSpPr>
            <p:cNvPr id="76" name="文本框 629"/>
            <p:cNvSpPr txBox="1">
              <a:spLocks noChangeArrowheads="1"/>
            </p:cNvSpPr>
            <p:nvPr>
              <p:custDataLst>
                <p:tags r:id="rId47"/>
              </p:custDataLst>
            </p:nvPr>
          </p:nvSpPr>
          <p:spPr bwMode="auto">
            <a:xfrm>
              <a:off x="9288730" y="5826355"/>
              <a:ext cx="311092"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77" name="直线 632"/>
            <p:cNvCxnSpPr>
              <a:cxnSpLocks noChangeShapeType="1"/>
            </p:cNvCxnSpPr>
            <p:nvPr>
              <p:custDataLst>
                <p:tags r:id="rId48"/>
              </p:custDataLst>
            </p:nvPr>
          </p:nvCxnSpPr>
          <p:spPr bwMode="auto">
            <a:xfrm>
              <a:off x="3108852" y="5984824"/>
              <a:ext cx="314988" cy="0"/>
            </a:xfrm>
            <a:prstGeom prst="line">
              <a:avLst/>
            </a:prstGeom>
            <a:noFill/>
            <a:ln w="9525">
              <a:solidFill>
                <a:srgbClr val="000000"/>
              </a:solidFill>
              <a:round/>
              <a:tailEnd type="triangle" w="med" len="med"/>
            </a:ln>
          </p:spPr>
        </p:cxnSp>
        <p:cxnSp>
          <p:nvCxnSpPr>
            <p:cNvPr id="79" name="直线 636"/>
            <p:cNvCxnSpPr>
              <a:cxnSpLocks noChangeShapeType="1"/>
              <a:stCxn id="87" idx="3"/>
            </p:cNvCxnSpPr>
            <p:nvPr>
              <p:custDataLst>
                <p:tags r:id="rId49"/>
              </p:custDataLst>
            </p:nvPr>
          </p:nvCxnSpPr>
          <p:spPr bwMode="auto">
            <a:xfrm>
              <a:off x="4417432" y="6033281"/>
              <a:ext cx="357176" cy="3123"/>
            </a:xfrm>
            <a:prstGeom prst="line">
              <a:avLst/>
            </a:prstGeom>
            <a:noFill/>
            <a:ln w="9525">
              <a:solidFill>
                <a:srgbClr val="000000"/>
              </a:solidFill>
              <a:round/>
              <a:tailEnd type="triangle" w="med" len="med"/>
            </a:ln>
          </p:spPr>
        </p:cxnSp>
        <p:sp>
          <p:nvSpPr>
            <p:cNvPr id="80" name="文本框 622"/>
            <p:cNvSpPr txBox="1">
              <a:spLocks noChangeArrowheads="1"/>
            </p:cNvSpPr>
            <p:nvPr>
              <p:custDataLst>
                <p:tags r:id="rId50"/>
              </p:custDataLst>
            </p:nvPr>
          </p:nvSpPr>
          <p:spPr bwMode="auto">
            <a:xfrm>
              <a:off x="6119078" y="5826355"/>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3</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81" name="文本框 623"/>
            <p:cNvSpPr txBox="1">
              <a:spLocks noChangeArrowheads="1"/>
            </p:cNvSpPr>
            <p:nvPr>
              <p:custDataLst>
                <p:tags r:id="rId51"/>
              </p:custDataLst>
            </p:nvPr>
          </p:nvSpPr>
          <p:spPr bwMode="auto">
            <a:xfrm>
              <a:off x="7477583" y="5826355"/>
              <a:ext cx="474528" cy="475407"/>
            </a:xfrm>
            <a:prstGeom prst="rect">
              <a:avLst/>
            </a:prstGeom>
            <a:noFill/>
            <a:ln w="9525">
              <a:solidFill>
                <a:srgbClr val="000000"/>
              </a:solidFill>
              <a:miter lim="800000"/>
            </a:ln>
          </p:spPr>
          <p:txBody>
            <a:bodyPr rot="0" vert="horz" wrap="square" lIns="91440" tIns="45720" rIns="91440" bIns="45720" anchor="t" anchorCtr="0" upright="1">
              <a:noAutofit/>
            </a:bodyPr>
            <a:lstStyle/>
            <a:p>
              <a:pPr algn="ctr"/>
              <a:r>
                <a:rPr lang="en-US" altLang="zh-CN" sz="2400" i="1" kern="100" dirty="0">
                  <a:latin typeface="Times New Roman" panose="02020603050405020304"/>
                  <a:ea typeface="宋体" panose="02010600030101010101" pitchFamily="2" charset="-122"/>
                  <a:cs typeface="Times New Roman" panose="02020603050405020304"/>
                  <a:sym typeface="Times New Roman" panose="02020603050405020304"/>
                </a:rPr>
                <a:t>a</a:t>
              </a:r>
              <a:r>
                <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rPr>
                <a:t>4</a:t>
              </a:r>
              <a:endParaRPr lang="en-US" altLang="zh-CN" sz="2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82" name="矩形 627"/>
            <p:cNvSpPr>
              <a:spLocks noChangeArrowheads="1"/>
            </p:cNvSpPr>
            <p:nvPr>
              <p:custDataLst>
                <p:tags r:id="rId52"/>
              </p:custDataLst>
            </p:nvPr>
          </p:nvSpPr>
          <p:spPr bwMode="auto">
            <a:xfrm>
              <a:off x="6593606" y="5826355"/>
              <a:ext cx="314988" cy="475407"/>
            </a:xfrm>
            <a:prstGeom prst="rect">
              <a:avLst/>
            </a:prstGeom>
            <a:solidFill>
              <a:srgbClr val="FFFFFF"/>
            </a:solidFill>
            <a:ln w="9525">
              <a:solidFill>
                <a:srgbClr val="000000"/>
              </a:solidFill>
              <a:miter lim="800000"/>
            </a:ln>
          </p:spPr>
        </p:sp>
        <p:sp>
          <p:nvSpPr>
            <p:cNvPr id="83" name="矩形 628"/>
            <p:cNvSpPr>
              <a:spLocks noChangeArrowheads="1"/>
            </p:cNvSpPr>
            <p:nvPr>
              <p:custDataLst>
                <p:tags r:id="rId53"/>
              </p:custDataLst>
            </p:nvPr>
          </p:nvSpPr>
          <p:spPr bwMode="auto">
            <a:xfrm>
              <a:off x="7949656" y="5826355"/>
              <a:ext cx="314170" cy="475407"/>
            </a:xfrm>
            <a:prstGeom prst="rect">
              <a:avLst/>
            </a:prstGeom>
            <a:solidFill>
              <a:srgbClr val="FFFFFF"/>
            </a:solidFill>
            <a:ln w="9525">
              <a:solidFill>
                <a:srgbClr val="000000"/>
              </a:solidFill>
              <a:miter lim="800000"/>
            </a:ln>
          </p:spPr>
        </p:sp>
        <p:sp>
          <p:nvSpPr>
            <p:cNvPr id="87" name="文本框 86"/>
            <p:cNvSpPr txBox="1"/>
            <p:nvPr/>
          </p:nvSpPr>
          <p:spPr>
            <a:xfrm>
              <a:off x="3714249" y="5879392"/>
              <a:ext cx="703183" cy="307777"/>
            </a:xfrm>
            <a:prstGeom prst="rect">
              <a:avLst/>
            </a:prstGeom>
            <a:noFill/>
          </p:spPr>
          <p:txBody>
            <a:bodyPr wrap="square">
              <a:spAutoFit/>
            </a:bodyPr>
            <a:lstStyle/>
            <a:p>
              <a:pPr algn="ctr"/>
              <a:r>
                <a:rPr lang="en-US" altLang="zh-CN" sz="1400" kern="100" dirty="0">
                  <a:latin typeface="Times New Roman" panose="02020603050405020304"/>
                  <a:ea typeface="宋体" panose="02010600030101010101" pitchFamily="2" charset="-122"/>
                  <a:cs typeface="Times New Roman" panose="02020603050405020304"/>
                  <a:sym typeface="Times New Roman" panose="02020603050405020304"/>
                </a:rPr>
                <a:t>NIL</a:t>
              </a:r>
              <a:endParaRPr lang="en-US" altLang="zh-CN" sz="1400" kern="100" baseline="-25000" dirty="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89" name="肘形连接符 88"/>
            <p:cNvCxnSpPr/>
            <p:nvPr/>
          </p:nvCxnSpPr>
          <p:spPr>
            <a:xfrm rot="10800000" flipV="1">
              <a:off x="3419302" y="5670177"/>
              <a:ext cx="1996679" cy="314645"/>
            </a:xfrm>
            <a:prstGeom prst="bentConnector3">
              <a:avLst>
                <a:gd name="adj1" fmla="val 114878"/>
              </a:avLst>
            </a:prstGeom>
            <a:ln w="19050"/>
          </p:spPr>
          <p:style>
            <a:lnRef idx="1">
              <a:schemeClr val="accent1"/>
            </a:lnRef>
            <a:fillRef idx="0">
              <a:schemeClr val="accent1"/>
            </a:fillRef>
            <a:effectRef idx="0">
              <a:schemeClr val="accent1"/>
            </a:effectRef>
            <a:fontRef idx="minor">
              <a:schemeClr val="tx1"/>
            </a:fontRef>
          </p:style>
        </p:cxnSp>
        <p:cxnSp>
          <p:nvCxnSpPr>
            <p:cNvPr id="93" name="肘形连接符 92"/>
            <p:cNvCxnSpPr>
              <a:endCxn id="87" idx="3"/>
            </p:cNvCxnSpPr>
            <p:nvPr/>
          </p:nvCxnSpPr>
          <p:spPr>
            <a:xfrm rot="10800000" flipV="1">
              <a:off x="4417432" y="5538103"/>
              <a:ext cx="2321826" cy="495178"/>
            </a:xfrm>
            <a:prstGeom prst="bentConnector3">
              <a:avLst>
                <a:gd name="adj1" fmla="val 99775"/>
              </a:avLst>
            </a:prstGeom>
            <a:ln w="19050"/>
          </p:spPr>
          <p:style>
            <a:lnRef idx="1">
              <a:schemeClr val="accent1"/>
            </a:lnRef>
            <a:fillRef idx="0">
              <a:schemeClr val="accent1"/>
            </a:fillRef>
            <a:effectRef idx="0">
              <a:schemeClr val="accent1"/>
            </a:effectRef>
            <a:fontRef idx="minor">
              <a:schemeClr val="tx1"/>
            </a:fontRef>
          </p:style>
        </p:cxnSp>
        <p:cxnSp>
          <p:nvCxnSpPr>
            <p:cNvPr id="103" name="直线连接符 102"/>
            <p:cNvCxnSpPr/>
            <p:nvPr/>
          </p:nvCxnSpPr>
          <p:spPr>
            <a:xfrm>
              <a:off x="5418248" y="5652696"/>
              <a:ext cx="0" cy="38058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6" name="直线连接符 105"/>
            <p:cNvCxnSpPr/>
            <p:nvPr/>
          </p:nvCxnSpPr>
          <p:spPr>
            <a:xfrm>
              <a:off x="6741526" y="5511800"/>
              <a:ext cx="0" cy="5214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2" name="直线 636"/>
            <p:cNvCxnSpPr>
              <a:cxnSpLocks noChangeShapeType="1"/>
            </p:cNvCxnSpPr>
            <p:nvPr>
              <p:custDataLst>
                <p:tags r:id="rId54"/>
              </p:custDataLst>
            </p:nvPr>
          </p:nvCxnSpPr>
          <p:spPr bwMode="auto">
            <a:xfrm>
              <a:off x="5784743" y="6033281"/>
              <a:ext cx="357176" cy="3123"/>
            </a:xfrm>
            <a:prstGeom prst="line">
              <a:avLst/>
            </a:prstGeom>
            <a:noFill/>
            <a:ln w="9525">
              <a:solidFill>
                <a:srgbClr val="000000"/>
              </a:solidFill>
              <a:round/>
              <a:tailEnd type="triangle" w="med" len="med"/>
            </a:ln>
          </p:spPr>
        </p:cxnSp>
        <p:cxnSp>
          <p:nvCxnSpPr>
            <p:cNvPr id="113" name="肘形连接符 112"/>
            <p:cNvCxnSpPr/>
            <p:nvPr/>
          </p:nvCxnSpPr>
          <p:spPr>
            <a:xfrm rot="10800000" flipV="1">
              <a:off x="5784743" y="5398857"/>
              <a:ext cx="2321826" cy="634424"/>
            </a:xfrm>
            <a:prstGeom prst="bentConnector3">
              <a:avLst>
                <a:gd name="adj1" fmla="val 99775"/>
              </a:avLst>
            </a:prstGeom>
            <a:ln w="19050"/>
          </p:spPr>
          <p:style>
            <a:lnRef idx="1">
              <a:schemeClr val="accent1"/>
            </a:lnRef>
            <a:fillRef idx="0">
              <a:schemeClr val="accent1"/>
            </a:fillRef>
            <a:effectRef idx="0">
              <a:schemeClr val="accent1"/>
            </a:effectRef>
            <a:fontRef idx="minor">
              <a:schemeClr val="tx1"/>
            </a:fontRef>
          </p:style>
        </p:cxnSp>
        <p:cxnSp>
          <p:nvCxnSpPr>
            <p:cNvPr id="115" name="直线连接符 114"/>
            <p:cNvCxnSpPr/>
            <p:nvPr/>
          </p:nvCxnSpPr>
          <p:spPr>
            <a:xfrm>
              <a:off x="8106569" y="5359400"/>
              <a:ext cx="2268" cy="6738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直线 636"/>
            <p:cNvCxnSpPr>
              <a:cxnSpLocks noChangeShapeType="1"/>
            </p:cNvCxnSpPr>
            <p:nvPr>
              <p:custDataLst>
                <p:tags r:id="rId55"/>
              </p:custDataLst>
            </p:nvPr>
          </p:nvCxnSpPr>
          <p:spPr bwMode="auto">
            <a:xfrm>
              <a:off x="7130342" y="6033281"/>
              <a:ext cx="357176" cy="3123"/>
            </a:xfrm>
            <a:prstGeom prst="line">
              <a:avLst/>
            </a:prstGeom>
            <a:noFill/>
            <a:ln w="9525">
              <a:solidFill>
                <a:srgbClr val="000000"/>
              </a:solidFill>
              <a:round/>
              <a:tailEnd type="triangle" w="med" len="med"/>
            </a:ln>
          </p:spPr>
        </p:cxnSp>
        <p:cxnSp>
          <p:nvCxnSpPr>
            <p:cNvPr id="124" name="肘形连接符 123"/>
            <p:cNvCxnSpPr/>
            <p:nvPr/>
          </p:nvCxnSpPr>
          <p:spPr>
            <a:xfrm rot="10800000" flipV="1">
              <a:off x="7130342" y="5177289"/>
              <a:ext cx="2343538" cy="855992"/>
            </a:xfrm>
            <a:prstGeom prst="bentConnector3">
              <a:avLst>
                <a:gd name="adj1" fmla="val 99314"/>
              </a:avLst>
            </a:prstGeom>
            <a:ln w="19050"/>
          </p:spPr>
          <p:style>
            <a:lnRef idx="1">
              <a:schemeClr val="accent1"/>
            </a:lnRef>
            <a:fillRef idx="0">
              <a:schemeClr val="accent1"/>
            </a:fillRef>
            <a:effectRef idx="0">
              <a:schemeClr val="accent1"/>
            </a:effectRef>
            <a:fontRef idx="minor">
              <a:schemeClr val="tx1"/>
            </a:fontRef>
          </p:style>
        </p:cxnSp>
        <p:cxnSp>
          <p:nvCxnSpPr>
            <p:cNvPr id="125" name="直线连接符 124"/>
            <p:cNvCxnSpPr/>
            <p:nvPr/>
          </p:nvCxnSpPr>
          <p:spPr>
            <a:xfrm>
              <a:off x="9454436" y="5177289"/>
              <a:ext cx="0" cy="8559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肘形连接符 129"/>
            <p:cNvCxnSpPr>
              <a:stCxn id="70" idx="2"/>
              <a:endCxn id="73" idx="2"/>
            </p:cNvCxnSpPr>
            <p:nvPr/>
          </p:nvCxnSpPr>
          <p:spPr>
            <a:xfrm rot="16200000" flipH="1">
              <a:off x="5254195" y="2502036"/>
              <a:ext cx="306166" cy="7293286"/>
            </a:xfrm>
            <a:prstGeom prst="bentConnector3">
              <a:avLst>
                <a:gd name="adj1" fmla="val 174665"/>
              </a:avLst>
            </a:prstGeom>
            <a:ln w="28575">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checkerboard(across)">
                                      <p:cBhvr>
                                        <p:cTn id="19"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单链表的反转</a:t>
            </a:r>
            <a:endParaRPr lang="zh-CN" altLang="en-US" dirty="0"/>
          </a:p>
        </p:txBody>
      </p:sp>
      <p:sp>
        <p:nvSpPr>
          <p:cNvPr id="3" name="副标题 2"/>
          <p:cNvSpPr>
            <a:spLocks noGrp="1"/>
          </p:cNvSpPr>
          <p:nvPr>
            <p:ph type="subTitle" idx="1"/>
          </p:nvPr>
        </p:nvSpPr>
        <p:spPr/>
        <p:txBody>
          <a:bodyPr/>
          <a:lstStyle/>
          <a:p>
            <a:r>
              <a:rPr lang="en-US" altLang="zh-CN" dirty="0"/>
              <a:t>2.3 </a:t>
            </a:r>
            <a:r>
              <a:rPr lang="zh-CN" altLang="en-US" dirty="0"/>
              <a:t>线性表的顺序存储实现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4930140" cy="730250"/>
          </a:xfrm>
        </p:spPr>
        <p:txBody>
          <a:bodyPr>
            <a:normAutofit/>
          </a:bodyPr>
          <a:lstStyle/>
          <a:p>
            <a:r>
              <a:rPr lang="zh-CN" altLang="en-US" sz="2200" dirty="0"/>
              <a:t>反转：</a:t>
            </a:r>
            <a:r>
              <a:rPr lang="en-US" altLang="zh-CN" sz="2200" dirty="0">
                <a:sym typeface="+mn-ea"/>
              </a:rPr>
              <a:t> </a:t>
            </a:r>
            <a:endParaRPr lang="en-US" altLang="zh-CN" sz="2200" dirty="0">
              <a:sym typeface="+mn-ea"/>
            </a:endParaRPr>
          </a:p>
          <a:p>
            <a:endParaRPr sz="2200" dirty="0"/>
          </a:p>
        </p:txBody>
      </p:sp>
      <p:sp>
        <p:nvSpPr>
          <p:cNvPr id="108" name="文本框 107"/>
          <p:cNvSpPr txBox="1"/>
          <p:nvPr/>
        </p:nvSpPr>
        <p:spPr>
          <a:xfrm>
            <a:off x="1107452" y="5675949"/>
            <a:ext cx="3268345" cy="461665"/>
          </a:xfrm>
          <a:prstGeom prst="rect">
            <a:avLst/>
          </a:prstGeom>
          <a:noFill/>
          <a:ln w="9525">
            <a:noFill/>
          </a:ln>
        </p:spPr>
        <p:txBody>
          <a:bodyPr wrap="square">
            <a:spAutoFit/>
          </a:bodyPr>
          <a:lstStyle/>
          <a:p>
            <a:pPr indent="266700"/>
            <a:r>
              <a:rPr lang="zh-CN" sz="2400" b="0" dirty="0">
                <a:ea typeface="宋体" panose="02010600030101010101" pitchFamily="2" charset="-122"/>
              </a:rPr>
              <a:t>时间复杂度为</a:t>
            </a:r>
            <a:r>
              <a:rPr lang="en-US" altLang="zh-CN" sz="2400" b="0" dirty="0">
                <a:solidFill>
                  <a:srgbClr val="FF0000"/>
                </a:solidFill>
                <a:ea typeface="宋体" panose="02010600030101010101" pitchFamily="2" charset="-122"/>
              </a:rPr>
              <a:t>O</a:t>
            </a:r>
            <a:r>
              <a:rPr lang="en-US" altLang="zh-CN" sz="2400" dirty="0">
                <a:solidFill>
                  <a:srgbClr val="FF0000"/>
                </a:solidFill>
                <a:ea typeface="宋体" panose="02010600030101010101" pitchFamily="2" charset="-122"/>
              </a:rPr>
              <a:t>(n</a:t>
            </a:r>
            <a:r>
              <a:rPr lang="en-US" altLang="zh-CN" sz="2400" b="0" dirty="0">
                <a:solidFill>
                  <a:srgbClr val="FF0000"/>
                </a:solidFill>
                <a:ea typeface="宋体" panose="02010600030101010101" pitchFamily="2" charset="-122"/>
              </a:rPr>
              <a:t>)</a:t>
            </a:r>
            <a:endParaRPr lang="zh-CN" altLang="en-US" sz="2400" b="0" dirty="0">
              <a:ea typeface="宋体" panose="02010600030101010101" pitchFamily="2" charset="-122"/>
            </a:endParaRPr>
          </a:p>
        </p:txBody>
      </p:sp>
      <p:sp>
        <p:nvSpPr>
          <p:cNvPr id="6" name="内容占位符 4"/>
          <p:cNvSpPr>
            <a:spLocks noGrp="1"/>
          </p:cNvSpPr>
          <p:nvPr/>
        </p:nvSpPr>
        <p:spPr>
          <a:xfrm>
            <a:off x="546571" y="4149623"/>
            <a:ext cx="3453929" cy="7302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panose="05000000000000000000" charset="0"/>
              <a:buChar char="n"/>
            </a:pPr>
            <a:r>
              <a:rPr lang="zh-CN" altLang="en-US" sz="2400" dirty="0"/>
              <a:t>算法</a:t>
            </a:r>
            <a:r>
              <a:rPr lang="en-US" altLang="zh-CN" sz="2400" dirty="0"/>
              <a:t>2</a:t>
            </a:r>
            <a:r>
              <a:rPr lang="zh-CN" altLang="en-US" sz="2400" dirty="0"/>
              <a:t>：指针重排</a:t>
            </a:r>
            <a:endParaRPr lang="en-US" altLang="zh-CN" sz="2400" dirty="0"/>
          </a:p>
        </p:txBody>
      </p:sp>
      <mc:AlternateContent xmlns:mc="http://schemas.openxmlformats.org/markup-compatibility/2006">
        <mc:Choice xmlns:a14="http://schemas.microsoft.com/office/drawing/2010/main" Requires="a14">
          <p:sp>
            <p:nvSpPr>
              <p:cNvPr id="9" name="任意多边形: 形状 6"/>
              <p:cNvSpPr/>
              <p:nvPr/>
            </p:nvSpPr>
            <p:spPr>
              <a:xfrm>
                <a:off x="4672545" y="2868780"/>
                <a:ext cx="7283595" cy="401648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a:t>
                </a:r>
                <a:r>
                  <a:rPr lang="en-US" altLang="zh-CN" dirty="0">
                    <a:latin typeface="微软雅黑" panose="020B0503020204020204" pitchFamily="34" charset="-122"/>
                    <a:ea typeface="微软雅黑" panose="020B0503020204020204" pitchFamily="34" charset="-122"/>
                  </a:rPr>
                  <a:t>Reverse(list)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单链表</a:t>
                </a:r>
                <a:r>
                  <a:rPr lang="en-US" altLang="zh-CN" dirty="0">
                    <a:latin typeface="微软雅黑" panose="020B0503020204020204" pitchFamily="34" charset="-122"/>
                    <a:ea typeface="微软雅黑" panose="020B0503020204020204" pitchFamily="34" charset="-122"/>
                  </a:rPr>
                  <a:t>list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反转单链表中所有结点的次序</a:t>
                </a:r>
                <a:endParaRPr lang="en-US" altLang="zh-CN"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list.head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用</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指向单链表</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list.head</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初始化为空链表</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b="1" dirty="0">
                    <a:latin typeface="微软雅黑" panose="020B0503020204020204" pitchFamily="34" charset="-122"/>
                    <a:ea typeface="微软雅黑" panose="020B0503020204020204" pitchFamily="34" charset="-122"/>
                  </a:rPr>
                  <a:t> </a:t>
                </a:r>
                <a14:m>
                  <m:oMath xmlns:m="http://schemas.openxmlformats.org/officeDocument/2006/math">
                    <m:r>
                      <a:rPr lang="en-US" altLang="zh-CN" b="1"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t_head</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t_head</a:t>
                </a:r>
                <a:r>
                  <a:rPr lang="zh-CN" altLang="en-US" dirty="0">
                    <a:latin typeface="微软雅黑" panose="020B0503020204020204" pitchFamily="34" charset="-122"/>
                    <a:ea typeface="微软雅黑" panose="020B0503020204020204" pitchFamily="34" charset="-122"/>
                  </a:rPr>
                  <a:t>指向单链表的头结点</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指针</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后移</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t_head.next</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list.head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t_head</a:t>
                </a:r>
                <a:r>
                  <a:rPr lang="zh-CN" altLang="en-US" dirty="0">
                    <a:latin typeface="微软雅黑" panose="020B0503020204020204" pitchFamily="34" charset="-122"/>
                    <a:ea typeface="微软雅黑" panose="020B0503020204020204" pitchFamily="34" charset="-122"/>
                  </a:rPr>
                  <a:t>所指结点插入到</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先头</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list.head</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t_head</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9" name="任意多边形: 形状 6"/>
              <p:cNvSpPr>
                <a:spLocks noRot="1" noChangeAspect="1" noMove="1" noResize="1" noEditPoints="1" noAdjustHandles="1" noChangeArrowheads="1" noChangeShapeType="1" noTextEdit="1"/>
              </p:cNvSpPr>
              <p:nvPr/>
            </p:nvSpPr>
            <p:spPr>
              <a:xfrm>
                <a:off x="4672545" y="2868780"/>
                <a:ext cx="7283595" cy="401648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90" t="-5356" r="-82" b="-4396"/>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pic>
        <p:nvPicPr>
          <p:cNvPr id="37" name="图片 36"/>
          <p:cNvPicPr>
            <a:picLocks noChangeAspect="1"/>
          </p:cNvPicPr>
          <p:nvPr/>
        </p:nvPicPr>
        <p:blipFill>
          <a:blip r:embed="rId2"/>
          <a:stretch>
            <a:fillRect/>
          </a:stretch>
        </p:blipFill>
        <p:spPr>
          <a:xfrm>
            <a:off x="1687713" y="972286"/>
            <a:ext cx="5969664" cy="18644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linds(horizontal)">
                                      <p:cBhvr>
                                        <p:cTn id="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1"/>
      <p:bldP spid="108" grpId="2"/>
      <p:bldP spid="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59696" y="186698"/>
            <a:ext cx="9753600" cy="2546668"/>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单链表如下，下面的哪些操作的时间为</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O(1)?</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移到后一个结点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4718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移到前一个结点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1576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删除</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所指的结点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48434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删除</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所指结点的后一个结点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a:spLocks noChangeAspect="1"/>
          </p:cNvSpPr>
          <p:nvPr>
            <p:custDataLst>
              <p:tags r:id="rId6"/>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p:cNvSpPr>
            <a:spLocks noChangeAspect="1"/>
          </p:cNvSpPr>
          <p:nvPr>
            <p:custDataLst>
              <p:tags r:id="rId7"/>
            </p:custDataLst>
          </p:nvPr>
        </p:nvSpPr>
        <p:spPr>
          <a:xfrm>
            <a:off x="1571625" y="353615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a:spLocks noChangeAspect="1"/>
          </p:cNvSpPr>
          <p:nvPr>
            <p:custDataLst>
              <p:tags r:id="rId8"/>
            </p:custDataLst>
          </p:nvPr>
        </p:nvSpPr>
        <p:spPr>
          <a:xfrm>
            <a:off x="1571625" y="422195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a:spLocks noChangeAspect="1"/>
          </p:cNvSpPr>
          <p:nvPr>
            <p:custDataLst>
              <p:tags r:id="rId9"/>
            </p:custDataLst>
          </p:nvPr>
        </p:nvSpPr>
        <p:spPr>
          <a:xfrm>
            <a:off x="1571625" y="49077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 name="组合 23"/>
          <p:cNvGrpSpPr/>
          <p:nvPr/>
        </p:nvGrpSpPr>
        <p:grpSpPr>
          <a:xfrm>
            <a:off x="2134379" y="1979390"/>
            <a:ext cx="7923242" cy="885468"/>
            <a:chOff x="1618311" y="2379798"/>
            <a:chExt cx="7923242" cy="885468"/>
          </a:xfrm>
        </p:grpSpPr>
        <p:sp>
          <p:nvSpPr>
            <p:cNvPr id="25" name="矩形 24"/>
            <p:cNvSpPr/>
            <p:nvPr/>
          </p:nvSpPr>
          <p:spPr>
            <a:xfrm>
              <a:off x="3334428"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6" name="矩形 25"/>
            <p:cNvSpPr/>
            <p:nvPr/>
          </p:nvSpPr>
          <p:spPr>
            <a:xfrm>
              <a:off x="4706028"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7" name="矩形 26"/>
            <p:cNvSpPr/>
            <p:nvPr/>
          </p:nvSpPr>
          <p:spPr>
            <a:xfrm>
              <a:off x="6341153" y="2602524"/>
              <a:ext cx="914400" cy="381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8" name="矩形 27"/>
            <p:cNvSpPr/>
            <p:nvPr/>
          </p:nvSpPr>
          <p:spPr>
            <a:xfrm>
              <a:off x="8627153"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9" name="文本框 2"/>
            <p:cNvSpPr txBox="1">
              <a:spLocks noChangeArrowheads="1"/>
            </p:cNvSpPr>
            <p:nvPr/>
          </p:nvSpPr>
          <p:spPr bwMode="auto">
            <a:xfrm>
              <a:off x="1618311" y="2379798"/>
              <a:ext cx="1296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2000" b="0" dirty="0" err="1">
                  <a:latin typeface="Verdana" panose="020B0604030504040204" pitchFamily="34" charset="0"/>
                </a:rPr>
                <a:t>list.head</a:t>
              </a:r>
              <a:endParaRPr kumimoji="1" lang="zh-CN" altLang="en-US" sz="2000" b="0" dirty="0">
                <a:latin typeface="Verdana" panose="020B0604030504040204" pitchFamily="34" charset="0"/>
              </a:endParaRPr>
            </a:p>
          </p:txBody>
        </p:sp>
        <p:cxnSp>
          <p:nvCxnSpPr>
            <p:cNvPr id="30" name="直线箭头连接符 29"/>
            <p:cNvCxnSpPr>
              <a:endCxn id="26" idx="1"/>
            </p:cNvCxnSpPr>
            <p:nvPr/>
          </p:nvCxnSpPr>
          <p:spPr>
            <a:xfrm>
              <a:off x="3944028" y="2793024"/>
              <a:ext cx="762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直线箭头连接符 30"/>
            <p:cNvCxnSpPr/>
            <p:nvPr/>
          </p:nvCxnSpPr>
          <p:spPr>
            <a:xfrm flipV="1">
              <a:off x="5298166" y="2793024"/>
              <a:ext cx="779462"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直线箭头连接符 31"/>
            <p:cNvCxnSpPr/>
            <p:nvPr/>
          </p:nvCxnSpPr>
          <p:spPr>
            <a:xfrm flipV="1">
              <a:off x="7068228" y="2793024"/>
              <a:ext cx="644525" cy="95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p:cNvCxnSpPr/>
            <p:nvPr/>
          </p:nvCxnSpPr>
          <p:spPr>
            <a:xfrm>
              <a:off x="2877228" y="2595380"/>
              <a:ext cx="390525" cy="190500"/>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34" name="直线连接符 33"/>
            <p:cNvCxnSpPr/>
            <p:nvPr/>
          </p:nvCxnSpPr>
          <p:spPr>
            <a:xfrm>
              <a:off x="6077628" y="2793024"/>
              <a:ext cx="2286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直线连接符 34"/>
            <p:cNvCxnSpPr>
              <a:endCxn id="28" idx="1"/>
            </p:cNvCxnSpPr>
            <p:nvPr/>
          </p:nvCxnSpPr>
          <p:spPr>
            <a:xfrm>
              <a:off x="7712753" y="2793024"/>
              <a:ext cx="914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文本框 22"/>
            <p:cNvSpPr txBox="1">
              <a:spLocks noChangeArrowheads="1"/>
            </p:cNvSpPr>
            <p:nvPr/>
          </p:nvSpPr>
          <p:spPr bwMode="auto">
            <a:xfrm>
              <a:off x="3675347"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1</a:t>
              </a:r>
              <a:endParaRPr kumimoji="1" lang="zh-CN" altLang="en-US" sz="1400" b="0" dirty="0">
                <a:latin typeface="Verdana" panose="020B0604030504040204" pitchFamily="34" charset="0"/>
              </a:endParaRPr>
            </a:p>
          </p:txBody>
        </p:sp>
        <p:sp>
          <p:nvSpPr>
            <p:cNvPr id="37" name="文本框 25"/>
            <p:cNvSpPr txBox="1">
              <a:spLocks noChangeArrowheads="1"/>
            </p:cNvSpPr>
            <p:nvPr/>
          </p:nvSpPr>
          <p:spPr bwMode="auto">
            <a:xfrm>
              <a:off x="4969553"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a:latin typeface="Verdana" panose="020B0604030504040204" pitchFamily="34" charset="0"/>
                </a:rPr>
                <a:t>2</a:t>
              </a:r>
              <a:endParaRPr kumimoji="1" lang="zh-CN" altLang="en-US" sz="1400" b="0">
                <a:latin typeface="Verdana" panose="020B0604030504040204" pitchFamily="34" charset="0"/>
              </a:endParaRPr>
            </a:p>
          </p:txBody>
        </p:sp>
        <p:sp>
          <p:nvSpPr>
            <p:cNvPr id="38" name="文本框 26"/>
            <p:cNvSpPr txBox="1">
              <a:spLocks noChangeArrowheads="1"/>
            </p:cNvSpPr>
            <p:nvPr/>
          </p:nvSpPr>
          <p:spPr bwMode="auto">
            <a:xfrm>
              <a:off x="8841451"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n</a:t>
              </a:r>
              <a:endParaRPr kumimoji="1" lang="zh-CN" altLang="en-US" sz="1400" b="0" dirty="0">
                <a:latin typeface="Verdana" panose="020B0604030504040204" pitchFamily="34" charset="0"/>
              </a:endParaRPr>
            </a:p>
          </p:txBody>
        </p:sp>
        <p:sp>
          <p:nvSpPr>
            <p:cNvPr id="39" name="文本框 27"/>
            <p:cNvSpPr txBox="1">
              <a:spLocks noChangeArrowheads="1"/>
            </p:cNvSpPr>
            <p:nvPr/>
          </p:nvSpPr>
          <p:spPr bwMode="auto">
            <a:xfrm>
              <a:off x="6663585" y="2957291"/>
              <a:ext cx="19295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err="1">
                  <a:solidFill>
                    <a:srgbClr val="FF0000"/>
                  </a:solidFill>
                  <a:latin typeface="Verdana" panose="020B0604030504040204" pitchFamily="34" charset="0"/>
                </a:rPr>
                <a:t>i</a:t>
              </a:r>
              <a:endParaRPr kumimoji="1" lang="zh-CN" altLang="en-US" sz="1400" b="0" dirty="0">
                <a:solidFill>
                  <a:srgbClr val="FF0000"/>
                </a:solidFill>
                <a:latin typeface="Verdana" panose="020B0604030504040204" pitchFamily="34" charset="0"/>
              </a:endParaRPr>
            </a:p>
          </p:txBody>
        </p:sp>
        <p:cxnSp>
          <p:nvCxnSpPr>
            <p:cNvPr id="40" name="直线连接符 39"/>
            <p:cNvCxnSpPr/>
            <p:nvPr/>
          </p:nvCxnSpPr>
          <p:spPr>
            <a:xfrm>
              <a:off x="9296158" y="2602524"/>
              <a:ext cx="245395" cy="366713"/>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11"/>
            <p:cNvCxnSpPr/>
            <p:nvPr/>
          </p:nvCxnSpPr>
          <p:spPr>
            <a:xfrm>
              <a:off x="9276974" y="2595380"/>
              <a:ext cx="0" cy="381000"/>
            </a:xfrm>
            <a:prstGeom prst="line">
              <a:avLst/>
            </a:prstGeom>
          </p:spPr>
          <p:style>
            <a:lnRef idx="1">
              <a:schemeClr val="accent6"/>
            </a:lnRef>
            <a:fillRef idx="0">
              <a:schemeClr val="accent6"/>
            </a:fillRef>
            <a:effectRef idx="0">
              <a:schemeClr val="accent6"/>
            </a:effectRef>
            <a:fontRef idx="minor">
              <a:schemeClr val="tx1"/>
            </a:fontRef>
          </p:style>
        </p:cxnSp>
      </p:grpSp>
      <p:sp>
        <p:nvSpPr>
          <p:cNvPr id="43" name="文本框 42"/>
          <p:cNvSpPr txBox="1"/>
          <p:nvPr/>
        </p:nvSpPr>
        <p:spPr>
          <a:xfrm>
            <a:off x="7137874" y="1583686"/>
            <a:ext cx="319318" cy="400110"/>
          </a:xfrm>
          <a:prstGeom prst="rect">
            <a:avLst/>
          </a:prstGeom>
          <a:noFill/>
        </p:spPr>
        <p:txBody>
          <a:bodyPr wrap="none" rtlCol="0">
            <a:spAutoFit/>
          </a:bodyPr>
          <a:lstStyle/>
          <a:p>
            <a:r>
              <a:rPr kumimoji="1" lang="en-US" altLang="zh-CN" sz="2000" dirty="0"/>
              <a:t>p</a:t>
            </a:r>
            <a:endParaRPr kumimoji="1" lang="zh-CN" altLang="en-US" dirty="0"/>
          </a:p>
        </p:txBody>
      </p:sp>
      <p:cxnSp>
        <p:nvCxnSpPr>
          <p:cNvPr id="45" name="直线箭头连接符 44"/>
          <p:cNvCxnSpPr>
            <a:stCxn id="43" idx="2"/>
          </p:cNvCxnSpPr>
          <p:nvPr/>
        </p:nvCxnSpPr>
        <p:spPr>
          <a:xfrm flipH="1">
            <a:off x="7291121" y="1983796"/>
            <a:ext cx="6412" cy="2182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custDataLst>
              <p:tags r:id="rId11"/>
            </p:custDataLst>
          </p:nvPr>
        </p:nvSpPr>
        <p:spPr>
          <a:xfrm>
            <a:off x="2438400" y="55292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所指结点的前面插入新结点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47"/>
          <p:cNvSpPr>
            <a:spLocks noChangeAspect="1"/>
          </p:cNvSpPr>
          <p:nvPr>
            <p:custDataLst>
              <p:tags r:id="rId12"/>
            </p:custDataLst>
          </p:nvPr>
        </p:nvSpPr>
        <p:spPr>
          <a:xfrm>
            <a:off x="1571625" y="559355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3"/>
            </p:custDataLst>
          </p:nvPr>
        </p:nvGrpSpPr>
        <p:grpSpPr>
          <a:xfrm>
            <a:off x="0" y="0"/>
            <a:ext cx="12192000" cy="635000"/>
            <a:chOff x="0" y="0"/>
            <a:chExt cx="12192000" cy="635000"/>
          </a:xfrm>
        </p:grpSpPr>
        <p:sp>
          <p:nvSpPr>
            <p:cNvPr id="8"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0"/>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2.4.</a:t>
            </a:r>
            <a:r>
              <a:rPr lang="en-US" altLang="zh-CN" dirty="0"/>
              <a:t>3</a:t>
            </a:r>
            <a:r>
              <a:rPr lang="zh-CN" altLang="en-US" dirty="0"/>
              <a:t> 双向链表</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68325" y="1083945"/>
            <a:ext cx="11055350" cy="833120"/>
          </a:xfrm>
        </p:spPr>
        <p:txBody>
          <a:bodyPr/>
          <a:lstStyle/>
          <a:p>
            <a:pPr>
              <a:lnSpc>
                <a:spcPct val="120000"/>
              </a:lnSpc>
              <a:spcBef>
                <a:spcPts val="1000"/>
              </a:spcBef>
              <a:spcAft>
                <a:spcPts val="0"/>
              </a:spcAft>
            </a:pPr>
            <a:r>
              <a:rPr lang="zh-CN" altLang="en-US" b="1"/>
              <a:t>双向链表</a:t>
            </a:r>
            <a:r>
              <a:rPr lang="zh-CN" altLang="en-US"/>
              <a:t>：结点前后之间实现双向链接，即每个结点都有两个指针，一个next指向直接后继，另一个prior指向直接前驱。</a:t>
            </a:r>
            <a:endParaRPr lang="zh-CN" altLang="en-US"/>
          </a:p>
          <a:p>
            <a:endParaRPr lang="zh-CN" altLang="en-US"/>
          </a:p>
        </p:txBody>
      </p:sp>
      <p:pic>
        <p:nvPicPr>
          <p:cNvPr id="37" name="图片 36"/>
          <p:cNvPicPr>
            <a:picLocks noChangeAspect="1"/>
          </p:cNvPicPr>
          <p:nvPr/>
        </p:nvPicPr>
        <p:blipFill>
          <a:blip r:embed="rId1"/>
          <a:stretch>
            <a:fillRect/>
          </a:stretch>
        </p:blipFill>
        <p:spPr>
          <a:xfrm>
            <a:off x="215900" y="2785110"/>
            <a:ext cx="5039995" cy="2079625"/>
          </a:xfrm>
          <a:prstGeom prst="rect">
            <a:avLst/>
          </a:prstGeom>
        </p:spPr>
      </p:pic>
      <p:pic>
        <p:nvPicPr>
          <p:cNvPr id="38" name="图片 37"/>
          <p:cNvPicPr>
            <a:picLocks noChangeAspect="1"/>
          </p:cNvPicPr>
          <p:nvPr/>
        </p:nvPicPr>
        <p:blipFill>
          <a:blip r:embed="rId2"/>
          <a:stretch>
            <a:fillRect/>
          </a:stretch>
        </p:blipFill>
        <p:spPr>
          <a:xfrm>
            <a:off x="5238115" y="2223770"/>
            <a:ext cx="6718300" cy="2984500"/>
          </a:xfrm>
          <a:prstGeom prst="rect">
            <a:avLst/>
          </a:prstGeom>
        </p:spPr>
      </p:pic>
      <p:sp>
        <p:nvSpPr>
          <p:cNvPr id="6" name="文本框 5"/>
          <p:cNvSpPr txBox="1"/>
          <p:nvPr/>
        </p:nvSpPr>
        <p:spPr>
          <a:xfrm>
            <a:off x="688975" y="2223770"/>
            <a:ext cx="1694815" cy="429895"/>
          </a:xfrm>
          <a:prstGeom prst="rect">
            <a:avLst/>
          </a:prstGeom>
          <a:noFill/>
        </p:spPr>
        <p:txBody>
          <a:bodyPr wrap="square" rtlCol="0">
            <a:spAutoFit/>
          </a:bodyPr>
          <a:lstStyle/>
          <a:p>
            <a:r>
              <a:rPr lang="en-US" altLang="zh-CN" sz="220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200">
                <a:latin typeface="微软雅黑" panose="020B0503020204020204" pitchFamily="34" charset="-122"/>
                <a:ea typeface="微软雅黑" panose="020B0503020204020204" pitchFamily="34" charset="-122"/>
                <a:cs typeface="微软雅黑" panose="020B0503020204020204" pitchFamily="34" charset="-122"/>
              </a:rPr>
              <a:t>插入</a:t>
            </a:r>
            <a:endParaRPr lang="zh-CN" altLang="en-US" sz="2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a:t>
            </a:r>
            <a:r>
              <a:rPr lang="en-US" altLang="zh-CN" dirty="0">
                <a:sym typeface="+mn-ea"/>
              </a:rPr>
              <a:t>4</a:t>
            </a:r>
            <a:r>
              <a:rPr lang="zh-CN" altLang="en-US" dirty="0">
                <a:sym typeface="+mn-ea"/>
              </a:rPr>
              <a:t>.</a:t>
            </a:r>
            <a:r>
              <a:rPr lang="en-US" altLang="zh-CN" dirty="0">
                <a:sym typeface="+mn-ea"/>
              </a:rPr>
              <a:t>3</a:t>
            </a:r>
            <a:r>
              <a:rPr lang="zh-CN" altLang="en-US" dirty="0">
                <a:sym typeface="+mn-ea"/>
              </a:rPr>
              <a:t> 双向链表的基本操作</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5415280" cy="422910"/>
          </a:xfrm>
        </p:spPr>
        <p:txBody>
          <a:bodyPr>
            <a:normAutofit fontScale="97500"/>
          </a:bodyPr>
          <a:lstStyle/>
          <a:p>
            <a:r>
              <a:rPr lang="en-US" altLang="zh-CN" sz="2200" b="1"/>
              <a:t>2</a:t>
            </a:r>
            <a:r>
              <a:rPr lang="zh-CN" altLang="en-US" sz="2200" b="1"/>
              <a:t>、删除</a:t>
            </a:r>
            <a:r>
              <a:rPr lang="zh-CN" altLang="en-US" sz="2200"/>
              <a:t>：</a:t>
            </a:r>
            <a:r>
              <a:rPr lang="en-US" altLang="zh-CN" sz="2200"/>
              <a:t>双向链表中p所指向结点删除</a:t>
            </a:r>
            <a:endParaRPr lang="en-US" altLang="zh-CN" sz="2200"/>
          </a:p>
        </p:txBody>
      </p:sp>
      <p:pic>
        <p:nvPicPr>
          <p:cNvPr id="8" name="图片 7"/>
          <p:cNvPicPr>
            <a:picLocks noChangeAspect="1"/>
          </p:cNvPicPr>
          <p:nvPr/>
        </p:nvPicPr>
        <p:blipFill>
          <a:blip r:embed="rId1"/>
          <a:stretch>
            <a:fillRect/>
          </a:stretch>
        </p:blipFill>
        <p:spPr>
          <a:xfrm>
            <a:off x="701040" y="1699260"/>
            <a:ext cx="5873750" cy="1572260"/>
          </a:xfrm>
          <a:prstGeom prst="rect">
            <a:avLst/>
          </a:prstGeom>
        </p:spPr>
      </p:pic>
      <p:pic>
        <p:nvPicPr>
          <p:cNvPr id="9" name="图片 8"/>
          <p:cNvPicPr>
            <a:picLocks noChangeAspect="1"/>
          </p:cNvPicPr>
          <p:nvPr/>
        </p:nvPicPr>
        <p:blipFill>
          <a:blip r:embed="rId2"/>
          <a:stretch>
            <a:fillRect/>
          </a:stretch>
        </p:blipFill>
        <p:spPr>
          <a:xfrm>
            <a:off x="4878070" y="3429000"/>
            <a:ext cx="6702425" cy="2673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59696" y="186698"/>
            <a:ext cx="9753600" cy="2546668"/>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双链表如下，下面的哪些操作的时间为</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O(1)?</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移到后一个结点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4718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移到前一个结点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1576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删除</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所指的结点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48434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删除</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所指结点的后一个结点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a:spLocks noChangeAspect="1"/>
          </p:cNvSpPr>
          <p:nvPr>
            <p:custDataLst>
              <p:tags r:id="rId6"/>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p:cNvSpPr>
            <a:spLocks noChangeAspect="1"/>
          </p:cNvSpPr>
          <p:nvPr>
            <p:custDataLst>
              <p:tags r:id="rId7"/>
            </p:custDataLst>
          </p:nvPr>
        </p:nvSpPr>
        <p:spPr>
          <a:xfrm>
            <a:off x="1571625" y="35361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a:spLocks noChangeAspect="1"/>
          </p:cNvSpPr>
          <p:nvPr>
            <p:custDataLst>
              <p:tags r:id="rId8"/>
            </p:custDataLst>
          </p:nvPr>
        </p:nvSpPr>
        <p:spPr>
          <a:xfrm>
            <a:off x="1571625" y="42219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a:spLocks noChangeAspect="1"/>
          </p:cNvSpPr>
          <p:nvPr>
            <p:custDataLst>
              <p:tags r:id="rId9"/>
            </p:custDataLst>
          </p:nvPr>
        </p:nvSpPr>
        <p:spPr>
          <a:xfrm>
            <a:off x="1571625" y="49077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 name="组合 23"/>
          <p:cNvGrpSpPr/>
          <p:nvPr/>
        </p:nvGrpSpPr>
        <p:grpSpPr>
          <a:xfrm>
            <a:off x="2134379" y="1979390"/>
            <a:ext cx="7262842" cy="885468"/>
            <a:chOff x="1618311" y="2379798"/>
            <a:chExt cx="7262842" cy="885468"/>
          </a:xfrm>
        </p:grpSpPr>
        <p:sp>
          <p:nvSpPr>
            <p:cNvPr id="25" name="矩形 24"/>
            <p:cNvSpPr/>
            <p:nvPr/>
          </p:nvSpPr>
          <p:spPr>
            <a:xfrm>
              <a:off x="3334428"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6" name="矩形 25"/>
            <p:cNvSpPr/>
            <p:nvPr/>
          </p:nvSpPr>
          <p:spPr>
            <a:xfrm>
              <a:off x="4706028"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7" name="矩形 26"/>
            <p:cNvSpPr/>
            <p:nvPr/>
          </p:nvSpPr>
          <p:spPr>
            <a:xfrm>
              <a:off x="6341153" y="2602524"/>
              <a:ext cx="914400" cy="381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8" name="矩形 27"/>
            <p:cNvSpPr/>
            <p:nvPr/>
          </p:nvSpPr>
          <p:spPr>
            <a:xfrm>
              <a:off x="7966753" y="2602524"/>
              <a:ext cx="9144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29" name="文本框 2"/>
            <p:cNvSpPr txBox="1">
              <a:spLocks noChangeArrowheads="1"/>
            </p:cNvSpPr>
            <p:nvPr/>
          </p:nvSpPr>
          <p:spPr bwMode="auto">
            <a:xfrm>
              <a:off x="1618311" y="2379798"/>
              <a:ext cx="1296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2000" b="0" dirty="0" err="1">
                  <a:latin typeface="Verdana" panose="020B0604030504040204" pitchFamily="34" charset="0"/>
                </a:rPr>
                <a:t>list.head</a:t>
              </a:r>
              <a:endParaRPr kumimoji="1" lang="zh-CN" altLang="en-US" sz="2000" b="0" dirty="0">
                <a:latin typeface="Verdana" panose="020B0604030504040204" pitchFamily="34" charset="0"/>
              </a:endParaRPr>
            </a:p>
          </p:txBody>
        </p:sp>
        <p:cxnSp>
          <p:nvCxnSpPr>
            <p:cNvPr id="30" name="直线箭头连接符 29"/>
            <p:cNvCxnSpPr/>
            <p:nvPr/>
          </p:nvCxnSpPr>
          <p:spPr>
            <a:xfrm>
              <a:off x="4106732" y="2856524"/>
              <a:ext cx="5992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直线箭头连接符 31"/>
            <p:cNvCxnSpPr/>
            <p:nvPr/>
          </p:nvCxnSpPr>
          <p:spPr>
            <a:xfrm flipV="1">
              <a:off x="7068228" y="2865330"/>
              <a:ext cx="908050" cy="134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p:cNvCxnSpPr/>
            <p:nvPr/>
          </p:nvCxnSpPr>
          <p:spPr>
            <a:xfrm>
              <a:off x="2877228" y="2595380"/>
              <a:ext cx="390525" cy="190500"/>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36" name="文本框 22"/>
            <p:cNvSpPr txBox="1">
              <a:spLocks noChangeArrowheads="1"/>
            </p:cNvSpPr>
            <p:nvPr/>
          </p:nvSpPr>
          <p:spPr bwMode="auto">
            <a:xfrm>
              <a:off x="3675347"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1</a:t>
              </a:r>
              <a:endParaRPr kumimoji="1" lang="zh-CN" altLang="en-US" sz="1400" b="0" dirty="0">
                <a:latin typeface="Verdana" panose="020B0604030504040204" pitchFamily="34" charset="0"/>
              </a:endParaRPr>
            </a:p>
          </p:txBody>
        </p:sp>
        <p:sp>
          <p:nvSpPr>
            <p:cNvPr id="37" name="文本框 25"/>
            <p:cNvSpPr txBox="1">
              <a:spLocks noChangeArrowheads="1"/>
            </p:cNvSpPr>
            <p:nvPr/>
          </p:nvSpPr>
          <p:spPr bwMode="auto">
            <a:xfrm>
              <a:off x="4969553"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a:latin typeface="Verdana" panose="020B0604030504040204" pitchFamily="34" charset="0"/>
                </a:rPr>
                <a:t>2</a:t>
              </a:r>
              <a:endParaRPr kumimoji="1" lang="zh-CN" altLang="en-US" sz="1400" b="0">
                <a:latin typeface="Verdana" panose="020B0604030504040204" pitchFamily="34" charset="0"/>
              </a:endParaRPr>
            </a:p>
          </p:txBody>
        </p:sp>
        <p:sp>
          <p:nvSpPr>
            <p:cNvPr id="38" name="文本框 26"/>
            <p:cNvSpPr txBox="1">
              <a:spLocks noChangeArrowheads="1"/>
            </p:cNvSpPr>
            <p:nvPr/>
          </p:nvSpPr>
          <p:spPr bwMode="auto">
            <a:xfrm>
              <a:off x="8181051" y="295729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a:latin typeface="Verdana" panose="020B0604030504040204" pitchFamily="34" charset="0"/>
                </a:rPr>
                <a:t>n</a:t>
              </a:r>
              <a:endParaRPr kumimoji="1" lang="zh-CN" altLang="en-US" sz="1400" b="0" dirty="0">
                <a:latin typeface="Verdana" panose="020B0604030504040204" pitchFamily="34" charset="0"/>
              </a:endParaRPr>
            </a:p>
          </p:txBody>
        </p:sp>
        <p:sp>
          <p:nvSpPr>
            <p:cNvPr id="39" name="文本框 27"/>
            <p:cNvSpPr txBox="1">
              <a:spLocks noChangeArrowheads="1"/>
            </p:cNvSpPr>
            <p:nvPr/>
          </p:nvSpPr>
          <p:spPr bwMode="auto">
            <a:xfrm>
              <a:off x="6663585" y="2957291"/>
              <a:ext cx="19295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1400" b="0" dirty="0" err="1">
                  <a:solidFill>
                    <a:srgbClr val="FF0000"/>
                  </a:solidFill>
                  <a:latin typeface="Verdana" panose="020B0604030504040204" pitchFamily="34" charset="0"/>
                </a:rPr>
                <a:t>i</a:t>
              </a:r>
              <a:endParaRPr kumimoji="1" lang="zh-CN" altLang="en-US" sz="1400" b="0" dirty="0">
                <a:solidFill>
                  <a:srgbClr val="FF0000"/>
                </a:solidFill>
                <a:latin typeface="Verdana" panose="020B0604030504040204" pitchFamily="34" charset="0"/>
              </a:endParaRPr>
            </a:p>
          </p:txBody>
        </p:sp>
        <p:cxnSp>
          <p:nvCxnSpPr>
            <p:cNvPr id="40" name="直线连接符 39"/>
            <p:cNvCxnSpPr/>
            <p:nvPr/>
          </p:nvCxnSpPr>
          <p:spPr>
            <a:xfrm>
              <a:off x="8610358" y="2602524"/>
              <a:ext cx="245395" cy="366713"/>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11"/>
            <p:cNvCxnSpPr/>
            <p:nvPr/>
          </p:nvCxnSpPr>
          <p:spPr>
            <a:xfrm>
              <a:off x="8591174" y="2595380"/>
              <a:ext cx="0" cy="381000"/>
            </a:xfrm>
            <a:prstGeom prst="line">
              <a:avLst/>
            </a:prstGeom>
          </p:spPr>
          <p:style>
            <a:lnRef idx="1">
              <a:schemeClr val="accent6"/>
            </a:lnRef>
            <a:fillRef idx="0">
              <a:schemeClr val="accent6"/>
            </a:fillRef>
            <a:effectRef idx="0">
              <a:schemeClr val="accent6"/>
            </a:effectRef>
            <a:fontRef idx="minor">
              <a:schemeClr val="tx1"/>
            </a:fontRef>
          </p:style>
        </p:cxnSp>
      </p:grpSp>
      <p:sp>
        <p:nvSpPr>
          <p:cNvPr id="43" name="文本框 42"/>
          <p:cNvSpPr txBox="1"/>
          <p:nvPr/>
        </p:nvSpPr>
        <p:spPr>
          <a:xfrm>
            <a:off x="7137874" y="1583686"/>
            <a:ext cx="319318" cy="400110"/>
          </a:xfrm>
          <a:prstGeom prst="rect">
            <a:avLst/>
          </a:prstGeom>
          <a:noFill/>
        </p:spPr>
        <p:txBody>
          <a:bodyPr wrap="none" rtlCol="0">
            <a:spAutoFit/>
          </a:bodyPr>
          <a:lstStyle/>
          <a:p>
            <a:r>
              <a:rPr kumimoji="1" lang="en-US" altLang="zh-CN" sz="2000" dirty="0"/>
              <a:t>p</a:t>
            </a:r>
            <a:endParaRPr kumimoji="1" lang="zh-CN" altLang="en-US" dirty="0"/>
          </a:p>
        </p:txBody>
      </p:sp>
      <p:cxnSp>
        <p:nvCxnSpPr>
          <p:cNvPr id="45" name="直线箭头连接符 44"/>
          <p:cNvCxnSpPr>
            <a:stCxn id="43" idx="2"/>
          </p:cNvCxnSpPr>
          <p:nvPr/>
        </p:nvCxnSpPr>
        <p:spPr>
          <a:xfrm flipH="1">
            <a:off x="7291121" y="1983796"/>
            <a:ext cx="6412" cy="2182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custDataLst>
              <p:tags r:id="rId11"/>
            </p:custDataLst>
          </p:nvPr>
        </p:nvSpPr>
        <p:spPr>
          <a:xfrm>
            <a:off x="2438400" y="55292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所指结点的前面插入新结点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47"/>
          <p:cNvSpPr>
            <a:spLocks noChangeAspect="1"/>
          </p:cNvSpPr>
          <p:nvPr>
            <p:custDataLst>
              <p:tags r:id="rId12"/>
            </p:custDataLst>
          </p:nvPr>
        </p:nvSpPr>
        <p:spPr>
          <a:xfrm>
            <a:off x="1571625" y="55935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 name="直线连接符 1"/>
          <p:cNvCxnSpPr/>
          <p:nvPr/>
        </p:nvCxnSpPr>
        <p:spPr>
          <a:xfrm>
            <a:off x="3843293" y="2192050"/>
            <a:ext cx="245395" cy="366713"/>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11"/>
          <p:cNvCxnSpPr/>
          <p:nvPr/>
        </p:nvCxnSpPr>
        <p:spPr>
          <a:xfrm>
            <a:off x="4128842" y="2209259"/>
            <a:ext cx="0" cy="381000"/>
          </a:xfrm>
          <a:prstGeom prst="line">
            <a:avLst/>
          </a:prstGeom>
        </p:spPr>
        <p:style>
          <a:lnRef idx="1">
            <a:schemeClr val="accent6"/>
          </a:lnRef>
          <a:fillRef idx="0">
            <a:schemeClr val="accent6"/>
          </a:fillRef>
          <a:effectRef idx="0">
            <a:schemeClr val="accent6"/>
          </a:effectRef>
          <a:fontRef idx="minor">
            <a:schemeClr val="tx1"/>
          </a:fontRef>
        </p:style>
      </p:cxnSp>
      <p:cxnSp>
        <p:nvCxnSpPr>
          <p:cNvPr id="4" name="直线箭头连接符 3"/>
          <p:cNvCxnSpPr/>
          <p:nvPr/>
        </p:nvCxnSpPr>
        <p:spPr>
          <a:xfrm flipH="1">
            <a:off x="4764896" y="2290222"/>
            <a:ext cx="6096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p:cNvCxnSpPr/>
          <p:nvPr/>
        </p:nvCxnSpPr>
        <p:spPr>
          <a:xfrm flipH="1">
            <a:off x="6136496" y="2290222"/>
            <a:ext cx="823104" cy="4222"/>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p:cNvCxnSpPr/>
          <p:nvPr/>
        </p:nvCxnSpPr>
        <p:spPr>
          <a:xfrm>
            <a:off x="6019021" y="2456116"/>
            <a:ext cx="8362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p:cNvCxnSpPr/>
          <p:nvPr/>
        </p:nvCxnSpPr>
        <p:spPr>
          <a:xfrm flipH="1">
            <a:off x="7760619" y="2310464"/>
            <a:ext cx="823104" cy="4222"/>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nvGrpSpPr>
          <p:cNvPr id="12" name="组合 11"/>
          <p:cNvGrpSpPr/>
          <p:nvPr>
            <p:custDataLst>
              <p:tags r:id="rId13"/>
            </p:custDataLst>
          </p:nvPr>
        </p:nvGrpSpPr>
        <p:grpSpPr>
          <a:xfrm>
            <a:off x="0" y="0"/>
            <a:ext cx="12192000" cy="635000"/>
            <a:chOff x="0" y="0"/>
            <a:chExt cx="12192000" cy="635000"/>
          </a:xfrm>
        </p:grpSpPr>
        <p:sp>
          <p:nvSpPr>
            <p:cNvPr id="8"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0"/>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2.</a:t>
            </a:r>
            <a:r>
              <a:rPr lang="en-US" altLang="zh-CN" dirty="0">
                <a:sym typeface="+mn-ea"/>
              </a:rPr>
              <a:t>4</a:t>
            </a:r>
            <a:r>
              <a:rPr lang="zh-CN" altLang="en-US" dirty="0">
                <a:sym typeface="+mn-ea"/>
              </a:rPr>
              <a:t>.</a:t>
            </a:r>
            <a:r>
              <a:rPr lang="en-US" altLang="zh-CN" dirty="0">
                <a:sym typeface="+mn-ea"/>
              </a:rPr>
              <a:t>3</a:t>
            </a:r>
            <a:r>
              <a:rPr lang="zh-CN" altLang="en-US" dirty="0">
                <a:sym typeface="+mn-ea"/>
              </a:rPr>
              <a:t> 双向链表的基本操作</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120120" cy="822325"/>
          </a:xfrm>
        </p:spPr>
        <p:txBody>
          <a:bodyPr>
            <a:normAutofit/>
          </a:bodyPr>
          <a:lstStyle/>
          <a:p>
            <a:pPr fontAlgn="auto">
              <a:lnSpc>
                <a:spcPct val="150000"/>
              </a:lnSpc>
            </a:pPr>
            <a:r>
              <a:rPr lang="zh-CN" altLang="en-US" sz="2200" b="1"/>
              <a:t>带头结点的双向链表</a:t>
            </a:r>
            <a:r>
              <a:rPr lang="zh-CN" altLang="en-US" sz="2200"/>
              <a:t>：可以设置一个空的“头结点”，真正的元素链接在这个空结点之后。</a:t>
            </a:r>
            <a:endParaRPr lang="zh-CN" altLang="en-US" sz="2200"/>
          </a:p>
        </p:txBody>
      </p:sp>
      <p:pic>
        <p:nvPicPr>
          <p:cNvPr id="6" name="图片 5"/>
          <p:cNvPicPr>
            <a:picLocks noChangeAspect="1"/>
          </p:cNvPicPr>
          <p:nvPr>
            <p:custDataLst>
              <p:tags r:id="rId1"/>
            </p:custDataLst>
          </p:nvPr>
        </p:nvPicPr>
        <p:blipFill>
          <a:blip r:embed="rId2"/>
          <a:stretch>
            <a:fillRect/>
          </a:stretch>
        </p:blipFill>
        <p:spPr>
          <a:xfrm>
            <a:off x="2965450" y="2672715"/>
            <a:ext cx="4448175" cy="1512570"/>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2.4.4 循环链表</a:t>
            </a:r>
            <a:endParaRPr lang="zh-CN" altLang="en-US"/>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7684135" cy="492125"/>
          </a:xfrm>
        </p:spPr>
        <p:txBody>
          <a:bodyPr>
            <a:noAutofit/>
          </a:bodyPr>
          <a:lstStyle/>
          <a:p>
            <a:r>
              <a:rPr lang="zh-CN" altLang="en-US" sz="2200" b="1"/>
              <a:t>循环单链表</a:t>
            </a:r>
            <a:r>
              <a:rPr lang="zh-CN" altLang="en-US" sz="2200"/>
              <a:t>：链表终端结点的指针指向链表的起始结点</a:t>
            </a:r>
            <a:endParaRPr lang="zh-CN" altLang="en-US" sz="2200"/>
          </a:p>
          <a:p>
            <a:endParaRPr lang="zh-CN" altLang="en-US" sz="2200"/>
          </a:p>
        </p:txBody>
      </p:sp>
      <p:pic>
        <p:nvPicPr>
          <p:cNvPr id="6" name="图片 5"/>
          <p:cNvPicPr>
            <a:picLocks noChangeAspect="1"/>
          </p:cNvPicPr>
          <p:nvPr>
            <p:custDataLst>
              <p:tags r:id="rId1"/>
            </p:custDataLst>
          </p:nvPr>
        </p:nvPicPr>
        <p:blipFill>
          <a:blip r:embed="rId2"/>
          <a:stretch>
            <a:fillRect/>
          </a:stretch>
        </p:blipFill>
        <p:spPr>
          <a:xfrm>
            <a:off x="1386205" y="1787384"/>
            <a:ext cx="6976110" cy="1202690"/>
          </a:xfrm>
          <a:prstGeom prst="rect">
            <a:avLst/>
          </a:prstGeom>
        </p:spPr>
      </p:pic>
      <p:pic>
        <p:nvPicPr>
          <p:cNvPr id="7" name="图片 6"/>
          <p:cNvPicPr>
            <a:picLocks noChangeAspect="1"/>
          </p:cNvPicPr>
          <p:nvPr/>
        </p:nvPicPr>
        <p:blipFill>
          <a:blip r:embed="rId3"/>
          <a:stretch>
            <a:fillRect/>
          </a:stretch>
        </p:blipFill>
        <p:spPr>
          <a:xfrm>
            <a:off x="1386205" y="4336415"/>
            <a:ext cx="6586220" cy="1742440"/>
          </a:xfrm>
          <a:prstGeom prst="rect">
            <a:avLst/>
          </a:prstGeom>
        </p:spPr>
      </p:pic>
      <p:sp>
        <p:nvSpPr>
          <p:cNvPr id="8" name="内容占位符 4"/>
          <p:cNvSpPr>
            <a:spLocks noGrp="1"/>
          </p:cNvSpPr>
          <p:nvPr/>
        </p:nvSpPr>
        <p:spPr>
          <a:xfrm>
            <a:off x="651510" y="3475355"/>
            <a:ext cx="10889615" cy="99949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spcAft>
                <a:spcPts val="0"/>
              </a:spcAft>
            </a:pPr>
            <a:r>
              <a:rPr lang="zh-CN" altLang="en-US" sz="2200" b="1"/>
              <a:t>循环双向链表</a:t>
            </a:r>
            <a:r>
              <a:rPr lang="zh-CN" altLang="en-US" sz="2200"/>
              <a:t>：让终端结点的后继指针指向链表的起始结点，同时让起始结点的前驱指针指向链表的终端结点</a:t>
            </a:r>
            <a:endParaRPr lang="zh-CN" altLang="en-US"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2.4.4 循环链表</a:t>
            </a:r>
            <a:endParaRPr lang="zh-CN" altLang="en-US"/>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838200" y="1276350"/>
            <a:ext cx="9518650" cy="614680"/>
          </a:xfrm>
        </p:spPr>
        <p:txBody>
          <a:bodyPr/>
          <a:lstStyle/>
          <a:p>
            <a:r>
              <a:rPr lang="zh-CN" altLang="en-US" sz="2200" b="1"/>
              <a:t>单向循环链表的遍历</a:t>
            </a:r>
            <a:r>
              <a:rPr lang="zh-CN" altLang="en-US" sz="2200"/>
              <a:t>：可以从任意结点</a:t>
            </a:r>
            <a:r>
              <a:rPr lang="en-US" altLang="zh-CN" sz="2200"/>
              <a:t>start</a:t>
            </a:r>
            <a:r>
              <a:rPr lang="zh-CN" altLang="en-US" sz="2200"/>
              <a:t>开始将整个链表遍历一遍</a:t>
            </a:r>
            <a:endParaRPr lang="zh-CN" altLang="en-US" sz="2200"/>
          </a:p>
        </p:txBody>
      </p:sp>
      <p:pic>
        <p:nvPicPr>
          <p:cNvPr id="6" name="图片 5"/>
          <p:cNvPicPr>
            <a:picLocks noChangeAspect="1"/>
          </p:cNvPicPr>
          <p:nvPr>
            <p:custDataLst>
              <p:tags r:id="rId1"/>
            </p:custDataLst>
          </p:nvPr>
        </p:nvPicPr>
        <p:blipFill>
          <a:blip r:embed="rId2"/>
          <a:stretch>
            <a:fillRect/>
          </a:stretch>
        </p:blipFill>
        <p:spPr>
          <a:xfrm>
            <a:off x="1388110" y="1891030"/>
            <a:ext cx="8808085" cy="3130550"/>
          </a:xfrm>
          <a:prstGeom prst="rect">
            <a:avLst/>
          </a:prstGeom>
        </p:spPr>
      </p:pic>
      <p:sp>
        <p:nvSpPr>
          <p:cNvPr id="7" name="文本框 6"/>
          <p:cNvSpPr txBox="1"/>
          <p:nvPr/>
        </p:nvSpPr>
        <p:spPr>
          <a:xfrm>
            <a:off x="3356206" y="5021580"/>
            <a:ext cx="2241319" cy="369332"/>
          </a:xfrm>
          <a:prstGeom prst="rect">
            <a:avLst/>
          </a:prstGeom>
          <a:noFill/>
        </p:spPr>
        <p:txBody>
          <a:bodyPr wrap="none" rtlCol="0">
            <a:spAutoFit/>
          </a:bodyPr>
          <a:lstStyle/>
          <a:p>
            <a:r>
              <a:rPr kumimoji="1" lang="zh-CN" altLang="en-US" dirty="0">
                <a:solidFill>
                  <a:srgbClr val="0070C0"/>
                </a:solidFill>
                <a:latin typeface="微软雅黑" panose="020B0503020204020204" pitchFamily="34" charset="-122"/>
                <a:ea typeface="微软雅黑" panose="020B0503020204020204" pitchFamily="34" charset="-122"/>
              </a:rPr>
              <a:t>不需要判断</a:t>
            </a:r>
            <a:r>
              <a:rPr kumimoji="1" lang="en-US" altLang="zh-CN" dirty="0">
                <a:solidFill>
                  <a:srgbClr val="0070C0"/>
                </a:solidFill>
                <a:latin typeface="微软雅黑" panose="020B0503020204020204" pitchFamily="34" charset="-122"/>
                <a:ea typeface="微软雅黑" panose="020B0503020204020204" pitchFamily="34" charset="-122"/>
              </a:rPr>
              <a:t>p</a:t>
            </a: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a:t>
            </a:r>
            <a:r>
              <a:rPr kumimoji="1" lang="zh-CN" altLang="en-US" dirty="0">
                <a:solidFill>
                  <a:srgbClr val="0070C0"/>
                </a:solidFill>
                <a:latin typeface="微软雅黑" panose="020B0503020204020204" pitchFamily="34" charset="-122"/>
                <a:ea typeface="微软雅黑" panose="020B0503020204020204" pitchFamily="34" charset="-122"/>
              </a:rPr>
              <a:t> </a:t>
            </a:r>
            <a:r>
              <a:rPr kumimoji="1" lang="en-US" altLang="zh-CN" dirty="0">
                <a:solidFill>
                  <a:srgbClr val="0070C0"/>
                </a:solidFill>
                <a:latin typeface="微软雅黑" panose="020B0503020204020204" pitchFamily="34" charset="-122"/>
                <a:ea typeface="微软雅黑" panose="020B0503020204020204" pitchFamily="34" charset="-122"/>
              </a:rPr>
              <a:t>NIL!</a:t>
            </a:r>
            <a:endParaRPr kumimoji="1" lang="zh-CN" altLang="en-US"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*循环链表的趣题</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32" name="文本框 31"/>
          <p:cNvSpPr txBox="1"/>
          <p:nvPr/>
        </p:nvSpPr>
        <p:spPr>
          <a:xfrm>
            <a:off x="1342587" y="6108386"/>
            <a:ext cx="763351" cy="369332"/>
          </a:xfrm>
          <a:prstGeom prst="rect">
            <a:avLst/>
          </a:prstGeom>
          <a:noFill/>
        </p:spPr>
        <p:txBody>
          <a:bodyPr wrap="none" rtlCol="0">
            <a:spAutoFit/>
          </a:bodyPr>
          <a:lstStyle/>
          <a:p>
            <a:r>
              <a:rPr kumimoji="1" lang="zh-CN" altLang="en-US" dirty="0"/>
              <a:t>返回</a:t>
            </a:r>
            <a:r>
              <a:rPr kumimoji="1" lang="en-US" altLang="zh-CN" dirty="0"/>
              <a:t>1</a:t>
            </a:r>
            <a:endParaRPr kumimoji="1" lang="zh-CN" altLang="en-US" dirty="0"/>
          </a:p>
        </p:txBody>
      </p:sp>
      <p:pic>
        <p:nvPicPr>
          <p:cNvPr id="35" name="图片 34"/>
          <p:cNvPicPr>
            <a:picLocks noChangeAspect="1"/>
          </p:cNvPicPr>
          <p:nvPr/>
        </p:nvPicPr>
        <p:blipFill>
          <a:blip r:embed="rId1"/>
          <a:stretch>
            <a:fillRect/>
          </a:stretch>
        </p:blipFill>
        <p:spPr>
          <a:xfrm>
            <a:off x="1123467" y="1185456"/>
            <a:ext cx="9449765" cy="4915402"/>
          </a:xfrm>
          <a:prstGeom prst="rect">
            <a:avLst/>
          </a:prstGeom>
        </p:spPr>
      </p:pic>
      <p:cxnSp>
        <p:nvCxnSpPr>
          <p:cNvPr id="31" name="直线连接符 30"/>
          <p:cNvCxnSpPr/>
          <p:nvPr/>
        </p:nvCxnSpPr>
        <p:spPr>
          <a:xfrm>
            <a:off x="1347575" y="3890687"/>
            <a:ext cx="21208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2"/>
          <a:stretch>
            <a:fillRect/>
          </a:stretch>
        </p:blipFill>
        <p:spPr>
          <a:xfrm>
            <a:off x="5702300" y="4318482"/>
            <a:ext cx="5460999" cy="1883926"/>
          </a:xfrm>
          <a:prstGeom prst="rect">
            <a:avLst/>
          </a:prstGeom>
          <a:ln>
            <a:solidFill>
              <a:srgbClr val="009999"/>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方法1：采用顺序存储结构直接表示一元多项式</a:t>
            </a:r>
            <a:endParaRPr lang="zh-CN" altLang="en-US"/>
          </a:p>
        </p:txBody>
      </p:sp>
      <p:sp>
        <p:nvSpPr>
          <p:cNvPr id="3" name="副标题 2"/>
          <p:cNvSpPr>
            <a:spLocks noGrp="1"/>
          </p:cNvSpPr>
          <p:nvPr>
            <p:ph type="subTitle" idx="1"/>
          </p:nvPr>
        </p:nvSpPr>
        <p:spPr/>
        <p:txBody>
          <a:bodyPr/>
          <a:lstStyle/>
          <a:p>
            <a:r>
              <a:rPr lang="en-US" altLang="zh-CN" dirty="0"/>
              <a:t>2.1 </a:t>
            </a:r>
            <a:r>
              <a:rPr lang="zh-CN" altLang="en-US" dirty="0"/>
              <a:t>问题引入</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2621915"/>
          </a:xfrm>
        </p:spPr>
        <p:txBody>
          <a:bodyPr/>
          <a:lstStyle/>
          <a:p>
            <a:r>
              <a:rPr lang="zh-CN" altLang="en-US" sz="2200" dirty="0"/>
              <a:t>用数组a存储多项式的相关数据：数组分量a[i]表示项</a:t>
            </a:r>
            <a:r>
              <a:rPr lang="en-US" altLang="zh-CN" sz="2200" dirty="0"/>
              <a:t>x</a:t>
            </a:r>
            <a:r>
              <a:rPr lang="en-US" altLang="zh-CN" sz="2200" baseline="30000" dirty="0"/>
              <a:t>i</a:t>
            </a:r>
            <a:r>
              <a:rPr lang="zh-CN" altLang="en-US" sz="2200" dirty="0"/>
              <a:t>的系数</a:t>
            </a:r>
            <a:endParaRPr lang="zh-CN" altLang="en-US" sz="2200" dirty="0"/>
          </a:p>
          <a:p>
            <a:pPr>
              <a:lnSpc>
                <a:spcPct val="100000"/>
              </a:lnSpc>
              <a:spcBef>
                <a:spcPts val="100"/>
              </a:spcBef>
              <a:spcAft>
                <a:spcPts val="0"/>
              </a:spcAft>
            </a:pPr>
            <a:endParaRPr lang="zh-CN" altLang="en-US" sz="2200" dirty="0"/>
          </a:p>
          <a:p>
            <a:pPr>
              <a:lnSpc>
                <a:spcPct val="100000"/>
              </a:lnSpc>
              <a:spcBef>
                <a:spcPts val="100"/>
              </a:spcBef>
              <a:spcAft>
                <a:spcPts val="0"/>
              </a:spcAft>
            </a:pPr>
            <a:r>
              <a:rPr lang="zh-CN" altLang="en-US" sz="2200" dirty="0"/>
              <a:t>例如：</a:t>
            </a:r>
            <a:endParaRPr lang="zh-CN" altLang="en-US" sz="2200" dirty="0"/>
          </a:p>
        </p:txBody>
      </p:sp>
      <p:graphicFrame>
        <p:nvGraphicFramePr>
          <p:cNvPr id="6" name="对象 -2147482618"/>
          <p:cNvGraphicFramePr>
            <a:graphicFrameLocks noChangeAspect="1"/>
          </p:cNvGraphicFramePr>
          <p:nvPr>
            <p:custDataLst>
              <p:tags r:id="rId1"/>
            </p:custDataLst>
          </p:nvPr>
        </p:nvGraphicFramePr>
        <p:xfrm>
          <a:off x="1567180" y="1880235"/>
          <a:ext cx="1999615" cy="480060"/>
        </p:xfrm>
        <a:graphic>
          <a:graphicData uri="http://schemas.openxmlformats.org/presentationml/2006/ole">
            <mc:AlternateContent xmlns:mc="http://schemas.openxmlformats.org/markup-compatibility/2006">
              <mc:Choice xmlns:v="urn:schemas-microsoft-com:vml" Requires="v">
                <p:oleObj spid="_x0000_s2078" name="" r:id="rId2" imgW="837565" imgH="203200" progId="Equation.3">
                  <p:embed/>
                </p:oleObj>
              </mc:Choice>
              <mc:Fallback>
                <p:oleObj name="" r:id="rId2" imgW="837565" imgH="203200" progId="Equation.3">
                  <p:embed/>
                  <p:pic>
                    <p:nvPicPr>
                      <p:cNvPr id="0" name="图片 3075"/>
                      <p:cNvPicPr/>
                      <p:nvPr/>
                    </p:nvPicPr>
                    <p:blipFill>
                      <a:blip r:embed="rId3"/>
                      <a:stretch>
                        <a:fillRect/>
                      </a:stretch>
                    </p:blipFill>
                    <p:spPr>
                      <a:xfrm>
                        <a:off x="1567180" y="1880235"/>
                        <a:ext cx="1999615" cy="480060"/>
                      </a:xfrm>
                      <a:prstGeom prst="rect">
                        <a:avLst/>
                      </a:prstGeom>
                      <a:noFill/>
                      <a:ln w="38100">
                        <a:noFill/>
                        <a:miter/>
                      </a:ln>
                    </p:spPr>
                  </p:pic>
                </p:oleObj>
              </mc:Fallback>
            </mc:AlternateContent>
          </a:graphicData>
        </a:graphic>
      </p:graphicFrame>
      <p:graphicFrame>
        <p:nvGraphicFramePr>
          <p:cNvPr id="7" name="表格 6"/>
          <p:cNvGraphicFramePr/>
          <p:nvPr>
            <p:custDataLst>
              <p:tags r:id="rId4"/>
            </p:custDataLst>
          </p:nvPr>
        </p:nvGraphicFramePr>
        <p:xfrm>
          <a:off x="1292860" y="2705735"/>
          <a:ext cx="7061200" cy="817880"/>
        </p:xfrm>
        <a:graphic>
          <a:graphicData uri="http://schemas.openxmlformats.org/drawingml/2006/table">
            <a:tbl>
              <a:tblPr/>
              <a:tblGrid>
                <a:gridCol w="882650"/>
                <a:gridCol w="882650"/>
                <a:gridCol w="882650"/>
                <a:gridCol w="882650"/>
                <a:gridCol w="882650"/>
                <a:gridCol w="882650"/>
                <a:gridCol w="882650"/>
                <a:gridCol w="882650"/>
              </a:tblGrid>
              <a:tr h="335280">
                <a:tc>
                  <a:txBody>
                    <a:bodyPr/>
                    <a:lstStyle/>
                    <a:p>
                      <a:pPr indent="0" algn="ctr">
                        <a:buNone/>
                      </a:pPr>
                      <a:r>
                        <a:rPr lang="en-US" sz="2200" b="0" i="1">
                          <a:latin typeface="宋体" panose="02010600030101010101" pitchFamily="2" charset="-122"/>
                          <a:ea typeface="宋体" panose="02010600030101010101" pitchFamily="2" charset="-122"/>
                          <a:cs typeface="宋体" panose="02010600030101010101" pitchFamily="2" charset="-122"/>
                        </a:rPr>
                        <a:t>a</a:t>
                      </a:r>
                      <a:r>
                        <a:rPr lang="en-US" sz="2200" b="0">
                          <a:latin typeface="宋体" panose="02010600030101010101" pitchFamily="2" charset="-122"/>
                          <a:ea typeface="宋体" panose="02010600030101010101" pitchFamily="2" charset="-122"/>
                          <a:cs typeface="宋体" panose="02010600030101010101" pitchFamily="2" charset="-122"/>
                        </a:rPr>
                        <a:t>[</a:t>
                      </a:r>
                      <a:r>
                        <a:rPr lang="en-US" sz="2200" b="0" i="1">
                          <a:latin typeface="宋体" panose="02010600030101010101" pitchFamily="2" charset="-122"/>
                          <a:ea typeface="宋体" panose="02010600030101010101" pitchFamily="2" charset="-122"/>
                          <a:cs typeface="宋体" panose="02010600030101010101" pitchFamily="2" charset="-122"/>
                        </a:rPr>
                        <a:t>i</a:t>
                      </a:r>
                      <a:r>
                        <a:rPr lang="en-US" sz="2200" b="0">
                          <a:latin typeface="宋体" panose="02010600030101010101" pitchFamily="2" charset="-122"/>
                          <a:ea typeface="宋体" panose="02010600030101010101" pitchFamily="2" charset="-122"/>
                          <a:cs typeface="宋体" panose="02010600030101010101" pitchFamily="2" charset="-122"/>
                        </a:rPr>
                        <a:t>]</a:t>
                      </a:r>
                      <a:endParaRPr lang="en-US" altLang="en-US" sz="22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1</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0</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–3</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0</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0</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4</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2600">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下标</a:t>
                      </a:r>
                      <a:r>
                        <a:rPr lang="en-US" sz="2200" b="0" i="1">
                          <a:latin typeface="宋体" panose="02010600030101010101" pitchFamily="2" charset="-122"/>
                          <a:ea typeface="宋体" panose="02010600030101010101" pitchFamily="2" charset="-122"/>
                          <a:cs typeface="宋体" panose="02010600030101010101" pitchFamily="2" charset="-122"/>
                        </a:rPr>
                        <a:t>i</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0</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1</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2</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3</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4</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5</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200" b="0">
                          <a:latin typeface="宋体" panose="02010600030101010101" pitchFamily="2" charset="-122"/>
                          <a:ea typeface="宋体" panose="02010600030101010101" pitchFamily="2" charset="-122"/>
                          <a:cs typeface="宋体" panose="02010600030101010101" pitchFamily="2" charset="-122"/>
                        </a:rPr>
                        <a:t>……</a:t>
                      </a:r>
                      <a:endParaRPr lang="en-US" altLang="en-US" sz="2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8" name="文本框 7"/>
          <p:cNvSpPr txBox="1"/>
          <p:nvPr/>
        </p:nvSpPr>
        <p:spPr>
          <a:xfrm>
            <a:off x="706120" y="3963670"/>
            <a:ext cx="4064000" cy="460375"/>
          </a:xfrm>
          <a:prstGeom prst="rect">
            <a:avLst/>
          </a:prstGeom>
          <a:noFill/>
        </p:spPr>
        <p:txBody>
          <a:bodyPr wrap="square" rtlCol="0">
            <a:spAutoFit/>
          </a:bodyPr>
          <a:lstStyle/>
          <a:p>
            <a:pPr marL="342900" indent="-342900">
              <a:buFont typeface="Wingdings" panose="05000000000000000000" charset="0"/>
              <a:buChar char="n"/>
            </a:pPr>
            <a:r>
              <a:rPr lang="zh-CN" altLang="en-US" sz="2400"/>
              <a:t>这种表示的优点和缺点？</a:t>
            </a:r>
            <a:endParaRPr lang="zh-CN" altLang="en-US" sz="2400"/>
          </a:p>
        </p:txBody>
      </p:sp>
      <p:sp>
        <p:nvSpPr>
          <p:cNvPr id="9" name="文本框 8"/>
          <p:cNvSpPr txBox="1"/>
          <p:nvPr/>
        </p:nvSpPr>
        <p:spPr>
          <a:xfrm>
            <a:off x="1097280" y="4516120"/>
            <a:ext cx="4064000" cy="1198880"/>
          </a:xfrm>
          <a:prstGeom prst="rect">
            <a:avLst/>
          </a:prstGeom>
          <a:noFill/>
        </p:spPr>
        <p:txBody>
          <a:bodyPr wrap="square" rtlCol="0">
            <a:spAutoFit/>
          </a:bodyPr>
          <a:lstStyle/>
          <a:p>
            <a:pPr>
              <a:lnSpc>
                <a:spcPct val="150000"/>
              </a:lnSpc>
            </a:pPr>
            <a:r>
              <a:rPr lang="zh-CN" altLang="en-US" sz="2400" b="1"/>
              <a:t>优点</a:t>
            </a:r>
            <a:r>
              <a:rPr lang="zh-CN" altLang="en-US" sz="2400"/>
              <a:t>：多项式相加容易</a:t>
            </a:r>
            <a:endParaRPr lang="zh-CN" altLang="en-US" sz="2400"/>
          </a:p>
          <a:p>
            <a:pPr>
              <a:lnSpc>
                <a:spcPct val="150000"/>
              </a:lnSpc>
            </a:pPr>
            <a:r>
              <a:rPr lang="zh-CN" altLang="en-US" sz="2400" b="1"/>
              <a:t>缺点</a:t>
            </a:r>
            <a:r>
              <a:rPr lang="zh-CN" altLang="en-US" sz="2400"/>
              <a:t>：如何表示</a:t>
            </a:r>
            <a:endParaRPr lang="zh-CN" altLang="en-US" sz="2400"/>
          </a:p>
        </p:txBody>
      </p:sp>
      <p:graphicFrame>
        <p:nvGraphicFramePr>
          <p:cNvPr id="10" name="对象 -2147482617"/>
          <p:cNvGraphicFramePr>
            <a:graphicFrameLocks noChangeAspect="1"/>
          </p:cNvGraphicFramePr>
          <p:nvPr/>
        </p:nvGraphicFramePr>
        <p:xfrm>
          <a:off x="3425190" y="5145405"/>
          <a:ext cx="1572260" cy="497205"/>
        </p:xfrm>
        <a:graphic>
          <a:graphicData uri="http://schemas.openxmlformats.org/presentationml/2006/ole">
            <mc:AlternateContent xmlns:mc="http://schemas.openxmlformats.org/markup-compatibility/2006">
              <mc:Choice xmlns:v="urn:schemas-microsoft-com:vml" Requires="v">
                <p:oleObj spid="_x0000_s2079" name="" r:id="rId5" imgW="634365" imgH="203200" progId="Equation.3">
                  <p:embed/>
                </p:oleObj>
              </mc:Choice>
              <mc:Fallback>
                <p:oleObj name="" r:id="rId5" imgW="634365" imgH="203200" progId="Equation.3">
                  <p:embed/>
                  <p:pic>
                    <p:nvPicPr>
                      <p:cNvPr id="0" name="图片 8"/>
                      <p:cNvPicPr/>
                      <p:nvPr/>
                    </p:nvPicPr>
                    <p:blipFill>
                      <a:blip r:embed="rId6"/>
                      <a:stretch>
                        <a:fillRect/>
                      </a:stretch>
                    </p:blipFill>
                    <p:spPr>
                      <a:xfrm>
                        <a:off x="3425190" y="5145405"/>
                        <a:ext cx="1572260" cy="49720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*循环链表的趣题：龟兔赛跑算法</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838200" y="1276350"/>
            <a:ext cx="9791700" cy="1581150"/>
          </a:xfrm>
        </p:spPr>
        <p:txBody>
          <a:bodyPr>
            <a:normAutofit/>
          </a:bodyPr>
          <a:lstStyle/>
          <a:p>
            <a:pPr>
              <a:lnSpc>
                <a:spcPct val="120000"/>
              </a:lnSpc>
            </a:pPr>
            <a:r>
              <a:rPr lang="zh-CN" altLang="en-US" sz="2200" b="1" dirty="0"/>
              <a:t>问题</a:t>
            </a:r>
            <a:r>
              <a:rPr lang="zh-CN" altLang="en-US" sz="2200" dirty="0"/>
              <a:t>：</a:t>
            </a:r>
            <a:r>
              <a:rPr lang="zh-CN" altLang="en-US" sz="2800" dirty="0">
                <a:solidFill>
                  <a:srgbClr val="00B0F0"/>
                </a:solidFill>
              </a:rPr>
              <a:t>尾部</a:t>
            </a:r>
            <a:r>
              <a:rPr lang="zh-CN" altLang="en-US" sz="2800" dirty="0"/>
              <a:t>有循环结构的单链表</a:t>
            </a:r>
            <a:r>
              <a:rPr lang="en-US" altLang="zh-CN" sz="2800" dirty="0"/>
              <a:t>H,</a:t>
            </a:r>
            <a:r>
              <a:rPr lang="zh-CN" altLang="en-US" sz="2800" dirty="0"/>
              <a:t> 查找相交结点的位置</a:t>
            </a:r>
            <a:r>
              <a:rPr lang="en-US" altLang="zh-CN" sz="2800" dirty="0"/>
              <a:t>,</a:t>
            </a:r>
            <a:r>
              <a:rPr lang="zh-CN" altLang="en-US" sz="2800" dirty="0"/>
              <a:t> 要求时间</a:t>
            </a:r>
            <a:r>
              <a:rPr lang="en-US" altLang="zh-CN" sz="2800" dirty="0">
                <a:solidFill>
                  <a:srgbClr val="C00000"/>
                </a:solidFill>
              </a:rPr>
              <a:t>O(n)</a:t>
            </a:r>
            <a:r>
              <a:rPr lang="en-US" altLang="zh-CN" sz="2800" dirty="0"/>
              <a:t>,</a:t>
            </a:r>
            <a:r>
              <a:rPr lang="zh-CN" altLang="en-US" sz="2800" dirty="0"/>
              <a:t> 不能使用辅助空间，并且不能在结点中加标记</a:t>
            </a:r>
            <a:endParaRPr lang="en-US" altLang="zh-CN" sz="2800" dirty="0"/>
          </a:p>
        </p:txBody>
      </p:sp>
      <p:sp>
        <p:nvSpPr>
          <p:cNvPr id="8" name="矩形 7"/>
          <p:cNvSpPr/>
          <p:nvPr/>
        </p:nvSpPr>
        <p:spPr>
          <a:xfrm>
            <a:off x="1921889" y="3606820"/>
            <a:ext cx="650875"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a:solidFill>
                <a:srgbClr val="FFFFFF"/>
              </a:solidFill>
              <a:latin typeface="Tahoma" panose="020B0604030504040204"/>
              <a:ea typeface="宋体" panose="02010600030101010101" pitchFamily="2" charset="-122"/>
            </a:endParaRPr>
          </a:p>
        </p:txBody>
      </p:sp>
      <p:sp>
        <p:nvSpPr>
          <p:cNvPr id="9" name="矩形 8"/>
          <p:cNvSpPr/>
          <p:nvPr/>
        </p:nvSpPr>
        <p:spPr>
          <a:xfrm>
            <a:off x="2888372" y="3606820"/>
            <a:ext cx="6096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a:solidFill>
                <a:srgbClr val="FFFFFF"/>
              </a:solidFill>
              <a:latin typeface="Tahoma" panose="020B0604030504040204"/>
              <a:ea typeface="宋体" panose="02010600030101010101" pitchFamily="2" charset="-122"/>
            </a:endParaRPr>
          </a:p>
        </p:txBody>
      </p:sp>
      <p:sp>
        <p:nvSpPr>
          <p:cNvPr id="10" name="矩形 9"/>
          <p:cNvSpPr/>
          <p:nvPr/>
        </p:nvSpPr>
        <p:spPr>
          <a:xfrm>
            <a:off x="6178681" y="3606820"/>
            <a:ext cx="625788" cy="381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a:solidFill>
                <a:srgbClr val="FFFFFF"/>
              </a:solidFill>
              <a:latin typeface="Tahoma" panose="020B0604030504040204"/>
              <a:ea typeface="宋体" panose="02010600030101010101" pitchFamily="2" charset="-122"/>
            </a:endParaRPr>
          </a:p>
        </p:txBody>
      </p:sp>
      <p:sp>
        <p:nvSpPr>
          <p:cNvPr id="11" name="矩形 10"/>
          <p:cNvSpPr/>
          <p:nvPr/>
        </p:nvSpPr>
        <p:spPr>
          <a:xfrm>
            <a:off x="7184248" y="3606820"/>
            <a:ext cx="536545"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a:solidFill>
                <a:srgbClr val="FFFFFF"/>
              </a:solidFill>
              <a:latin typeface="Tahoma" panose="020B0604030504040204"/>
              <a:ea typeface="宋体" panose="02010600030101010101" pitchFamily="2" charset="-122"/>
            </a:endParaRPr>
          </a:p>
        </p:txBody>
      </p:sp>
      <p:sp>
        <p:nvSpPr>
          <p:cNvPr id="12" name="文本框 2"/>
          <p:cNvSpPr txBox="1">
            <a:spLocks noChangeArrowheads="1"/>
          </p:cNvSpPr>
          <p:nvPr/>
        </p:nvSpPr>
        <p:spPr bwMode="auto">
          <a:xfrm>
            <a:off x="472130" y="3477269"/>
            <a:ext cx="1098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kumimoji="1" lang="en-US" altLang="zh-CN" sz="2000" b="0" dirty="0" err="1">
                <a:solidFill>
                  <a:srgbClr val="000000"/>
                </a:solidFill>
                <a:latin typeface="Verdana" panose="020B0604030504040204" pitchFamily="34" charset="0"/>
              </a:rPr>
              <a:t>H.head</a:t>
            </a:r>
            <a:endParaRPr kumimoji="1" lang="zh-CN" altLang="en-US" sz="2000" b="0" dirty="0">
              <a:solidFill>
                <a:srgbClr val="000000"/>
              </a:solidFill>
              <a:latin typeface="Verdana" panose="020B0604030504040204" pitchFamily="34" charset="0"/>
            </a:endParaRPr>
          </a:p>
        </p:txBody>
      </p:sp>
      <p:cxnSp>
        <p:nvCxnSpPr>
          <p:cNvPr id="13" name="直线箭头连接符 12"/>
          <p:cNvCxnSpPr/>
          <p:nvPr/>
        </p:nvCxnSpPr>
        <p:spPr>
          <a:xfrm>
            <a:off x="2572764" y="3797320"/>
            <a:ext cx="3156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p:cNvCxnSpPr/>
          <p:nvPr/>
        </p:nvCxnSpPr>
        <p:spPr>
          <a:xfrm>
            <a:off x="3492086" y="3797320"/>
            <a:ext cx="3824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p:cNvCxnSpPr/>
          <p:nvPr/>
        </p:nvCxnSpPr>
        <p:spPr>
          <a:xfrm>
            <a:off x="6804469" y="3792557"/>
            <a:ext cx="3797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p:cNvCxnSpPr/>
          <p:nvPr/>
        </p:nvCxnSpPr>
        <p:spPr>
          <a:xfrm>
            <a:off x="1547240" y="3778270"/>
            <a:ext cx="374649" cy="438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线连接符 16"/>
          <p:cNvCxnSpPr>
            <a:stCxn id="22" idx="3"/>
            <a:endCxn id="25" idx="1"/>
          </p:cNvCxnSpPr>
          <p:nvPr/>
        </p:nvCxnSpPr>
        <p:spPr>
          <a:xfrm>
            <a:off x="4506897" y="3797320"/>
            <a:ext cx="700603" cy="1900"/>
          </a:xfrm>
          <a:prstGeom prst="line">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8" name="矩形 17"/>
          <p:cNvSpPr/>
          <p:nvPr/>
        </p:nvSpPr>
        <p:spPr>
          <a:xfrm>
            <a:off x="9267955" y="3606820"/>
            <a:ext cx="498479"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a:solidFill>
                <a:srgbClr val="FFFFFF"/>
              </a:solidFill>
              <a:latin typeface="Tahoma" panose="020B0604030504040204"/>
              <a:ea typeface="宋体" panose="02010600030101010101" pitchFamily="2" charset="-122"/>
            </a:endParaRPr>
          </a:p>
        </p:txBody>
      </p:sp>
      <p:cxnSp>
        <p:nvCxnSpPr>
          <p:cNvPr id="19" name="直线连接符 18"/>
          <p:cNvCxnSpPr/>
          <p:nvPr/>
        </p:nvCxnSpPr>
        <p:spPr>
          <a:xfrm flipV="1">
            <a:off x="8579251" y="3797320"/>
            <a:ext cx="688704" cy="5726"/>
          </a:xfrm>
          <a:prstGeom prst="line">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0" name="直线连接符 19"/>
          <p:cNvCxnSpPr/>
          <p:nvPr/>
        </p:nvCxnSpPr>
        <p:spPr>
          <a:xfrm flipV="1">
            <a:off x="10365869" y="3051740"/>
            <a:ext cx="1" cy="539128"/>
          </a:xfrm>
          <a:prstGeom prst="line">
            <a:avLst/>
          </a:prstGeom>
        </p:spPr>
        <p:style>
          <a:lnRef idx="1">
            <a:schemeClr val="dk1"/>
          </a:lnRef>
          <a:fillRef idx="0">
            <a:schemeClr val="dk1"/>
          </a:fillRef>
          <a:effectRef idx="0">
            <a:schemeClr val="dk1"/>
          </a:effectRef>
          <a:fontRef idx="minor">
            <a:schemeClr val="tx1"/>
          </a:fontRef>
        </p:style>
      </p:cxnSp>
      <p:cxnSp>
        <p:nvCxnSpPr>
          <p:cNvPr id="21" name="肘形连接符 20"/>
          <p:cNvCxnSpPr>
            <a:endCxn id="10" idx="0"/>
          </p:cNvCxnSpPr>
          <p:nvPr/>
        </p:nvCxnSpPr>
        <p:spPr>
          <a:xfrm rot="10800000" flipV="1">
            <a:off x="6491575" y="3051740"/>
            <a:ext cx="3870052" cy="55508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 name="矩形 21"/>
          <p:cNvSpPr/>
          <p:nvPr/>
        </p:nvSpPr>
        <p:spPr>
          <a:xfrm>
            <a:off x="3897297" y="3606820"/>
            <a:ext cx="6096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a:solidFill>
                <a:srgbClr val="FFFFFF"/>
              </a:solidFill>
              <a:latin typeface="Tahoma" panose="020B0604030504040204"/>
              <a:ea typeface="宋体" panose="02010600030101010101" pitchFamily="2" charset="-122"/>
            </a:endParaRPr>
          </a:p>
        </p:txBody>
      </p:sp>
      <p:sp>
        <p:nvSpPr>
          <p:cNvPr id="23" name="矩形 22"/>
          <p:cNvSpPr/>
          <p:nvPr/>
        </p:nvSpPr>
        <p:spPr>
          <a:xfrm>
            <a:off x="8042706" y="3606820"/>
            <a:ext cx="536545"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a:solidFill>
                <a:srgbClr val="FFFFFF"/>
              </a:solidFill>
              <a:latin typeface="Tahoma" panose="020B0604030504040204"/>
              <a:ea typeface="宋体" panose="02010600030101010101" pitchFamily="2" charset="-122"/>
            </a:endParaRPr>
          </a:p>
        </p:txBody>
      </p:sp>
      <p:cxnSp>
        <p:nvCxnSpPr>
          <p:cNvPr id="24" name="直线箭头连接符 23"/>
          <p:cNvCxnSpPr/>
          <p:nvPr/>
        </p:nvCxnSpPr>
        <p:spPr>
          <a:xfrm>
            <a:off x="7720793" y="3792256"/>
            <a:ext cx="326515" cy="13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矩形 24"/>
          <p:cNvSpPr/>
          <p:nvPr/>
        </p:nvSpPr>
        <p:spPr>
          <a:xfrm>
            <a:off x="5207500" y="3608720"/>
            <a:ext cx="609600"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a:solidFill>
                <a:srgbClr val="FFFFFF"/>
              </a:solidFill>
              <a:latin typeface="Tahoma" panose="020B0604030504040204"/>
              <a:ea typeface="宋体" panose="02010600030101010101" pitchFamily="2" charset="-122"/>
            </a:endParaRPr>
          </a:p>
        </p:txBody>
      </p:sp>
      <p:cxnSp>
        <p:nvCxnSpPr>
          <p:cNvPr id="26" name="直线箭头连接符 25"/>
          <p:cNvCxnSpPr>
            <a:stCxn id="25" idx="3"/>
            <a:endCxn id="10" idx="1"/>
          </p:cNvCxnSpPr>
          <p:nvPr/>
        </p:nvCxnSpPr>
        <p:spPr>
          <a:xfrm flipV="1">
            <a:off x="5817100" y="3797320"/>
            <a:ext cx="361581" cy="1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矩形 26"/>
          <p:cNvSpPr/>
          <p:nvPr/>
        </p:nvSpPr>
        <p:spPr>
          <a:xfrm>
            <a:off x="10093355" y="3608745"/>
            <a:ext cx="536545" cy="381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1" lang="zh-CN" altLang="en-US">
              <a:solidFill>
                <a:srgbClr val="FFFFFF"/>
              </a:solidFill>
              <a:latin typeface="Tahoma" panose="020B0604030504040204"/>
              <a:ea typeface="宋体" panose="02010600030101010101" pitchFamily="2" charset="-122"/>
            </a:endParaRPr>
          </a:p>
        </p:txBody>
      </p:sp>
      <p:cxnSp>
        <p:nvCxnSpPr>
          <p:cNvPr id="28" name="直线箭头连接符 27"/>
          <p:cNvCxnSpPr>
            <a:stCxn id="18" idx="3"/>
          </p:cNvCxnSpPr>
          <p:nvPr/>
        </p:nvCxnSpPr>
        <p:spPr>
          <a:xfrm>
            <a:off x="9766434" y="3797320"/>
            <a:ext cx="331523" cy="10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p:cNvSpPr txBox="1"/>
          <p:nvPr/>
        </p:nvSpPr>
        <p:spPr>
          <a:xfrm>
            <a:off x="7452520" y="2496672"/>
            <a:ext cx="1976748" cy="369332"/>
          </a:xfrm>
          <a:prstGeom prst="rect">
            <a:avLst/>
          </a:prstGeom>
          <a:noFill/>
        </p:spPr>
        <p:txBody>
          <a:bodyPr wrap="square">
            <a:spAutoFit/>
          </a:bodyPr>
          <a:lstStyle/>
          <a:p>
            <a:pPr>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链表长度未知</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*循环链表的趣题：龟兔赛跑算法</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29" name="文本框 28"/>
          <p:cNvSpPr txBox="1"/>
          <p:nvPr/>
        </p:nvSpPr>
        <p:spPr>
          <a:xfrm>
            <a:off x="1238652" y="2734310"/>
            <a:ext cx="1980029" cy="400110"/>
          </a:xfrm>
          <a:prstGeom prst="rect">
            <a:avLst/>
          </a:prstGeom>
          <a:noFill/>
        </p:spPr>
        <p:txBody>
          <a:bodyPr wrap="none" rtlCol="0">
            <a:spAutoFit/>
          </a:bodyPr>
          <a:lstStyle/>
          <a:p>
            <a:r>
              <a:rPr kumimoji="1" lang="zh-CN" altLang="en-US" sz="2000" dirty="0">
                <a:latin typeface="微软雅黑" panose="020B0503020204020204" pitchFamily="34" charset="-122"/>
                <a:ea typeface="微软雅黑" panose="020B0503020204020204" pitchFamily="34" charset="-122"/>
              </a:rPr>
              <a:t>算法：顺序遍历</a:t>
            </a:r>
            <a:endParaRPr kumimoji="1"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1" name="任意多边形: 形状 6"/>
              <p:cNvSpPr/>
              <p:nvPr/>
            </p:nvSpPr>
            <p:spPr>
              <a:xfrm>
                <a:off x="4756005" y="2289805"/>
                <a:ext cx="6597795" cy="415969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H.head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开始时，</a:t>
                </a:r>
                <a:r>
                  <a:rPr lang="en-US" altLang="zh-CN" dirty="0" err="1">
                    <a:latin typeface="微软雅黑" panose="020B0503020204020204" pitchFamily="34" charset="-122"/>
                    <a:ea typeface="微软雅黑" panose="020B0503020204020204" pitchFamily="34" charset="-122"/>
                  </a:rPr>
                  <a:t>ptr</a:t>
                </a:r>
                <a:r>
                  <a:rPr lang="zh-CN" altLang="en-US" dirty="0">
                    <a:latin typeface="微软雅黑" panose="020B0503020204020204" pitchFamily="34" charset="-122"/>
                    <a:ea typeface="微软雅黑" panose="020B0503020204020204" pitchFamily="34" charset="-122"/>
                  </a:rPr>
                  <a:t>指向头结点</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target</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交点的初始化</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target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循环至找到交点为止</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tmp_ptr</a:t>
                </a:r>
                <a:r>
                  <a:rPr lang="zh-CN" altLang="en-US"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ptr</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en-US" altLang="zh-CN" dirty="0" err="1">
                    <a:solidFill>
                      <a:srgbClr val="FFFF00"/>
                    </a:solidFill>
                    <a:latin typeface="微软雅黑" panose="020B0503020204020204" pitchFamily="34" charset="-122"/>
                    <a:ea typeface="微软雅黑" panose="020B0503020204020204" pitchFamily="34" charset="-122"/>
                  </a:rPr>
                  <a:t>ptr</a:t>
                </a:r>
                <a:r>
                  <a:rPr lang="zh-CN" altLang="en-US" dirty="0">
                    <a:solidFill>
                      <a:srgbClr val="FFFF00"/>
                    </a:solidFill>
                    <a:latin typeface="微软雅黑" panose="020B0503020204020204" pitchFamily="34" charset="-122"/>
                    <a:ea typeface="微软雅黑" panose="020B0503020204020204" pitchFamily="34" charset="-122"/>
                  </a:rPr>
                  <a:t>作为起点</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rgbClr val="FFFF00"/>
                    </a:solidFill>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do</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tmp_ptr</a:t>
                </a:r>
                <a:r>
                  <a:rPr lang="zh-CN" altLang="en-US"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tmp_ptr.next</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while</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tmp</a:t>
                </a:r>
                <a:r>
                  <a:rPr lang="en-US" altLang="zh-CN" b="1" dirty="0" err="1">
                    <a:solidFill>
                      <a:srgbClr val="FFFF00"/>
                    </a:solidFill>
                    <a:latin typeface="微软雅黑" panose="020B0503020204020204" pitchFamily="34" charset="-122"/>
                    <a:ea typeface="微软雅黑" panose="020B0503020204020204" pitchFamily="34" charset="-122"/>
                  </a:rPr>
                  <a:t>_</a:t>
                </a:r>
                <a:r>
                  <a:rPr lang="en-US" altLang="zh-CN" dirty="0" err="1">
                    <a:solidFill>
                      <a:srgbClr val="FFFF00"/>
                    </a:solidFill>
                    <a:latin typeface="微软雅黑" panose="020B0503020204020204" pitchFamily="34" charset="-122"/>
                    <a:ea typeface="微软雅黑" panose="020B0503020204020204" pitchFamily="34" charset="-122"/>
                  </a:rPr>
                  <a:t>ptr</a:t>
                </a:r>
                <a:r>
                  <a:rPr lang="zh-CN" altLang="en-US" b="1"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1" i="1">
                        <a:solidFill>
                          <a:srgbClr val="FFFF00"/>
                        </a:solidFill>
                        <a:latin typeface="Cambria Math" panose="02040503050406030204" pitchFamily="18" charset="0"/>
                        <a:ea typeface="微软雅黑" panose="020B0503020204020204" pitchFamily="34" charset="-122"/>
                      </a:rPr>
                      <m:t>≠</m:t>
                    </m:r>
                  </m:oMath>
                </a14:m>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ptr</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检测</a:t>
                </a:r>
                <a:r>
                  <a:rPr lang="en-US" altLang="zh-CN" dirty="0" err="1">
                    <a:solidFill>
                      <a:srgbClr val="FFFF00"/>
                    </a:solidFill>
                    <a:latin typeface="微软雅黑" panose="020B0503020204020204" pitchFamily="34" charset="-122"/>
                    <a:ea typeface="微软雅黑" panose="020B0503020204020204" pitchFamily="34" charset="-122"/>
                  </a:rPr>
                  <a:t>ptr</a:t>
                </a:r>
                <a:r>
                  <a:rPr lang="zh-CN" altLang="en-US" dirty="0">
                    <a:solidFill>
                      <a:srgbClr val="FFFF00"/>
                    </a:solidFill>
                    <a:latin typeface="微软雅黑" panose="020B0503020204020204" pitchFamily="34" charset="-122"/>
                    <a:ea typeface="微软雅黑" panose="020B0503020204020204" pitchFamily="34" charset="-122"/>
                  </a:rPr>
                  <a:t>是否交点</a:t>
                </a:r>
                <a:endParaRPr lang="en-US" altLang="zh-CN" b="1"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target</a:t>
                </a:r>
                <a:r>
                  <a:rPr lang="zh-CN" altLang="en-US"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a:t>
                </a:r>
                <a:r>
                  <a:rPr lang="zh-CN" altLang="en-US"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ptr.next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检测下一个结点</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target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31" name="任意多边形: 形状 6"/>
              <p:cNvSpPr>
                <a:spLocks noRot="1" noChangeAspect="1" noMove="1" noResize="1" noEditPoints="1" noAdjustHandles="1" noChangeArrowheads="1" noChangeShapeType="1" noTextEdit="1"/>
              </p:cNvSpPr>
              <p:nvPr/>
            </p:nvSpPr>
            <p:spPr>
              <a:xfrm>
                <a:off x="4756005" y="2289805"/>
                <a:ext cx="6597795" cy="415969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04" t="-168" r="-96" b="-142"/>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pic>
        <p:nvPicPr>
          <p:cNvPr id="32" name="图片 31"/>
          <p:cNvPicPr>
            <a:picLocks noChangeAspect="1"/>
          </p:cNvPicPr>
          <p:nvPr/>
        </p:nvPicPr>
        <p:blipFill>
          <a:blip r:embed="rId2"/>
          <a:stretch>
            <a:fillRect/>
          </a:stretch>
        </p:blipFill>
        <p:spPr>
          <a:xfrm>
            <a:off x="2108199" y="1124682"/>
            <a:ext cx="8495061" cy="1124347"/>
          </a:xfrm>
          <a:prstGeom prst="rect">
            <a:avLst/>
          </a:prstGeom>
        </p:spPr>
      </p:pic>
      <mc:AlternateContent xmlns:mc="http://schemas.openxmlformats.org/markup-compatibility/2006">
        <mc:Choice xmlns:a14="http://schemas.microsoft.com/office/drawing/2010/main" Requires="a14">
          <p:sp>
            <p:nvSpPr>
              <p:cNvPr id="33" name="文本框 32"/>
              <p:cNvSpPr txBox="1"/>
              <p:nvPr/>
            </p:nvSpPr>
            <p:spPr>
              <a:xfrm>
                <a:off x="918874" y="4472619"/>
                <a:ext cx="3068469" cy="830997"/>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最好时间复杂度：</a:t>
                </a:r>
                <a:r>
                  <a:rPr kumimoji="1" lang="en-US" altLang="zh-CN" sz="2000" dirty="0"/>
                  <a:t>O(n)</a:t>
                </a:r>
                <a:endParaRPr kumimoji="1" lang="en-US" altLang="zh-CN" sz="2000" dirty="0"/>
              </a:p>
              <a:p>
                <a:pPr marL="342900" indent="-342900">
                  <a:buFont typeface="Arial" panose="020B0604020202020204" pitchFamily="34" charset="0"/>
                  <a:buChar char="•"/>
                </a:pPr>
                <a:r>
                  <a:rPr kumimoji="1" lang="zh-CN" altLang="en-US" sz="2000" dirty="0"/>
                  <a:t>最坏时间复杂度：</a:t>
                </a:r>
                <a:r>
                  <a:rPr kumimoji="1" lang="en-US" altLang="zh-CN" sz="2800" dirty="0"/>
                  <a:t>+</a:t>
                </a:r>
                <a14:m>
                  <m:oMath xmlns:m="http://schemas.openxmlformats.org/officeDocument/2006/math">
                    <m:r>
                      <a:rPr kumimoji="1" lang="en-US" altLang="zh-CN" sz="2800" i="1" smtClean="0">
                        <a:latin typeface="Cambria Math" panose="02040503050406030204" pitchFamily="18" charset="0"/>
                        <a:ea typeface="Cambria Math" panose="02040503050406030204" pitchFamily="18" charset="0"/>
                      </a:rPr>
                      <m:t>∞</m:t>
                    </m:r>
                  </m:oMath>
                </a14:m>
                <a:endParaRPr kumimoji="1" lang="zh-CN" altLang="en-US" sz="2000" dirty="0"/>
              </a:p>
            </p:txBody>
          </p:sp>
        </mc:Choice>
        <mc:Fallback>
          <p:sp>
            <p:nvSpPr>
              <p:cNvPr id="33" name="文本框 32"/>
              <p:cNvSpPr txBox="1">
                <a:spLocks noRot="1" noChangeAspect="1" noMove="1" noResize="1" noEditPoints="1" noAdjustHandles="1" noChangeArrowheads="1" noChangeShapeType="1" noTextEdit="1"/>
              </p:cNvSpPr>
              <p:nvPr/>
            </p:nvSpPr>
            <p:spPr>
              <a:xfrm>
                <a:off x="918874" y="4472619"/>
                <a:ext cx="3068469" cy="830997"/>
              </a:xfrm>
              <a:prstGeom prst="rect">
                <a:avLst/>
              </a:prstGeom>
              <a:blipFill rotWithShape="1">
                <a:blip r:embed="rId3"/>
                <a:stretch>
                  <a:fillRect l="-1" t="-38" r="6" b="12"/>
                </a:stretch>
              </a:blipFill>
            </p:spPr>
            <p:txBody>
              <a:bodyPr/>
              <a:lstStyle/>
              <a:p>
                <a:r>
                  <a:rPr lang="zh-CN" altLang="en-US">
                    <a:noFill/>
                  </a:rPr>
                  <a:t> </a:t>
                </a:r>
              </a:p>
            </p:txBody>
          </p:sp>
        </mc:Fallback>
      </mc:AlternateContent>
      <p:sp>
        <p:nvSpPr>
          <p:cNvPr id="34" name="文本框 33"/>
          <p:cNvSpPr txBox="1"/>
          <p:nvPr/>
        </p:nvSpPr>
        <p:spPr>
          <a:xfrm>
            <a:off x="584225" y="3204041"/>
            <a:ext cx="3694953"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从头结点开始，依次验证各结点是否相交结点</a:t>
            </a:r>
            <a:endParaRPr kumimoji="1" lang="zh-CN" altLang="en-US"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584225" y="5651774"/>
            <a:ext cx="3689205"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思考：如果可以使用辅助空间，或者可以对各结点加标记，则如何设计有效的遍历算法？</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horizontal)">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*新龟兔赛跑</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97531" y="1323943"/>
                <a:ext cx="6461283" cy="199061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跑道由直路和回路组成 </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长度都是正整数）</a:t>
                </a:r>
                <a:endParaRPr kumimoji="1"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进入回路后，在里面沿逆时针方向转圈</a:t>
                </a:r>
                <a:endParaRPr kumimoji="1"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乌龟每秒爬行</a:t>
                </a:r>
                <a14:m>
                  <m:oMath xmlns:m="http://schemas.openxmlformats.org/officeDocument/2006/math">
                    <m:r>
                      <a:rPr kumimoji="1" lang="en-US" altLang="zh-CN" sz="2800" b="0" i="1" smtClean="0">
                        <a:solidFill>
                          <a:srgbClr val="FF0000"/>
                        </a:solidFill>
                        <a:latin typeface="Cambria Math" panose="02040503050406030204" pitchFamily="18" charset="0"/>
                        <a:ea typeface="微软雅黑" panose="020B0503020204020204" pitchFamily="34" charset="-122"/>
                      </a:rPr>
                      <m:t>𝜆</m:t>
                    </m:r>
                  </m:oMath>
                </a14:m>
                <a:r>
                  <a:rPr kumimoji="1" lang="zh-CN" altLang="en-US" sz="2400" dirty="0">
                    <a:latin typeface="微软雅黑" panose="020B0503020204020204" pitchFamily="34" charset="-122"/>
                    <a:ea typeface="微软雅黑" panose="020B0503020204020204" pitchFamily="34" charset="-122"/>
                  </a:rPr>
                  <a:t>，兔子每秒向前跳</a:t>
                </a:r>
                <a14:m>
                  <m:oMath xmlns:m="http://schemas.openxmlformats.org/officeDocument/2006/math">
                    <m:r>
                      <m:rPr>
                        <m:sty m:val="p"/>
                      </m:rPr>
                      <a:rPr kumimoji="1" lang="el-GR" altLang="zh-CN" sz="2800" i="1" smtClean="0">
                        <a:solidFill>
                          <a:srgbClr val="FF0000"/>
                        </a:solidFill>
                        <a:latin typeface="Cambria Math" panose="02040503050406030204" pitchFamily="18" charset="0"/>
                        <a:ea typeface="Cambria Math" panose="02040503050406030204" pitchFamily="18" charset="0"/>
                      </a:rPr>
                      <m:t>Λ</m:t>
                    </m:r>
                  </m:oMath>
                </a14:m>
                <a:r>
                  <a:rPr kumimoji="1" lang="zh-CN" altLang="en-US" sz="2400" dirty="0">
                    <a:latin typeface="微软雅黑" panose="020B0503020204020204" pitchFamily="34" charset="-122"/>
                    <a:ea typeface="微软雅黑" panose="020B0503020204020204" pitchFamily="34" charset="-122"/>
                  </a:rPr>
                  <a:t>的距离</a:t>
                </a:r>
                <a:endParaRPr kumimoji="1" lang="en-US" altLang="zh-CN" sz="2400" dirty="0">
                  <a:latin typeface="微软雅黑" panose="020B0503020204020204" pitchFamily="34" charset="-122"/>
                  <a:ea typeface="微软雅黑" panose="020B0503020204020204" pitchFamily="34" charset="-122"/>
                </a:endParaRPr>
              </a:p>
              <a:p>
                <a:r>
                  <a:rPr kumimoji="1" lang="en-US" altLang="zh-CN" sz="2400" dirty="0">
                    <a:latin typeface="微软雅黑" panose="020B0503020204020204" pitchFamily="34" charset="-122"/>
                    <a:ea typeface="微软雅黑" panose="020B0503020204020204" pitchFamily="34" charset="-122"/>
                  </a:rPr>
                  <a:t>        </a:t>
                </a:r>
                <a14:m>
                  <m:oMath xmlns:m="http://schemas.openxmlformats.org/officeDocument/2006/math">
                    <m:r>
                      <a:rPr kumimoji="1" lang="en-US" altLang="zh-CN" sz="2400" b="0" i="1" smtClean="0">
                        <a:latin typeface="Cambria Math" panose="02040503050406030204" pitchFamily="18" charset="0"/>
                        <a:ea typeface="微软雅黑" panose="020B0503020204020204" pitchFamily="34" charset="-122"/>
                      </a:rPr>
                      <m:t>(</m:t>
                    </m:r>
                    <m:r>
                      <a:rPr kumimoji="1" lang="en-US" altLang="zh-CN" sz="2400" b="0" i="1" smtClean="0">
                        <a:latin typeface="Cambria Math" panose="02040503050406030204" pitchFamily="18" charset="0"/>
                        <a:ea typeface="微软雅黑" panose="020B0503020204020204" pitchFamily="34" charset="-122"/>
                      </a:rPr>
                      <m:t>0</m:t>
                    </m:r>
                    <m:r>
                      <a:rPr kumimoji="1" lang="en-US" altLang="zh-CN" sz="2400" b="0" i="1" smtClean="0">
                        <a:latin typeface="Cambria Math" panose="02040503050406030204" pitchFamily="18" charset="0"/>
                        <a:ea typeface="微软雅黑" panose="020B0503020204020204" pitchFamily="34" charset="-122"/>
                      </a:rPr>
                      <m:t>&lt;</m:t>
                    </m:r>
                    <m:r>
                      <a:rPr kumimoji="1" lang="en-US" altLang="zh-CN" sz="2400" b="0" i="1" smtClean="0">
                        <a:latin typeface="Cambria Math" panose="02040503050406030204" pitchFamily="18" charset="0"/>
                        <a:ea typeface="微软雅黑" panose="020B0503020204020204" pitchFamily="34" charset="-122"/>
                      </a:rPr>
                      <m:t>𝜆</m:t>
                    </m:r>
                    <m:r>
                      <a:rPr kumimoji="1" lang="en-US" altLang="zh-CN" sz="2400" b="0" i="1" smtClean="0">
                        <a:latin typeface="Cambria Math" panose="02040503050406030204" pitchFamily="18" charset="0"/>
                        <a:ea typeface="微软雅黑" panose="020B0503020204020204" pitchFamily="34" charset="-122"/>
                      </a:rPr>
                      <m:t>≪</m:t>
                    </m:r>
                    <m:r>
                      <m:rPr>
                        <m:sty m:val="p"/>
                      </m:rPr>
                      <a:rPr kumimoji="1" lang="en-US" altLang="zh-CN" sz="2400" b="0" i="0" smtClean="0">
                        <a:latin typeface="Cambria Math" panose="02040503050406030204" pitchFamily="18" charset="0"/>
                        <a:ea typeface="微软雅黑" panose="020B0503020204020204" pitchFamily="34" charset="-122"/>
                      </a:rPr>
                      <m:t>Λ</m:t>
                    </m:r>
                  </m:oMath>
                </a14:m>
                <a:r>
                  <a:rPr kumimoji="1" lang="zh-CN" altLang="en-US" sz="24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且均为</a:t>
                </a:r>
                <a:r>
                  <a:rPr kumimoji="1" lang="zh-CN" altLang="en-US" sz="2000" dirty="0">
                    <a:solidFill>
                      <a:srgbClr val="00B0F0"/>
                    </a:solidFill>
                    <a:latin typeface="微软雅黑" panose="020B0503020204020204" pitchFamily="34" charset="-122"/>
                    <a:ea typeface="微软雅黑" panose="020B0503020204020204" pitchFamily="34" charset="-122"/>
                  </a:rPr>
                  <a:t>整数值</a:t>
                </a:r>
                <a:r>
                  <a:rPr kumimoji="1" lang="zh-CN" altLang="en-US" sz="2400" dirty="0">
                    <a:latin typeface="微软雅黑" panose="020B0503020204020204" pitchFamily="34" charset="-122"/>
                    <a:ea typeface="微软雅黑" panose="020B0503020204020204" pitchFamily="34" charset="-122"/>
                  </a:rPr>
                  <a:t>）</a:t>
                </a:r>
                <a:endParaRPr kumimoji="1"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两者从起点同时出发</a:t>
                </a:r>
                <a:endParaRPr kumimoji="1" lang="en-US" altLang="zh-CN" sz="2400"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197531" y="1323943"/>
                <a:ext cx="6461283" cy="1990610"/>
              </a:xfrm>
              <a:prstGeom prst="rect">
                <a:avLst/>
              </a:prstGeom>
              <a:blipFill rotWithShape="1">
                <a:blip r:embed="rId1"/>
                <a:stretch>
                  <a:fillRect l="-1" t="-30" r="3" b="25"/>
                </a:stretch>
              </a:blipFill>
            </p:spPr>
            <p:txBody>
              <a:bodyPr/>
              <a:lstStyle/>
              <a:p>
                <a:r>
                  <a:rPr lang="zh-CN" altLang="en-US">
                    <a:noFill/>
                  </a:rPr>
                  <a:t> </a:t>
                </a:r>
              </a:p>
            </p:txBody>
          </p:sp>
        </mc:Fallback>
      </mc:AlternateContent>
      <p:grpSp>
        <p:nvGrpSpPr>
          <p:cNvPr id="10" name="组合 9"/>
          <p:cNvGrpSpPr/>
          <p:nvPr/>
        </p:nvGrpSpPr>
        <p:grpSpPr>
          <a:xfrm>
            <a:off x="260659" y="3596762"/>
            <a:ext cx="7620000" cy="2890911"/>
            <a:chOff x="260659" y="3596762"/>
            <a:chExt cx="7620000" cy="2890911"/>
          </a:xfrm>
        </p:grpSpPr>
        <p:sp>
          <p:nvSpPr>
            <p:cNvPr id="29" name="椭圆 28"/>
            <p:cNvSpPr/>
            <p:nvPr/>
          </p:nvSpPr>
          <p:spPr>
            <a:xfrm>
              <a:off x="4588305" y="3596762"/>
              <a:ext cx="3292354" cy="1823666"/>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 name="直线连接符 30"/>
            <p:cNvCxnSpPr>
              <a:endCxn id="29" idx="4"/>
            </p:cNvCxnSpPr>
            <p:nvPr/>
          </p:nvCxnSpPr>
          <p:spPr>
            <a:xfrm>
              <a:off x="1324243" y="5407125"/>
              <a:ext cx="4910239" cy="13303"/>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46088" y="5407125"/>
              <a:ext cx="646331" cy="369332"/>
            </a:xfrm>
            <a:prstGeom prst="rect">
              <a:avLst/>
            </a:prstGeom>
            <a:noFill/>
          </p:spPr>
          <p:txBody>
            <a:bodyPr wrap="none" rtlCol="0">
              <a:spAutoFit/>
            </a:bodyPr>
            <a:lstStyle/>
            <a:p>
              <a:r>
                <a:rPr kumimoji="1" lang="en-US" altLang="zh-CN" dirty="0"/>
                <a:t>start</a:t>
              </a:r>
              <a:endParaRPr kumimoji="1" lang="zh-CN" altLang="en-US" dirty="0"/>
            </a:p>
          </p:txBody>
        </p:sp>
        <p:sp>
          <p:nvSpPr>
            <p:cNvPr id="33" name="右大括号 32"/>
            <p:cNvSpPr/>
            <p:nvPr/>
          </p:nvSpPr>
          <p:spPr>
            <a:xfrm rot="5400000">
              <a:off x="3345895" y="3495321"/>
              <a:ext cx="379512" cy="4422816"/>
            </a:xfrm>
            <a:prstGeom prst="rightBrace">
              <a:avLst>
                <a:gd name="adj1" fmla="val 70597"/>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4" name="文本框 33"/>
            <p:cNvSpPr txBox="1"/>
            <p:nvPr/>
          </p:nvSpPr>
          <p:spPr>
            <a:xfrm>
              <a:off x="2995278" y="5964453"/>
              <a:ext cx="1080745" cy="523220"/>
            </a:xfrm>
            <a:prstGeom prst="rect">
              <a:avLst/>
            </a:prstGeom>
            <a:noFill/>
          </p:spPr>
          <p:txBody>
            <a:bodyPr wrap="none" rtlCol="0">
              <a:spAutoFit/>
            </a:bodyPr>
            <a:lstStyle/>
            <a:p>
              <a:r>
                <a:rPr kumimoji="1" lang="zh-CN" altLang="en-US" sz="2800" dirty="0"/>
                <a:t>长度</a:t>
              </a:r>
              <a:r>
                <a:rPr kumimoji="1" lang="en-US" altLang="zh-CN" sz="2800" dirty="0"/>
                <a:t>L</a:t>
              </a:r>
              <a:endParaRPr kumimoji="1" lang="zh-CN" altLang="en-US" sz="2800" dirty="0"/>
            </a:p>
          </p:txBody>
        </p:sp>
        <p:sp>
          <p:nvSpPr>
            <p:cNvPr id="35" name="文本框 34"/>
            <p:cNvSpPr txBox="1"/>
            <p:nvPr/>
          </p:nvSpPr>
          <p:spPr>
            <a:xfrm>
              <a:off x="5747059" y="4234417"/>
              <a:ext cx="1125629" cy="523220"/>
            </a:xfrm>
            <a:prstGeom prst="rect">
              <a:avLst/>
            </a:prstGeom>
            <a:noFill/>
          </p:spPr>
          <p:txBody>
            <a:bodyPr wrap="none" rtlCol="0">
              <a:spAutoFit/>
            </a:bodyPr>
            <a:lstStyle/>
            <a:p>
              <a:r>
                <a:rPr kumimoji="1" lang="zh-CN" altLang="en-US" sz="2800" dirty="0"/>
                <a:t>周长</a:t>
              </a:r>
              <a:r>
                <a:rPr kumimoji="1" lang="en-US" altLang="zh-CN" sz="2800" dirty="0"/>
                <a:t>R</a:t>
              </a:r>
              <a:endParaRPr kumimoji="1" lang="zh-CN" altLang="en-US" sz="2800" dirty="0"/>
            </a:p>
          </p:txBody>
        </p:sp>
        <p:pic>
          <p:nvPicPr>
            <p:cNvPr id="36"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93" t="4775" r="13561" b="16624"/>
            <a:stretch>
              <a:fillRect/>
            </a:stretch>
          </p:blipFill>
          <p:spPr bwMode="auto">
            <a:xfrm>
              <a:off x="414265" y="4183735"/>
              <a:ext cx="909978" cy="1188422"/>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直线箭头连接符 36"/>
            <p:cNvCxnSpPr/>
            <p:nvPr/>
          </p:nvCxnSpPr>
          <p:spPr>
            <a:xfrm>
              <a:off x="1463140" y="4777946"/>
              <a:ext cx="752354"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38" name="直线箭头连接符 37"/>
            <p:cNvCxnSpPr>
              <a:endCxn id="40" idx="2"/>
            </p:cNvCxnSpPr>
            <p:nvPr/>
          </p:nvCxnSpPr>
          <p:spPr>
            <a:xfrm>
              <a:off x="1463140" y="5174169"/>
              <a:ext cx="23215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39" name="文本框 38"/>
                <p:cNvSpPr txBox="1"/>
                <p:nvPr/>
              </p:nvSpPr>
              <p:spPr>
                <a:xfrm>
                  <a:off x="1463140" y="4397795"/>
                  <a:ext cx="499239" cy="369332"/>
                </a:xfrm>
                <a:prstGeom prst="rect">
                  <a:avLst/>
                </a:prstGeom>
                <a:noFill/>
              </p:spPr>
              <p:txBody>
                <a:bodyPr wrap="none" rtlCol="0">
                  <a:spAutoFit/>
                </a:bodyPr>
                <a:lstStyle/>
                <a:p>
                  <a14:m>
                    <m:oMath xmlns:m="http://schemas.openxmlformats.org/officeDocument/2006/math">
                      <m:r>
                        <m:rPr>
                          <m:sty m:val="p"/>
                        </m:rPr>
                        <a:rPr kumimoji="1" lang="en-US" altLang="zh-CN" b="0" i="0" smtClean="0">
                          <a:latin typeface="Cambria Math" panose="02040503050406030204" pitchFamily="18" charset="0"/>
                        </a:rPr>
                        <m:t>Λ</m:t>
                      </m:r>
                    </m:oMath>
                  </a14:m>
                  <a:r>
                    <a:rPr kumimoji="1" lang="en-US" altLang="zh-CN" dirty="0"/>
                    <a:t>/s</a:t>
                  </a:r>
                  <a:endParaRPr kumimoji="1" lang="zh-CN" altLang="en-US" dirty="0"/>
                </a:p>
              </p:txBody>
            </p:sp>
          </mc:Choice>
          <mc:Fallback>
            <p:sp>
              <p:nvSpPr>
                <p:cNvPr id="39" name="文本框 38"/>
                <p:cNvSpPr txBox="1">
                  <a:spLocks noRot="1" noChangeAspect="1" noMove="1" noResize="1" noEditPoints="1" noAdjustHandles="1" noChangeArrowheads="1" noChangeShapeType="1" noTextEdit="1"/>
                </p:cNvSpPr>
                <p:nvPr/>
              </p:nvSpPr>
              <p:spPr>
                <a:xfrm>
                  <a:off x="1463140" y="4397795"/>
                  <a:ext cx="499239"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本框 39"/>
                <p:cNvSpPr txBox="1"/>
                <p:nvPr/>
              </p:nvSpPr>
              <p:spPr>
                <a:xfrm>
                  <a:off x="1453309" y="4804837"/>
                  <a:ext cx="483979" cy="369332"/>
                </a:xfrm>
                <a:prstGeom prst="rect">
                  <a:avLst/>
                </a:prstGeom>
                <a:noFill/>
              </p:spPr>
              <p:txBody>
                <a:bodyPr wrap="none" rtlCol="0">
                  <a:spAutoFit/>
                </a:bodyPr>
                <a:lstStyle/>
                <a:p>
                  <a14:m>
                    <m:oMath xmlns:m="http://schemas.openxmlformats.org/officeDocument/2006/math">
                      <m:r>
                        <a:rPr kumimoji="1" lang="en-US" altLang="zh-CN" b="0" i="1" smtClean="0">
                          <a:latin typeface="Cambria Math" panose="02040503050406030204" pitchFamily="18" charset="0"/>
                        </a:rPr>
                        <m:t>𝜆</m:t>
                      </m:r>
                    </m:oMath>
                  </a14:m>
                  <a:r>
                    <a:rPr kumimoji="1" lang="en-US" altLang="zh-CN" dirty="0"/>
                    <a:t>/s</a:t>
                  </a:r>
                  <a:endParaRPr kumimoji="1" lang="zh-CN" altLang="en-US" dirty="0"/>
                </a:p>
              </p:txBody>
            </p:sp>
          </mc:Choice>
          <mc:Fallback>
            <p:sp>
              <p:nvSpPr>
                <p:cNvPr id="40" name="文本框 39"/>
                <p:cNvSpPr txBox="1">
                  <a:spLocks noRot="1" noChangeAspect="1" noMove="1" noResize="1" noEditPoints="1" noAdjustHandles="1" noChangeArrowheads="1" noChangeShapeType="1" noTextEdit="1"/>
                </p:cNvSpPr>
                <p:nvPr/>
              </p:nvSpPr>
              <p:spPr>
                <a:xfrm>
                  <a:off x="1453309" y="4804837"/>
                  <a:ext cx="483979" cy="369332"/>
                </a:xfrm>
                <a:prstGeom prst="rect">
                  <a:avLst/>
                </a:prstGeom>
                <a:blipFill rotWithShape="1">
                  <a:blip r:embed="rId4"/>
                </a:blipFill>
              </p:spPr>
              <p:txBody>
                <a:bodyPr/>
                <a:lstStyle/>
                <a:p>
                  <a:r>
                    <a:rPr lang="zh-CN" altLang="en-US">
                      <a:noFill/>
                    </a:rPr>
                    <a:t> </a:t>
                  </a:r>
                </a:p>
              </p:txBody>
            </p:sp>
          </mc:Fallback>
        </mc:AlternateContent>
        <p:sp>
          <p:nvSpPr>
            <p:cNvPr id="41" name="文本框 40"/>
            <p:cNvSpPr txBox="1"/>
            <p:nvPr/>
          </p:nvSpPr>
          <p:spPr>
            <a:xfrm>
              <a:off x="260659" y="3598940"/>
              <a:ext cx="1723549" cy="461665"/>
            </a:xfrm>
            <a:prstGeom prst="rect">
              <a:avLst/>
            </a:prstGeom>
            <a:noFill/>
          </p:spPr>
          <p:txBody>
            <a:bodyPr wrap="none" rtlCol="0">
              <a:spAutoFit/>
            </a:bodyPr>
            <a:lstStyle/>
            <a:p>
              <a:r>
                <a:rPr kumimoji="1" lang="zh-CN" altLang="en-US" sz="2400" dirty="0">
                  <a:solidFill>
                    <a:srgbClr val="00B050"/>
                  </a:solidFill>
                </a:rPr>
                <a:t>新龟兔赛跑</a:t>
              </a:r>
              <a:endParaRPr kumimoji="1" lang="zh-CN" altLang="en-US" sz="2400" dirty="0">
                <a:solidFill>
                  <a:srgbClr val="00B050"/>
                </a:solidFill>
              </a:endParaRPr>
            </a:p>
          </p:txBody>
        </p:sp>
        <p:sp>
          <p:nvSpPr>
            <p:cNvPr id="42" name="弧 41"/>
            <p:cNvSpPr/>
            <p:nvPr/>
          </p:nvSpPr>
          <p:spPr>
            <a:xfrm rot="16382182">
              <a:off x="5380013" y="3191997"/>
              <a:ext cx="1412540" cy="2693901"/>
            </a:xfrm>
            <a:prstGeom prst="arc">
              <a:avLst>
                <a:gd name="adj1" fmla="val 14680141"/>
                <a:gd name="adj2" fmla="val 17671559"/>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48" name="文本框 47"/>
          <p:cNvSpPr txBox="1"/>
          <p:nvPr/>
        </p:nvSpPr>
        <p:spPr>
          <a:xfrm>
            <a:off x="8118535" y="3757425"/>
            <a:ext cx="3546097" cy="1656351"/>
          </a:xfrm>
          <a:prstGeom prst="rect">
            <a:avLst/>
          </a:prstGeom>
          <a:solidFill>
            <a:srgbClr val="009999"/>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ts val="3080"/>
              </a:lnSpc>
            </a:pPr>
            <a:r>
              <a:rPr kumimoji="1" lang="zh-CN" altLang="en-US" sz="2400" b="1" dirty="0">
                <a:solidFill>
                  <a:schemeClr val="bg1"/>
                </a:solidFill>
                <a:latin typeface="微软雅黑" panose="020B0503020204020204" pitchFamily="34" charset="-122"/>
                <a:ea typeface="微软雅黑" panose="020B0503020204020204" pitchFamily="34" charset="-122"/>
              </a:rPr>
              <a:t>注</a:t>
            </a:r>
            <a:r>
              <a:rPr kumimoji="1" lang="zh-CN" altLang="en-US" sz="2400" dirty="0">
                <a:solidFill>
                  <a:schemeClr val="bg1"/>
                </a:solidFill>
                <a:latin typeface="微软雅黑" panose="020B0503020204020204" pitchFamily="34" charset="-122"/>
                <a:ea typeface="微软雅黑" panose="020B0503020204020204" pitchFamily="34" charset="-122"/>
              </a:rPr>
              <a:t>：要让乌龟抓住兔子，必须在</a:t>
            </a:r>
            <a:r>
              <a:rPr kumimoji="1" lang="zh-CN" altLang="en-US" sz="2400" dirty="0">
                <a:solidFill>
                  <a:srgbClr val="FFFF00"/>
                </a:solidFill>
                <a:latin typeface="微软雅黑" panose="020B0503020204020204" pitchFamily="34" charset="-122"/>
                <a:ea typeface="微软雅黑" panose="020B0503020204020204" pitchFamily="34" charset="-122"/>
              </a:rPr>
              <a:t>某一时刻</a:t>
            </a:r>
            <a:r>
              <a:rPr kumimoji="1" lang="zh-CN" altLang="en-US" sz="2400" dirty="0">
                <a:solidFill>
                  <a:schemeClr val="bg1"/>
                </a:solidFill>
                <a:latin typeface="微软雅黑" panose="020B0503020204020204" pitchFamily="34" charset="-122"/>
                <a:ea typeface="微软雅黑" panose="020B0503020204020204" pitchFamily="34" charset="-122"/>
              </a:rPr>
              <a:t>，兔子和乌龟</a:t>
            </a:r>
            <a:r>
              <a:rPr kumimoji="1" lang="zh-CN" altLang="en-US" sz="2400" dirty="0">
                <a:solidFill>
                  <a:srgbClr val="FFFF00"/>
                </a:solidFill>
                <a:latin typeface="微软雅黑" panose="020B0503020204020204" pitchFamily="34" charset="-122"/>
                <a:ea typeface="微软雅黑" panose="020B0503020204020204" pitchFamily="34" charset="-122"/>
              </a:rPr>
              <a:t>同时到达同一位置</a:t>
            </a:r>
            <a:endParaRPr kumimoji="1" lang="en-US" altLang="zh-CN" sz="2400" dirty="0">
              <a:solidFill>
                <a:srgbClr val="FFFF00"/>
              </a:solidFill>
              <a:latin typeface="微软雅黑" panose="020B0503020204020204" pitchFamily="34" charset="-122"/>
              <a:ea typeface="微软雅黑" panose="020B0503020204020204" pitchFamily="34" charset="-122"/>
            </a:endParaRPr>
          </a:p>
          <a:p>
            <a:pPr>
              <a:lnSpc>
                <a:spcPts val="3080"/>
              </a:lnSpc>
            </a:pPr>
            <a:r>
              <a:rPr kumimoji="1" lang="zh-CN" altLang="en-US" sz="2400" dirty="0">
                <a:solidFill>
                  <a:schemeClr val="bg1"/>
                </a:solidFill>
                <a:latin typeface="微软雅黑" panose="020B0503020204020204" pitchFamily="34" charset="-122"/>
                <a:ea typeface="微软雅黑" panose="020B0503020204020204" pitchFamily="34" charset="-122"/>
              </a:rPr>
              <a:t>            （龟手</a:t>
            </a:r>
            <a:r>
              <a:rPr kumimoji="1" lang="zh-CN" altLang="en-US" dirty="0">
                <a:solidFill>
                  <a:schemeClr val="bg1"/>
                </a:solidFill>
                <a:latin typeface="微软雅黑" panose="020B0503020204020204" pitchFamily="34" charset="-122"/>
                <a:ea typeface="微软雅黑" panose="020B0503020204020204" pitchFamily="34" charset="-122"/>
              </a:rPr>
              <a:t>太短！</a:t>
            </a:r>
            <a:r>
              <a:rPr kumimoji="1" lang="zh-CN" altLang="en-US" sz="2400" dirty="0">
                <a:solidFill>
                  <a:schemeClr val="bg1"/>
                </a:solidFill>
                <a:latin typeface="微软雅黑" panose="020B0503020204020204" pitchFamily="34" charset="-122"/>
                <a:ea typeface="微软雅黑" panose="020B0503020204020204" pitchFamily="34" charset="-122"/>
              </a:rPr>
              <a:t>）</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079977" y="1593147"/>
            <a:ext cx="4112023" cy="523220"/>
          </a:xfrm>
          <a:prstGeom prst="rect">
            <a:avLst/>
          </a:prstGeom>
          <a:noFill/>
        </p:spPr>
        <p:txBody>
          <a:bodyPr wrap="none" rtlCol="0">
            <a:spAutoFit/>
          </a:bodyPr>
          <a:lstStyle/>
          <a:p>
            <a:r>
              <a:rPr kumimoji="1" lang="en-US" altLang="zh-CN" sz="2800" dirty="0">
                <a:solidFill>
                  <a:srgbClr val="0070C0"/>
                </a:solidFill>
                <a:latin typeface="微软雅黑" panose="020B0503020204020204" pitchFamily="34" charset="-122"/>
                <a:ea typeface="微软雅黑" panose="020B0503020204020204" pitchFamily="34" charset="-122"/>
              </a:rPr>
              <a:t>Q1:</a:t>
            </a:r>
            <a:r>
              <a:rPr kumimoji="1" lang="zh-CN" altLang="en-US" sz="2800" dirty="0">
                <a:solidFill>
                  <a:srgbClr val="0070C0"/>
                </a:solidFill>
                <a:latin typeface="微软雅黑" panose="020B0503020204020204" pitchFamily="34" charset="-122"/>
                <a:ea typeface="微软雅黑" panose="020B0503020204020204" pitchFamily="34" charset="-122"/>
              </a:rPr>
              <a:t> 乌龟能抓到兔子吗？</a:t>
            </a:r>
            <a:endParaRPr kumimoji="1" lang="zh-CN" altLang="en-US" sz="2800" dirty="0">
              <a:solidFill>
                <a:srgbClr val="0070C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118535" y="2591259"/>
            <a:ext cx="3393878" cy="523220"/>
          </a:xfrm>
          <a:prstGeom prst="rect">
            <a:avLst/>
          </a:prstGeom>
          <a:noFill/>
        </p:spPr>
        <p:txBody>
          <a:bodyPr wrap="none" rtlCol="0">
            <a:spAutoFit/>
          </a:bodyPr>
          <a:lstStyle/>
          <a:p>
            <a:r>
              <a:rPr kumimoji="1" lang="en-US" altLang="zh-CN" sz="2800" dirty="0">
                <a:solidFill>
                  <a:srgbClr val="0070C0"/>
                </a:solidFill>
                <a:latin typeface="微软雅黑" panose="020B0503020204020204" pitchFamily="34" charset="-122"/>
                <a:ea typeface="微软雅黑" panose="020B0503020204020204" pitchFamily="34" charset="-122"/>
              </a:rPr>
              <a:t>Q2:</a:t>
            </a:r>
            <a:r>
              <a:rPr kumimoji="1" lang="zh-CN" altLang="en-US" sz="2800" dirty="0">
                <a:solidFill>
                  <a:srgbClr val="0070C0"/>
                </a:solidFill>
                <a:latin typeface="微软雅黑" panose="020B0503020204020204" pitchFamily="34" charset="-122"/>
                <a:ea typeface="微软雅黑" panose="020B0503020204020204" pitchFamily="34" charset="-122"/>
              </a:rPr>
              <a:t> 什么时候抓到？</a:t>
            </a:r>
            <a:endParaRPr kumimoji="1" lang="zh-CN" altLang="en-US" sz="280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checkerboard(across)">
                                      <p:cBhvr>
                                        <p:cTn id="11" dur="5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checkerboard(across)">
                                      <p:cBhvr>
                                        <p:cTn id="1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bwMode="auto">
          <a:xfrm>
            <a:off x="11379200" y="6553200"/>
            <a:ext cx="711200" cy="228600"/>
          </a:xfrm>
          <a:prstGeom prst="rect">
            <a:avLst/>
          </a:prstGeom>
          <a:noFill/>
          <a:ln>
            <a:noFill/>
          </a:ln>
          <a:effectLst/>
        </p:spPr>
        <p:txBody>
          <a:bodyPr vert="horz" wrap="square" lIns="91440" tIns="45720" rIns="91440" bIns="45720" numCol="1" anchor="t" anchorCtr="0" compatLnSpc="1"/>
          <a:lstStyle>
            <a:defPPr>
              <a:defRPr lang="zh-CN"/>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E525AE-D7ED-424F-9CF1-66E571662F9A}" type="slidenum">
              <a:rPr lang="en-US" altLang="zh-CN" smtClean="0"/>
            </a:fld>
            <a:endParaRPr lang="en-US" altLang="zh-CN"/>
          </a:p>
        </p:txBody>
      </p:sp>
      <p:sp>
        <p:nvSpPr>
          <p:cNvPr id="12" name="文本框 11"/>
          <p:cNvSpPr txBox="1"/>
          <p:nvPr>
            <p:custDataLst>
              <p:tags r:id="rId1"/>
            </p:custDataLst>
          </p:nvPr>
        </p:nvSpPr>
        <p:spPr>
          <a:xfrm>
            <a:off x="963561" y="811958"/>
            <a:ext cx="9753600" cy="2143125"/>
          </a:xfrm>
          <a:prstGeom prst="rect">
            <a:avLst/>
          </a:prstGeom>
          <a:noFill/>
        </p:spPr>
        <p:txBody>
          <a:bodyPr vert="horz" wrap="square"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Q: </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乌龟能抓到兔子吗？</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13" name="文本框 12"/>
              <p:cNvSpPr txBox="1"/>
              <p:nvPr>
                <p:custDataLst>
                  <p:tags r:id="rId2"/>
                </p:custDataLst>
              </p:nvPr>
            </p:nvSpPr>
            <p:spPr>
              <a:xfrm>
                <a:off x="2438400" y="4763337"/>
                <a:ext cx="947878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对所有</a:t>
                </a:r>
                <a14:m>
                  <m:oMath xmlns:m="http://schemas.openxmlformats.org/officeDocument/2006/math">
                    <m:r>
                      <a:rPr kumimoji="1" lang="en-US" altLang="zh-CN" sz="2800" b="0" i="1" smtClean="0">
                        <a:solidFill>
                          <a:srgbClr val="FF0000"/>
                        </a:solidFill>
                        <a:latin typeface="Cambria Math" panose="02040503050406030204" pitchFamily="18" charset="0"/>
                        <a:ea typeface="微软雅黑" panose="020B0503020204020204" pitchFamily="34" charset="-122"/>
                      </a:rPr>
                      <m:t>𝜆</m:t>
                    </m:r>
                    <m:r>
                      <a:rPr kumimoji="1" lang="zh-CN" altLang="en-US" sz="2800" i="1">
                        <a:solidFill>
                          <a:srgbClr val="FF0000"/>
                        </a:solidFill>
                        <a:latin typeface="Cambria Math" panose="02040503050406030204" pitchFamily="18" charset="0"/>
                        <a:ea typeface="微软雅黑" panose="020B0503020204020204" pitchFamily="34" charset="-122"/>
                      </a:rPr>
                      <m:t>和</m:t>
                    </m:r>
                    <m:r>
                      <m:rPr>
                        <m:sty m:val="p"/>
                      </m:rPr>
                      <a:rPr kumimoji="1" lang="el-GR" altLang="zh-CN" sz="2800" i="1" smtClean="0">
                        <a:solidFill>
                          <a:srgbClr val="FF0000"/>
                        </a:solidFill>
                        <a:latin typeface="Cambria Math" panose="02040503050406030204" pitchFamily="18" charset="0"/>
                        <a:ea typeface="Cambria Math" panose="02040503050406030204" pitchFamily="18" charset="0"/>
                      </a:rPr>
                      <m:t>Λ</m:t>
                    </m:r>
                  </m:oMath>
                </a14:m>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，乌龟一定抓住兔子，且时间能精准确定</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13" name="文本框 12"/>
              <p:cNvSpPr txBox="1">
                <a:spLocks noRot="1" noChangeAspect="1" noMove="1" noResize="1" noEditPoints="1" noAdjustHandles="1" noChangeArrowheads="1" noChangeShapeType="1" noTextEdit="1"/>
              </p:cNvSpPr>
              <p:nvPr>
                <p:custDataLst>
                  <p:tags r:id="rId3"/>
                </p:custDataLst>
              </p:nvPr>
            </p:nvSpPr>
            <p:spPr>
              <a:xfrm>
                <a:off x="2438400" y="4763337"/>
                <a:ext cx="9478780" cy="642938"/>
              </a:xfrm>
              <a:prstGeom prst="rect">
                <a:avLst/>
              </a:prstGeom>
              <a:blipFill rotWithShape="1">
                <a:blip r:embed="rId4"/>
                <a:stretch>
                  <a:fillRect t="-31" r="1" b="81"/>
                </a:stretch>
              </a:blipFill>
            </p:spPr>
            <p:txBody>
              <a:bodyPr/>
              <a:lstStyle/>
              <a:p>
                <a:r>
                  <a:rPr lang="zh-CN" altLang="en-US">
                    <a:noFill/>
                  </a:rPr>
                  <a:t> </a:t>
                </a:r>
              </a:p>
            </p:txBody>
          </p:sp>
        </mc:Fallback>
      </mc:AlternateContent>
      <p:sp>
        <p:nvSpPr>
          <p:cNvPr id="14" name="文本框 13"/>
          <p:cNvSpPr txBox="1"/>
          <p:nvPr>
            <p:custDataLst>
              <p:tags r:id="rId5"/>
            </p:custDataLst>
          </p:nvPr>
        </p:nvSpPr>
        <p:spPr>
          <a:xfrm>
            <a:off x="2438400" y="4166762"/>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能抓到，但有可能时间很长，无法预测</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6"/>
            </p:custDataLst>
          </p:nvPr>
        </p:nvSpPr>
        <p:spPr>
          <a:xfrm>
            <a:off x="2438400" y="3534520"/>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抓不到，兔子始终</a:t>
            </a:r>
            <a:r>
              <a:rPr kumimoji="1" lang="zh-CN" altLang="en-US" sz="2600"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遥遥领先</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文本框 15"/>
              <p:cNvSpPr txBox="1"/>
              <p:nvPr>
                <p:custDataLst>
                  <p:tags r:id="rId7"/>
                </p:custDataLst>
              </p:nvPr>
            </p:nvSpPr>
            <p:spPr>
              <a:xfrm>
                <a:off x="2438400" y="5530047"/>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能否抓住取决于</a:t>
                </a:r>
                <a14:m>
                  <m:oMath xmlns:m="http://schemas.openxmlformats.org/officeDocument/2006/math">
                    <m:r>
                      <a:rPr kumimoji="1" lang="en-US" altLang="zh-CN" sz="2800" i="1">
                        <a:solidFill>
                          <a:srgbClr val="FF0000"/>
                        </a:solidFill>
                        <a:latin typeface="Cambria Math" panose="02040503050406030204" pitchFamily="18" charset="0"/>
                        <a:ea typeface="微软雅黑" panose="020B0503020204020204" pitchFamily="34" charset="-122"/>
                      </a:rPr>
                      <m:t>𝜆</m:t>
                    </m:r>
                    <m:r>
                      <a:rPr kumimoji="1" lang="zh-CN" altLang="en-US" sz="2800" i="1">
                        <a:solidFill>
                          <a:srgbClr val="FF0000"/>
                        </a:solidFill>
                        <a:latin typeface="Cambria Math" panose="02040503050406030204" pitchFamily="18" charset="0"/>
                        <a:ea typeface="微软雅黑" panose="020B0503020204020204" pitchFamily="34" charset="-122"/>
                      </a:rPr>
                      <m:t>和</m:t>
                    </m:r>
                    <m:r>
                      <m:rPr>
                        <m:sty m:val="p"/>
                      </m:rPr>
                      <a:rPr kumimoji="1" lang="el-GR" altLang="zh-CN" sz="2800" i="1">
                        <a:solidFill>
                          <a:srgbClr val="FF0000"/>
                        </a:solidFill>
                        <a:latin typeface="Cambria Math" panose="02040503050406030204" pitchFamily="18" charset="0"/>
                        <a:ea typeface="Cambria Math" panose="02040503050406030204" pitchFamily="18" charset="0"/>
                      </a:rPr>
                      <m:t>Λ</m:t>
                    </m:r>
                  </m:oMath>
                </a14:m>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的值。可能存在特殊情况，使得兔子每次都从乌龟头上跳过去，让乌龟始终抓不到</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16" name="文本框 15"/>
              <p:cNvSpPr txBox="1">
                <a:spLocks noRot="1" noChangeAspect="1" noMove="1" noResize="1" noEditPoints="1" noAdjustHandles="1" noChangeArrowheads="1" noChangeShapeType="1" noTextEdit="1"/>
              </p:cNvSpPr>
              <p:nvPr>
                <p:custDataLst>
                  <p:tags r:id="rId8"/>
                </p:custDataLst>
              </p:nvPr>
            </p:nvSpPr>
            <p:spPr>
              <a:xfrm>
                <a:off x="2438400" y="5530047"/>
                <a:ext cx="8534400" cy="642938"/>
              </a:xfrm>
              <a:prstGeom prst="rect">
                <a:avLst/>
              </a:prstGeom>
              <a:blipFill rotWithShape="1">
                <a:blip r:embed="rId9"/>
                <a:stretch>
                  <a:fillRect t="-16566" b="-14100"/>
                </a:stretch>
              </a:blipFill>
            </p:spPr>
            <p:txBody>
              <a:bodyPr/>
              <a:lstStyle/>
              <a:p>
                <a:r>
                  <a:rPr lang="zh-CN" altLang="en-US">
                    <a:noFill/>
                  </a:rPr>
                  <a:t> </a:t>
                </a:r>
              </a:p>
            </p:txBody>
          </p:sp>
        </mc:Fallback>
      </mc:AlternateContent>
      <p:sp>
        <p:nvSpPr>
          <p:cNvPr id="17" name="椭圆 16"/>
          <p:cNvSpPr>
            <a:spLocks noChangeAspect="1"/>
          </p:cNvSpPr>
          <p:nvPr>
            <p:custDataLst>
              <p:tags r:id="rId10"/>
            </p:custDataLst>
          </p:nvPr>
        </p:nvSpPr>
        <p:spPr>
          <a:xfrm>
            <a:off x="1571625" y="3607442"/>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11"/>
            </p:custDataLst>
          </p:nvPr>
        </p:nvSpPr>
        <p:spPr>
          <a:xfrm>
            <a:off x="1571625" y="4223912"/>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12"/>
            </p:custDataLst>
          </p:nvPr>
        </p:nvSpPr>
        <p:spPr>
          <a:xfrm>
            <a:off x="1571625" y="4840382"/>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13"/>
            </p:custDataLst>
          </p:nvPr>
        </p:nvSpPr>
        <p:spPr>
          <a:xfrm>
            <a:off x="1571625" y="5516812"/>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圆角矩形 20"/>
          <p:cNvSpPr/>
          <p:nvPr>
            <p:custDataLst>
              <p:tags r:id="rId14"/>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2" name="图片 21"/>
          <p:cNvPicPr>
            <a:picLocks noChangeAspect="1"/>
          </p:cNvPicPr>
          <p:nvPr/>
        </p:nvPicPr>
        <p:blipFill>
          <a:blip r:embed="rId15"/>
          <a:stretch>
            <a:fillRect/>
          </a:stretch>
        </p:blipFill>
        <p:spPr>
          <a:xfrm>
            <a:off x="5019417" y="998665"/>
            <a:ext cx="5256805" cy="2133376"/>
          </a:xfrm>
          <a:prstGeom prst="rect">
            <a:avLst/>
          </a:prstGeom>
        </p:spPr>
      </p:pic>
      <p:grpSp>
        <p:nvGrpSpPr>
          <p:cNvPr id="28" name="组合 27"/>
          <p:cNvGrpSpPr/>
          <p:nvPr>
            <p:custDataLst>
              <p:tags r:id="rId16"/>
            </p:custDataLst>
          </p:nvPr>
        </p:nvGrpSpPr>
        <p:grpSpPr>
          <a:xfrm>
            <a:off x="0" y="0"/>
            <a:ext cx="12192000" cy="635000"/>
            <a:chOff x="-127000" y="-17144"/>
            <a:chExt cx="12192000" cy="635000"/>
          </a:xfrm>
        </p:grpSpPr>
        <p:sp>
          <p:nvSpPr>
            <p:cNvPr id="7" name="TitleBackground"/>
            <p:cNvSpPr/>
            <p:nvPr>
              <p:custDataLst>
                <p:tags r:id="rId17"/>
              </p:custDataLst>
            </p:nvPr>
          </p:nvSpPr>
          <p:spPr>
            <a:xfrm>
              <a:off x="-127000" y="-17144"/>
              <a:ext cx="12192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ColorBlock"/>
            <p:cNvSpPr/>
            <p:nvPr>
              <p:custDataLst>
                <p:tags r:id="rId18"/>
              </p:custDataLst>
            </p:nvPr>
          </p:nvSpPr>
          <p:spPr>
            <a:xfrm>
              <a:off x="-127000" y="-17144"/>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ypeText"/>
            <p:cNvSpPr txBox="1"/>
            <p:nvPr>
              <p:custDataLst>
                <p:tags r:id="rId19"/>
              </p:custDataLst>
            </p:nvPr>
          </p:nvSpPr>
          <p:spPr>
            <a:xfrm>
              <a:off x="127000" y="-17144"/>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ipText"/>
            <p:cNvSpPr txBox="1"/>
            <p:nvPr>
              <p:custDataLst>
                <p:tags r:id="rId20"/>
              </p:custDataLst>
            </p:nvPr>
          </p:nvSpPr>
          <p:spPr>
            <a:xfrm>
              <a:off x="1398905" y="92076"/>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6" name="图片 5"/>
          <p:cNvPicPr/>
          <p:nvPr>
            <p:custDataLst>
              <p:tags r:id="rId21"/>
            </p:custDataLst>
          </p:nvPr>
        </p:nvPicPr>
        <p:blipFill>
          <a:blip r:embed="rId22"/>
          <a:stretch>
            <a:fillRect/>
          </a:stretch>
        </p:blipFill>
        <p:spPr>
          <a:xfrm>
            <a:off x="10642600" y="63500"/>
            <a:ext cx="1422400" cy="508000"/>
          </a:xfrm>
          <a:prstGeom prst="rect">
            <a:avLst/>
          </a:prstGeom>
        </p:spPr>
      </p:pic>
    </p:spTree>
    <p:custDataLst>
      <p:tags r:id="rId2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*新龟兔赛跑</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6" name="文本框 5"/>
          <p:cNvSpPr txBox="1"/>
          <p:nvPr/>
        </p:nvSpPr>
        <p:spPr>
          <a:xfrm>
            <a:off x="5549180" y="2935378"/>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证明：</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7"/>
              <p:cNvSpPr txBox="1"/>
              <p:nvPr/>
            </p:nvSpPr>
            <p:spPr>
              <a:xfrm>
                <a:off x="6657176" y="3001969"/>
                <a:ext cx="4885148" cy="707886"/>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sz="2000" b="0" i="0" smtClean="0">
                        <a:solidFill>
                          <a:schemeClr val="tx1"/>
                        </a:solidFill>
                        <a:latin typeface="Cambria Math" panose="02040503050406030204" pitchFamily="18" charset="0"/>
                      </a:rPr>
                      <m:t>(</m:t>
                    </m:r>
                    <m:r>
                      <m:rPr>
                        <m:sty m:val="p"/>
                      </m:rPr>
                      <a:rPr lang="en-US" altLang="zh-CN" sz="2000" b="0" i="0" smtClean="0">
                        <a:solidFill>
                          <a:schemeClr val="tx1"/>
                        </a:solidFill>
                        <a:latin typeface="Cambria Math" panose="02040503050406030204" pitchFamily="18" charset="0"/>
                      </a:rPr>
                      <m:t>a</m:t>
                    </m:r>
                    <m:r>
                      <a:rPr lang="en-US" altLang="zh-CN" sz="2000" i="1">
                        <a:solidFill>
                          <a:schemeClr val="tx1"/>
                        </a:solidFill>
                        <a:latin typeface="Cambria Math" panose="02040503050406030204" pitchFamily="18" charset="0"/>
                      </a:rPr>
                      <m:t>𝑅</m:t>
                    </m:r>
                    <m:r>
                      <a:rPr lang="en-US" altLang="zh-CN" sz="2000" b="0" i="1" smtClean="0">
                        <a:solidFill>
                          <a:schemeClr val="tx1"/>
                        </a:solidFill>
                        <a:latin typeface="Cambria Math" panose="02040503050406030204" pitchFamily="18" charset="0"/>
                      </a:rPr>
                      <m:t>)</m:t>
                    </m:r>
                    <m:r>
                      <a:rPr lang="en-US" altLang="zh-CN" sz="2000" i="1">
                        <a:latin typeface="Cambria Math" panose="02040503050406030204" pitchFamily="18" charset="0"/>
                      </a:rPr>
                      <m:t>𝜆</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𝐿</m:t>
                    </m:r>
                  </m:oMath>
                </a14:m>
                <a:r>
                  <a:rPr lang="zh-CN" altLang="en-US" sz="2000" dirty="0">
                    <a:solidFill>
                      <a:schemeClr val="tx1"/>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说明在</a:t>
                </a:r>
                <a:r>
                  <a:rPr lang="en-US" altLang="zh-CN" sz="2000" dirty="0" err="1">
                    <a:latin typeface="微软雅黑" panose="020B0503020204020204" pitchFamily="34" charset="-122"/>
                    <a:ea typeface="微软雅黑" panose="020B0503020204020204" pitchFamily="34" charset="-122"/>
                  </a:rPr>
                  <a:t>aR</a:t>
                </a:r>
                <a:r>
                  <a:rPr lang="zh-CN" altLang="en-US" sz="2000" dirty="0">
                    <a:latin typeface="微软雅黑" panose="020B0503020204020204" pitchFamily="34" charset="-122"/>
                    <a:ea typeface="微软雅黑" panose="020B0503020204020204" pitchFamily="34" charset="-122"/>
                  </a:rPr>
                  <a:t>时刻乌龟已爬进回路，兔子当然也早就跳入回路</a:t>
                </a:r>
                <a:endParaRPr lang="zh-CN" altLang="en-US" sz="2000" dirty="0">
                  <a:latin typeface="微软雅黑" panose="020B0503020204020204" pitchFamily="34" charset="-122"/>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6657176" y="3001969"/>
                <a:ext cx="4885148" cy="707886"/>
              </a:xfrm>
              <a:prstGeom prst="rect">
                <a:avLst/>
              </a:prstGeom>
              <a:blipFill rotWithShape="1">
                <a:blip r:embed="rId1"/>
                <a:stretch>
                  <a:fillRect l="-10" t="-46" r="12"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6657176" y="3811415"/>
                <a:ext cx="3462294"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此刻，兔子跳了</a:t>
                </a:r>
                <a14:m>
                  <m:oMath xmlns:m="http://schemas.openxmlformats.org/officeDocument/2006/math">
                    <m:d>
                      <m:dPr>
                        <m:ctrlPr>
                          <a:rPr lang="en-US" altLang="zh-CN" sz="2000" b="0" i="1" smtClean="0">
                            <a:solidFill>
                              <a:srgbClr val="51ADB7"/>
                            </a:solidFill>
                            <a:latin typeface="Cambria Math" panose="02040503050406030204" pitchFamily="18" charset="0"/>
                            <a:ea typeface="微软雅黑" panose="020B0503020204020204" pitchFamily="34" charset="-122"/>
                          </a:rPr>
                        </m:ctrlPr>
                      </m:dPr>
                      <m:e>
                        <m:r>
                          <a:rPr lang="en-US" altLang="zh-CN" sz="2000" b="0" i="1" smtClean="0">
                            <a:solidFill>
                              <a:srgbClr val="51ADB7"/>
                            </a:solidFill>
                            <a:latin typeface="Cambria Math" panose="02040503050406030204" pitchFamily="18" charset="0"/>
                            <a:ea typeface="微软雅黑" panose="020B0503020204020204" pitchFamily="34" charset="-122"/>
                          </a:rPr>
                          <m:t>𝑎𝑅</m:t>
                        </m:r>
                      </m:e>
                    </m:d>
                    <m:r>
                      <m:rPr>
                        <m:sty m:val="p"/>
                      </m:rPr>
                      <a:rPr lang="en-US" altLang="zh-CN" sz="2000">
                        <a:solidFill>
                          <a:srgbClr val="51ADB7"/>
                        </a:solidFill>
                        <a:latin typeface="Cambria Math" panose="02040503050406030204" pitchFamily="18" charset="0"/>
                        <a:ea typeface="微软雅黑" panose="020B0503020204020204" pitchFamily="34" charset="-122"/>
                      </a:rPr>
                      <m:t>Λ</m:t>
                    </m:r>
                  </m:oMath>
                </a14:m>
                <a:r>
                  <a:rPr lang="zh-CN" altLang="en-US" sz="2000" dirty="0">
                    <a:solidFill>
                      <a:srgbClr val="51ADB7"/>
                    </a:solidFill>
                    <a:latin typeface="微软雅黑" panose="020B0503020204020204" pitchFamily="34" charset="-122"/>
                    <a:ea typeface="微软雅黑" panose="020B0503020204020204" pitchFamily="34" charset="-122"/>
                  </a:rPr>
                  <a:t>距离</a:t>
                </a:r>
                <a:endParaRPr lang="zh-CN" altLang="en-US" sz="2000" dirty="0">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6657176" y="3811415"/>
                <a:ext cx="3462294" cy="400110"/>
              </a:xfrm>
              <a:prstGeom prst="rect">
                <a:avLst/>
              </a:prstGeom>
              <a:blipFill rotWithShape="1">
                <a:blip r:embed="rId2"/>
                <a:stretch>
                  <a:fillRect l="-14" t="-36" r="3"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6657176" y="4313085"/>
                <a:ext cx="5256805"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因此，兔子与乌龟的</a:t>
                </a:r>
                <a:r>
                  <a:rPr lang="zh-CN" altLang="en-US" sz="2000" dirty="0">
                    <a:solidFill>
                      <a:srgbClr val="00B0F0"/>
                    </a:solidFill>
                    <a:latin typeface="微软雅黑" panose="020B0503020204020204" pitchFamily="34" charset="-122"/>
                    <a:ea typeface="微软雅黑" panose="020B0503020204020204" pitchFamily="34" charset="-122"/>
                  </a:rPr>
                  <a:t>距离差</a:t>
                </a:r>
                <a:r>
                  <a:rPr lang="zh-CN" altLang="en-US" sz="2000" dirty="0">
                    <a:latin typeface="微软雅黑" panose="020B0503020204020204" pitchFamily="34" charset="-122"/>
                    <a:ea typeface="微软雅黑" panose="020B0503020204020204" pitchFamily="34" charset="-122"/>
                  </a:rPr>
                  <a:t>为</a:t>
                </a:r>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𝑎</m:t>
                    </m:r>
                    <m:d>
                      <m:dPr>
                        <m:ctrlPr>
                          <a:rPr lang="en-US" altLang="zh-CN" sz="2000" b="0" i="1" smtClean="0">
                            <a:solidFill>
                              <a:srgbClr val="C00000"/>
                            </a:solidFill>
                            <a:latin typeface="Cambria Math" panose="02040503050406030204" pitchFamily="18" charset="0"/>
                            <a:ea typeface="微软雅黑" panose="020B0503020204020204" pitchFamily="34" charset="-122"/>
                          </a:rPr>
                        </m:ctrlPr>
                      </m:dPr>
                      <m:e>
                        <m:r>
                          <m:rPr>
                            <m:sty m:val="p"/>
                          </m:rPr>
                          <a:rPr lang="en-US" altLang="zh-CN" sz="2000" b="0" i="0" smtClean="0">
                            <a:solidFill>
                              <a:srgbClr val="C00000"/>
                            </a:solidFill>
                            <a:latin typeface="Cambria Math" panose="02040503050406030204" pitchFamily="18" charset="0"/>
                            <a:ea typeface="微软雅黑" panose="020B0503020204020204" pitchFamily="34" charset="-122"/>
                          </a:rPr>
                          <m:t>Λ</m:t>
                        </m:r>
                        <m:r>
                          <a:rPr lang="en-US" altLang="zh-CN" sz="2000" b="0" i="1" smtClean="0">
                            <a:solidFill>
                              <a:srgbClr val="C00000"/>
                            </a:solidFill>
                            <a:latin typeface="Cambria Math" panose="02040503050406030204" pitchFamily="18" charset="0"/>
                            <a:ea typeface="微软雅黑" panose="020B0503020204020204" pitchFamily="34" charset="-122"/>
                          </a:rPr>
                          <m:t>−</m:t>
                        </m:r>
                        <m:r>
                          <a:rPr lang="en-US" altLang="zh-CN" sz="2000" b="0" i="1" smtClean="0">
                            <a:solidFill>
                              <a:srgbClr val="C00000"/>
                            </a:solidFill>
                            <a:latin typeface="Cambria Math" panose="02040503050406030204" pitchFamily="18" charset="0"/>
                            <a:ea typeface="微软雅黑" panose="020B0503020204020204" pitchFamily="34" charset="-122"/>
                          </a:rPr>
                          <m:t>𝜆</m:t>
                        </m:r>
                      </m:e>
                    </m:d>
                    <m:r>
                      <a:rPr lang="en-US" altLang="zh-CN" sz="2000" b="0" i="1" smtClean="0">
                        <a:solidFill>
                          <a:srgbClr val="C00000"/>
                        </a:solidFill>
                        <a:latin typeface="Cambria Math" panose="02040503050406030204" pitchFamily="18" charset="0"/>
                        <a:ea typeface="微软雅黑" panose="020B0503020204020204" pitchFamily="34" charset="-122"/>
                      </a:rPr>
                      <m:t>𝑅</m:t>
                    </m:r>
                  </m:oMath>
                </a14:m>
                <a:endParaRPr lang="zh-CN" altLang="en-US" sz="2000" dirty="0">
                  <a:latin typeface="微软雅黑" panose="020B0503020204020204" pitchFamily="34" charset="-122"/>
                  <a:ea typeface="微软雅黑"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6657176" y="4313085"/>
                <a:ext cx="5256805" cy="400110"/>
              </a:xfrm>
              <a:prstGeom prst="rect">
                <a:avLst/>
              </a:prstGeom>
              <a:blipFill rotWithShape="1">
                <a:blip r:embed="rId3"/>
                <a:stretch>
                  <a:fillRect l="-9" t="-41" r="2" b="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6053049" y="6009969"/>
                <a:ext cx="5903091" cy="642355"/>
              </a:xfrm>
              <a:prstGeom prst="rect">
                <a:avLst/>
              </a:prstGeom>
              <a:solidFill>
                <a:srgbClr val="009999"/>
              </a:solidFill>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第一次抓住兔子的时间 </a:t>
                </a:r>
                <a14:m>
                  <m:oMath xmlns:m="http://schemas.openxmlformats.org/officeDocument/2006/math">
                    <m:r>
                      <m:rPr>
                        <m:sty m:val="p"/>
                      </m:rPr>
                      <a:rPr lang="en-US" altLang="zh-CN" sz="2400" b="0" i="0" dirty="0" smtClean="0">
                        <a:solidFill>
                          <a:srgbClr val="FFFF00"/>
                        </a:solidFill>
                        <a:latin typeface="Cambria Math" panose="02040503050406030204" pitchFamily="18" charset="0"/>
                      </a:rPr>
                      <m:t>t</m:t>
                    </m:r>
                    <m:r>
                      <a:rPr lang="en-US" altLang="zh-CN" sz="2400" b="0" i="0" dirty="0" smtClean="0">
                        <a:solidFill>
                          <a:srgbClr val="FFFF00"/>
                        </a:solidFill>
                        <a:latin typeface="Cambria Math" panose="02040503050406030204" pitchFamily="18" charset="0"/>
                      </a:rPr>
                      <m:t> </m:t>
                    </m:r>
                    <m:r>
                      <a:rPr lang="en-US" altLang="zh-CN" sz="2400" b="0" i="1" dirty="0" smtClean="0">
                        <a:solidFill>
                          <a:srgbClr val="FFFF00"/>
                        </a:solidFill>
                        <a:latin typeface="Cambria Math" panose="02040503050406030204" pitchFamily="18" charset="0"/>
                      </a:rPr>
                      <m:t>≤ </m:t>
                    </m:r>
                    <m:d>
                      <m:dPr>
                        <m:begChr m:val="⌈"/>
                        <m:endChr m:val="⌉"/>
                        <m:ctrlPr>
                          <a:rPr lang="en-US" altLang="zh-CN" sz="2400" i="1" smtClean="0">
                            <a:solidFill>
                              <a:srgbClr val="FFFF00"/>
                            </a:solidFill>
                            <a:latin typeface="Cambria Math" panose="02040503050406030204" pitchFamily="18" charset="0"/>
                          </a:rPr>
                        </m:ctrlPr>
                      </m:dPr>
                      <m:e>
                        <m:f>
                          <m:fPr>
                            <m:ctrlPr>
                              <a:rPr lang="en-US" altLang="zh-CN" sz="2400" b="0" i="1" smtClean="0">
                                <a:solidFill>
                                  <a:srgbClr val="FFFF00"/>
                                </a:solidFill>
                                <a:latin typeface="Cambria Math" panose="02040503050406030204" pitchFamily="18" charset="0"/>
                              </a:rPr>
                            </m:ctrlPr>
                          </m:fPr>
                          <m:num>
                            <m:r>
                              <a:rPr lang="en-US" altLang="zh-CN" sz="2400" b="0" i="1" smtClean="0">
                                <a:solidFill>
                                  <a:srgbClr val="FFFF00"/>
                                </a:solidFill>
                                <a:latin typeface="Cambria Math" panose="02040503050406030204" pitchFamily="18" charset="0"/>
                              </a:rPr>
                              <m:t>𝐿</m:t>
                            </m:r>
                          </m:num>
                          <m:den>
                            <m:r>
                              <a:rPr lang="en-US" altLang="zh-CN" sz="2400" b="0" i="1" smtClean="0">
                                <a:solidFill>
                                  <a:srgbClr val="FFFF00"/>
                                </a:solidFill>
                                <a:latin typeface="Cambria Math" panose="02040503050406030204" pitchFamily="18" charset="0"/>
                              </a:rPr>
                              <m:t>𝜆</m:t>
                            </m:r>
                            <m:r>
                              <a:rPr lang="en-US" altLang="zh-CN" sz="2400" b="0" i="1" smtClean="0">
                                <a:solidFill>
                                  <a:srgbClr val="FFFF00"/>
                                </a:solidFill>
                                <a:latin typeface="Cambria Math" panose="02040503050406030204" pitchFamily="18" charset="0"/>
                              </a:rPr>
                              <m:t>𝑅</m:t>
                            </m:r>
                          </m:den>
                        </m:f>
                      </m:e>
                    </m:d>
                    <m:r>
                      <a:rPr lang="en-US" altLang="zh-CN" sz="2400" b="0" i="1" smtClean="0">
                        <a:solidFill>
                          <a:srgbClr val="FFFF00"/>
                        </a:solidFill>
                        <a:latin typeface="Cambria Math" panose="02040503050406030204" pitchFamily="18" charset="0"/>
                      </a:rPr>
                      <m:t>𝑅</m:t>
                    </m:r>
                    <m:r>
                      <a:rPr lang="en-US" altLang="zh-CN" sz="2400" b="0" i="1" smtClean="0">
                        <a:solidFill>
                          <a:srgbClr val="FFFF00"/>
                        </a:solidFill>
                        <a:latin typeface="Cambria Math" panose="02040503050406030204" pitchFamily="18" charset="0"/>
                      </a:rPr>
                      <m:t>&lt;</m:t>
                    </m:r>
                    <m:r>
                      <a:rPr lang="en-US" altLang="zh-CN" sz="2400" b="0" i="1" smtClean="0">
                        <a:solidFill>
                          <a:srgbClr val="FFFF00"/>
                        </a:solidFill>
                        <a:latin typeface="Cambria Math" panose="02040503050406030204" pitchFamily="18" charset="0"/>
                      </a:rPr>
                      <m:t>𝐿</m:t>
                    </m:r>
                    <m:r>
                      <a:rPr lang="en-US" altLang="zh-CN" sz="2400" i="1">
                        <a:solidFill>
                          <a:srgbClr val="FFFF00"/>
                        </a:solidFill>
                        <a:latin typeface="Cambria Math" panose="02040503050406030204" pitchFamily="18" charset="0"/>
                      </a:rPr>
                      <m:t>+</m:t>
                    </m:r>
                    <m:r>
                      <a:rPr lang="en-US" altLang="zh-CN" sz="2400" i="1">
                        <a:solidFill>
                          <a:srgbClr val="FFFF00"/>
                        </a:solidFill>
                        <a:latin typeface="Cambria Math" panose="02040503050406030204" pitchFamily="18" charset="0"/>
                      </a:rPr>
                      <m:t>𝑅</m:t>
                    </m:r>
                  </m:oMath>
                </a14:m>
                <a:endParaRPr lang="zh-CN" altLang="en-US" sz="2400" dirty="0">
                  <a:solidFill>
                    <a:schemeClr val="bg1"/>
                  </a:solidFill>
                  <a:latin typeface="微软雅黑" panose="020B0503020204020204" pitchFamily="34" charset="-122"/>
                  <a:ea typeface="微软雅黑" panose="020B0503020204020204" pitchFamily="34"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6053049" y="6009969"/>
                <a:ext cx="5903091" cy="642355"/>
              </a:xfrm>
              <a:prstGeom prst="rect">
                <a:avLst/>
              </a:prstGeom>
              <a:blipFill rotWithShape="1">
                <a:blip r:embed="rId4"/>
                <a:stretch>
                  <a:fillRect l="-111" t="-1040" r="-198" b="-979"/>
                </a:stretch>
              </a:blipFill>
            </p:spPr>
            <p:style>
              <a:lnRef idx="2">
                <a:schemeClr val="accent1"/>
              </a:lnRef>
              <a:fillRef idx="1">
                <a:schemeClr val="lt1"/>
              </a:fillRef>
              <a:effectRef idx="0">
                <a:schemeClr val="accent1"/>
              </a:effectRef>
              <a:fontRef idx="minor">
                <a:schemeClr val="dk1"/>
              </a:fontRef>
            </p:style>
            <p:txBody>
              <a:bodyPr/>
              <a:lstStyle/>
              <a:p>
                <a:r>
                  <a:rPr lang="zh-CN" altLang="en-US">
                    <a:noFill/>
                  </a:rPr>
                  <a:t> </a:t>
                </a:r>
              </a:p>
            </p:txBody>
          </p:sp>
        </mc:Fallback>
      </mc:AlternateContent>
      <p:sp>
        <p:nvSpPr>
          <p:cNvPr id="14" name="下箭头 13"/>
          <p:cNvSpPr/>
          <p:nvPr/>
        </p:nvSpPr>
        <p:spPr>
          <a:xfrm>
            <a:off x="8648543" y="5723045"/>
            <a:ext cx="656285" cy="173747"/>
          </a:xfrm>
          <a:prstGeom prst="down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5" name="文本框 14"/>
              <p:cNvSpPr txBox="1"/>
              <p:nvPr/>
            </p:nvSpPr>
            <p:spPr>
              <a:xfrm>
                <a:off x="313468" y="1618955"/>
                <a:ext cx="5003734" cy="150098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跑道由直路和回路组成 </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长度都是正整数）</a:t>
                </a:r>
                <a:endParaRPr kumimoji="1"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进入回路后，在里面沿逆时针方向转圈</a:t>
                </a:r>
                <a:endParaRPr kumimoji="1"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乌龟每秒爬行</a:t>
                </a:r>
                <a14:m>
                  <m:oMath xmlns:m="http://schemas.openxmlformats.org/officeDocument/2006/math">
                    <m:r>
                      <a:rPr kumimoji="1" lang="en-US" altLang="zh-CN" sz="2000" b="0" i="1" smtClean="0">
                        <a:solidFill>
                          <a:srgbClr val="FF0000"/>
                        </a:solidFill>
                        <a:latin typeface="Cambria Math" panose="02040503050406030204" pitchFamily="18" charset="0"/>
                        <a:ea typeface="微软雅黑" panose="020B0503020204020204" pitchFamily="34" charset="-122"/>
                      </a:rPr>
                      <m:t>𝜆</m:t>
                    </m:r>
                  </m:oMath>
                </a14:m>
                <a:r>
                  <a:rPr kumimoji="1" lang="zh-CN" altLang="en-US" dirty="0">
                    <a:latin typeface="微软雅黑" panose="020B0503020204020204" pitchFamily="34" charset="-122"/>
                    <a:ea typeface="微软雅黑" panose="020B0503020204020204" pitchFamily="34" charset="-122"/>
                  </a:rPr>
                  <a:t>，兔子每秒向前跳</a:t>
                </a:r>
                <a14:m>
                  <m:oMath xmlns:m="http://schemas.openxmlformats.org/officeDocument/2006/math">
                    <m:r>
                      <m:rPr>
                        <m:sty m:val="p"/>
                      </m:rPr>
                      <a:rPr kumimoji="1" lang="el-GR" altLang="zh-CN" sz="2000" i="1" smtClean="0">
                        <a:solidFill>
                          <a:srgbClr val="FF0000"/>
                        </a:solidFill>
                        <a:latin typeface="Cambria Math" panose="02040503050406030204" pitchFamily="18" charset="0"/>
                        <a:ea typeface="Cambria Math" panose="02040503050406030204" pitchFamily="18" charset="0"/>
                      </a:rPr>
                      <m:t>Λ</m:t>
                    </m:r>
                  </m:oMath>
                </a14:m>
                <a:r>
                  <a:rPr kumimoji="1" lang="zh-CN" altLang="en-US" dirty="0">
                    <a:latin typeface="微软雅黑" panose="020B0503020204020204" pitchFamily="34" charset="-122"/>
                    <a:ea typeface="微软雅黑" panose="020B0503020204020204" pitchFamily="34" charset="-122"/>
                  </a:rPr>
                  <a:t>的距离</a:t>
                </a:r>
                <a:endParaRPr kumimoji="1" lang="en-US" altLang="zh-CN" dirty="0">
                  <a:latin typeface="微软雅黑" panose="020B0503020204020204" pitchFamily="34" charset="-122"/>
                  <a:ea typeface="微软雅黑" panose="020B0503020204020204" pitchFamily="34" charset="-122"/>
                </a:endParaRPr>
              </a:p>
              <a:p>
                <a:r>
                  <a:rPr kumimoji="1" lang="en-US" altLang="zh-CN" dirty="0">
                    <a:latin typeface="微软雅黑" panose="020B0503020204020204" pitchFamily="34" charset="-122"/>
                    <a:ea typeface="微软雅黑" panose="020B0503020204020204" pitchFamily="34" charset="-122"/>
                  </a:rPr>
                  <a:t>        </a:t>
                </a:r>
                <a14:m>
                  <m:oMath xmlns:m="http://schemas.openxmlformats.org/officeDocument/2006/math">
                    <m:r>
                      <a:rPr kumimoji="1" lang="en-US" altLang="zh-CN" b="0" i="1" smtClean="0">
                        <a:latin typeface="Cambria Math" panose="02040503050406030204" pitchFamily="18" charset="0"/>
                        <a:ea typeface="微软雅黑" panose="020B0503020204020204" pitchFamily="34" charset="-122"/>
                      </a:rPr>
                      <m:t>(</m:t>
                    </m:r>
                    <m:r>
                      <a:rPr kumimoji="1" lang="en-US" altLang="zh-CN" b="0" i="1" smtClean="0">
                        <a:latin typeface="Cambria Math" panose="02040503050406030204" pitchFamily="18" charset="0"/>
                        <a:ea typeface="微软雅黑" panose="020B0503020204020204" pitchFamily="34" charset="-122"/>
                      </a:rPr>
                      <m:t>𝜆</m:t>
                    </m:r>
                    <m:r>
                      <a:rPr kumimoji="1" lang="en-US" altLang="zh-CN" b="0" i="1" smtClean="0">
                        <a:latin typeface="Cambria Math" panose="02040503050406030204" pitchFamily="18" charset="0"/>
                        <a:ea typeface="微软雅黑" panose="020B0503020204020204" pitchFamily="34" charset="-122"/>
                      </a:rPr>
                      <m:t>≪</m:t>
                    </m:r>
                    <m:r>
                      <m:rPr>
                        <m:sty m:val="p"/>
                      </m:rPr>
                      <a:rPr kumimoji="1" lang="en-US" altLang="zh-CN" b="0" i="0" smtClean="0">
                        <a:latin typeface="Cambria Math" panose="02040503050406030204" pitchFamily="18" charset="0"/>
                        <a:ea typeface="微软雅黑" panose="020B0503020204020204" pitchFamily="34" charset="-122"/>
                      </a:rPr>
                      <m:t>Λ</m:t>
                    </m:r>
                    <m:r>
                      <a:rPr kumimoji="1" lang="zh-CN" altLang="en-US" i="1">
                        <a:latin typeface="Cambria Math" panose="02040503050406030204" pitchFamily="18" charset="0"/>
                        <a:ea typeface="微软雅黑" panose="020B0503020204020204" pitchFamily="34" charset="-122"/>
                      </a:rPr>
                      <m:t>，</m:t>
                    </m:r>
                    <m:r>
                      <a:rPr kumimoji="1" lang="zh-CN" altLang="en-US" i="1" smtClean="0">
                        <a:latin typeface="Cambria Math" panose="02040503050406030204" pitchFamily="18" charset="0"/>
                        <a:ea typeface="微软雅黑" panose="020B0503020204020204" pitchFamily="34" charset="-122"/>
                      </a:rPr>
                      <m:t>均为</m:t>
                    </m:r>
                    <m:r>
                      <a:rPr kumimoji="1" lang="zh-CN" altLang="en-US" i="1">
                        <a:latin typeface="Cambria Math" panose="02040503050406030204" pitchFamily="18" charset="0"/>
                        <a:ea typeface="微软雅黑" panose="020B0503020204020204" pitchFamily="34" charset="-122"/>
                      </a:rPr>
                      <m:t>正整数</m:t>
                    </m:r>
                    <m:r>
                      <a:rPr kumimoji="1" lang="zh-CN" altLang="en-US" i="1" smtClean="0">
                        <a:latin typeface="Cambria Math" panose="02040503050406030204" pitchFamily="18" charset="0"/>
                        <a:ea typeface="微软雅黑" panose="020B0503020204020204" pitchFamily="34" charset="-122"/>
                      </a:rPr>
                      <m:t>值</m:t>
                    </m:r>
                    <m:r>
                      <a:rPr kumimoji="1" lang="en-US" altLang="zh-CN" b="0" i="1" smtClean="0">
                        <a:latin typeface="Cambria Math" panose="02040503050406030204" pitchFamily="18" charset="0"/>
                        <a:ea typeface="微软雅黑" panose="020B0503020204020204" pitchFamily="34" charset="-122"/>
                      </a:rPr>
                      <m:t>)</m:t>
                    </m:r>
                  </m:oMath>
                </a14:m>
                <a:endParaRPr kumimoji="1"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两者从起点同时出发</a:t>
                </a:r>
                <a:endParaRPr kumimoji="1" lang="en-US" altLang="zh-CN" dirty="0">
                  <a:latin typeface="微软雅黑" panose="020B0503020204020204" pitchFamily="34" charset="-122"/>
                  <a:ea typeface="微软雅黑" panose="020B0503020204020204" pitchFamily="34"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313468" y="1618955"/>
                <a:ext cx="5003734" cy="1500988"/>
              </a:xfrm>
              <a:prstGeom prst="rect">
                <a:avLst/>
              </a:prstGeom>
              <a:blipFill rotWithShape="1">
                <a:blip r:embed="rId5"/>
                <a:stretch>
                  <a:fillRect l="-8" t="-23" r="7" b="13"/>
                </a:stretch>
              </a:blipFill>
            </p:spPr>
            <p:txBody>
              <a:bodyPr/>
              <a:lstStyle/>
              <a:p>
                <a:r>
                  <a:rPr lang="zh-CN" altLang="en-US">
                    <a:noFill/>
                  </a:rPr>
                  <a:t> </a:t>
                </a:r>
              </a:p>
            </p:txBody>
          </p:sp>
        </mc:Fallback>
      </mc:AlternateContent>
      <p:pic>
        <p:nvPicPr>
          <p:cNvPr id="11" name="图片 10"/>
          <p:cNvPicPr>
            <a:picLocks noChangeAspect="1"/>
          </p:cNvPicPr>
          <p:nvPr/>
        </p:nvPicPr>
        <p:blipFill>
          <a:blip r:embed="rId6"/>
          <a:stretch>
            <a:fillRect/>
          </a:stretch>
        </p:blipFill>
        <p:spPr>
          <a:xfrm>
            <a:off x="27225" y="3496313"/>
            <a:ext cx="5256805" cy="2133376"/>
          </a:xfrm>
          <a:prstGeom prst="rect">
            <a:avLst/>
          </a:prstGeom>
        </p:spPr>
      </p:pic>
      <mc:AlternateContent xmlns:mc="http://schemas.openxmlformats.org/markup-compatibility/2006">
        <mc:Choice xmlns:a14="http://schemas.microsoft.com/office/drawing/2010/main" Requires="a14">
          <p:sp>
            <p:nvSpPr>
              <p:cNvPr id="30" name="任意多边形: 形状 6"/>
              <p:cNvSpPr/>
              <p:nvPr/>
            </p:nvSpPr>
            <p:spPr>
              <a:xfrm>
                <a:off x="6103178" y="1133339"/>
                <a:ext cx="5269563" cy="165099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800" b="1" dirty="0">
                    <a:latin typeface="微软雅黑" panose="020B0503020204020204" pitchFamily="34" charset="-122"/>
                    <a:ea typeface="微软雅黑" panose="020B0503020204020204" pitchFamily="34" charset="-122"/>
                  </a:rPr>
                  <a:t>命题</a:t>
                </a:r>
                <a:r>
                  <a:rPr lang="zh-CN" altLang="en-US" sz="2400" dirty="0">
                    <a:latin typeface="微软雅黑" panose="020B0503020204020204" pitchFamily="34" charset="-122"/>
                    <a:ea typeface="微软雅黑" panose="020B0503020204020204" pitchFamily="34" charset="-122"/>
                  </a:rPr>
                  <a:t>：对所有正整数</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，只要满足</a:t>
                </a:r>
                <a:endParaRPr lang="en-US" altLang="zh-CN" sz="2400" dirty="0">
                  <a:latin typeface="微软雅黑" panose="020B0503020204020204" pitchFamily="34" charset="-122"/>
                  <a:ea typeface="微软雅黑" panose="020B0503020204020204" pitchFamily="34" charset="-122"/>
                </a:endParaRPr>
              </a:p>
              <a:p>
                <a:pPr algn="ctr"/>
                <a:r>
                  <a:rPr lang="en-US" altLang="zh-CN" sz="3200"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3200">
                        <a:solidFill>
                          <a:srgbClr val="FFFF00"/>
                        </a:solidFill>
                        <a:latin typeface="Cambria Math" panose="02040503050406030204" pitchFamily="18" charset="0"/>
                      </a:rPr>
                      <m:t>(</m:t>
                    </m:r>
                    <m:r>
                      <m:rPr>
                        <m:sty m:val="p"/>
                      </m:rPr>
                      <a:rPr lang="en-US" altLang="zh-CN" sz="3200" b="0" i="0" smtClean="0">
                        <a:solidFill>
                          <a:srgbClr val="FFFF00"/>
                        </a:solidFill>
                        <a:latin typeface="Cambria Math" panose="02040503050406030204" pitchFamily="18" charset="0"/>
                      </a:rPr>
                      <m:t>a</m:t>
                    </m:r>
                    <m:r>
                      <a:rPr lang="en-US" altLang="zh-CN" sz="3200" b="0" i="1" smtClean="0">
                        <a:solidFill>
                          <a:srgbClr val="FFFF00"/>
                        </a:solidFill>
                        <a:latin typeface="Cambria Math" panose="02040503050406030204" pitchFamily="18" charset="0"/>
                      </a:rPr>
                      <m:t>𝑅</m:t>
                    </m:r>
                    <m:r>
                      <a:rPr lang="en-US" altLang="zh-CN" sz="3200" b="0" i="1" smtClean="0">
                        <a:solidFill>
                          <a:srgbClr val="FFFF00"/>
                        </a:solidFill>
                        <a:latin typeface="Cambria Math" panose="02040503050406030204" pitchFamily="18" charset="0"/>
                      </a:rPr>
                      <m:t>)</m:t>
                    </m:r>
                    <m:r>
                      <a:rPr lang="en-US" altLang="zh-CN" sz="3200" i="1">
                        <a:solidFill>
                          <a:srgbClr val="FFFF00"/>
                        </a:solidFill>
                        <a:latin typeface="Cambria Math" panose="02040503050406030204" pitchFamily="18" charset="0"/>
                      </a:rPr>
                      <m:t>𝜆</m:t>
                    </m:r>
                    <m:r>
                      <a:rPr lang="en-US" altLang="zh-CN" sz="3200" b="0" i="1" smtClean="0">
                        <a:solidFill>
                          <a:srgbClr val="FFFF00"/>
                        </a:solidFill>
                        <a:latin typeface="Cambria Math" panose="02040503050406030204" pitchFamily="18" charset="0"/>
                      </a:rPr>
                      <m:t>≥</m:t>
                    </m:r>
                    <m:r>
                      <a:rPr lang="en-US" altLang="zh-CN" sz="3200" b="0" i="1" smtClean="0">
                        <a:solidFill>
                          <a:srgbClr val="FFFF00"/>
                        </a:solidFill>
                        <a:latin typeface="Cambria Math" panose="02040503050406030204" pitchFamily="18" charset="0"/>
                      </a:rPr>
                      <m:t>𝐿</m:t>
                    </m:r>
                    <m:r>
                      <a:rPr lang="en-US" altLang="zh-CN" sz="3200" i="1">
                        <a:solidFill>
                          <a:srgbClr val="FFFF00"/>
                        </a:solidFill>
                        <a:latin typeface="Cambria Math" panose="02040503050406030204" pitchFamily="18" charset="0"/>
                      </a:rPr>
                      <m:t>                  </m:t>
                    </m:r>
                  </m:oMath>
                </a14:m>
                <a:endParaRPr lang="en-US" altLang="zh-CN" sz="3200" dirty="0">
                  <a:solidFill>
                    <a:srgbClr val="FFFF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则乌龟一定能在第</a:t>
                </a:r>
                <a14:m>
                  <m:oMath xmlns:m="http://schemas.openxmlformats.org/officeDocument/2006/math">
                    <m:r>
                      <m:rPr>
                        <m:sty m:val="p"/>
                      </m:rPr>
                      <a:rPr lang="en-US" altLang="zh-CN" sz="2400">
                        <a:solidFill>
                          <a:srgbClr val="FFFF00"/>
                        </a:solidFill>
                        <a:latin typeface="Cambria Math" panose="02040503050406030204" pitchFamily="18" charset="0"/>
                      </a:rPr>
                      <m:t>a</m:t>
                    </m:r>
                    <m:r>
                      <a:rPr lang="en-US" altLang="zh-CN" sz="2400" i="1">
                        <a:solidFill>
                          <a:srgbClr val="FFFF00"/>
                        </a:solidFill>
                        <a:latin typeface="Cambria Math" panose="02040503050406030204" pitchFamily="18" charset="0"/>
                      </a:rPr>
                      <m:t>𝑅</m:t>
                    </m:r>
                  </m:oMath>
                </a14:m>
                <a:r>
                  <a:rPr lang="zh-CN" altLang="en-US" sz="2400" dirty="0">
                    <a:latin typeface="微软雅黑" panose="020B0503020204020204" pitchFamily="34" charset="-122"/>
                    <a:ea typeface="微软雅黑" panose="020B0503020204020204" pitchFamily="34" charset="-122"/>
                  </a:rPr>
                  <a:t>秒时刻抓住兔子</a:t>
                </a:r>
                <a:endParaRPr lang="zh-CN" altLang="zh-CN" sz="2400" dirty="0">
                  <a:latin typeface="微软雅黑" panose="020B0503020204020204" pitchFamily="34" charset="-122"/>
                  <a:ea typeface="微软雅黑" panose="020B0503020204020204" pitchFamily="34" charset="-122"/>
                </a:endParaRPr>
              </a:p>
            </p:txBody>
          </p:sp>
        </mc:Choice>
        <mc:Fallback>
          <p:sp>
            <p:nvSpPr>
              <p:cNvPr id="30" name="任意多边形: 形状 6"/>
              <p:cNvSpPr>
                <a:spLocks noRot="1" noChangeAspect="1" noMove="1" noResize="1" noEditPoints="1" noAdjustHandles="1" noChangeArrowheads="1" noChangeShapeType="1" noTextEdit="1"/>
              </p:cNvSpPr>
              <p:nvPr/>
            </p:nvSpPr>
            <p:spPr>
              <a:xfrm>
                <a:off x="6103178" y="1133339"/>
                <a:ext cx="5269563" cy="165099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7"/>
                <a:stretch>
                  <a:fillRect l="-124" t="-415" r="-111" b="-355"/>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5" name="文本框 4"/>
          <p:cNvSpPr txBox="1"/>
          <p:nvPr/>
        </p:nvSpPr>
        <p:spPr>
          <a:xfrm>
            <a:off x="5448584" y="5120310"/>
            <a:ext cx="6605257" cy="830997"/>
          </a:xfrm>
          <a:prstGeom prst="rect">
            <a:avLst/>
          </a:prstGeom>
          <a:solidFill>
            <a:srgbClr val="009999"/>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a:t>
            </a:r>
            <a:r>
              <a:rPr lang="en-US" altLang="zh-CN" sz="2400" dirty="0" err="1">
                <a:solidFill>
                  <a:schemeClr val="bg1"/>
                </a:solidFill>
                <a:latin typeface="微软雅黑" panose="020B0503020204020204" pitchFamily="34" charset="-122"/>
                <a:ea typeface="微软雅黑" panose="020B0503020204020204" pitchFamily="34" charset="-122"/>
              </a:rPr>
              <a:t>aR</a:t>
            </a:r>
            <a:r>
              <a:rPr lang="zh-CN" altLang="en-US" sz="2400" dirty="0">
                <a:solidFill>
                  <a:schemeClr val="bg1"/>
                </a:solidFill>
                <a:latin typeface="微软雅黑" panose="020B0503020204020204" pitchFamily="34" charset="-122"/>
                <a:ea typeface="微软雅黑" panose="020B0503020204020204" pitchFamily="34" charset="-122"/>
              </a:rPr>
              <a:t>时刻，乌龟和兔子刚好</a:t>
            </a:r>
            <a:r>
              <a:rPr lang="zh-CN" altLang="en-US" sz="2400" dirty="0">
                <a:solidFill>
                  <a:srgbClr val="FFFF00"/>
                </a:solidFill>
                <a:latin typeface="微软雅黑" panose="020B0503020204020204" pitchFamily="34" charset="-122"/>
                <a:ea typeface="微软雅黑" panose="020B0503020204020204" pitchFamily="34" charset="-122"/>
              </a:rPr>
              <a:t>同时到达</a:t>
            </a:r>
            <a:r>
              <a:rPr lang="zh-CN" altLang="en-US" sz="2400" dirty="0">
                <a:solidFill>
                  <a:schemeClr val="bg1"/>
                </a:solidFill>
                <a:latin typeface="微软雅黑" panose="020B0503020204020204" pitchFamily="34" charset="-122"/>
                <a:ea typeface="微软雅黑" panose="020B0503020204020204" pitchFamily="34" charset="-122"/>
              </a:rPr>
              <a:t>回路上的同一位置（</a:t>
            </a:r>
            <a:r>
              <a:rPr lang="zh-CN" altLang="en-US" sz="2400" dirty="0">
                <a:solidFill>
                  <a:srgbClr val="FFFF00"/>
                </a:solidFill>
                <a:latin typeface="微软雅黑" panose="020B0503020204020204" pitchFamily="34" charset="-122"/>
                <a:ea typeface="微软雅黑" panose="020B0503020204020204" pitchFamily="34" charset="-122"/>
              </a:rPr>
              <a:t>兔子被抓！</a:t>
            </a:r>
            <a:r>
              <a:rPr lang="zh-CN" altLang="en-US"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 name="下箭头 6"/>
          <p:cNvSpPr/>
          <p:nvPr/>
        </p:nvSpPr>
        <p:spPr>
          <a:xfrm>
            <a:off x="8618471" y="4845003"/>
            <a:ext cx="656285" cy="173747"/>
          </a:xfrm>
          <a:prstGeom prst="down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circle(in)">
                                      <p:cBhvr>
                                        <p:cTn id="37" dur="2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circle(in)">
                                      <p:cBhvr>
                                        <p:cTn id="4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3" grpId="0" animBg="1"/>
      <p:bldP spid="14" grpId="0" animBg="1"/>
      <p:bldP spid="30" grpId="0" animBg="1"/>
      <p:bldP spid="5"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*龟兔赛跑算法</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pic>
        <p:nvPicPr>
          <p:cNvPr id="11" name="图片 10"/>
          <p:cNvPicPr>
            <a:picLocks noChangeAspect="1"/>
          </p:cNvPicPr>
          <p:nvPr/>
        </p:nvPicPr>
        <p:blipFill>
          <a:blip r:embed="rId1"/>
          <a:stretch>
            <a:fillRect/>
          </a:stretch>
        </p:blipFill>
        <p:spPr>
          <a:xfrm>
            <a:off x="2009437" y="1262775"/>
            <a:ext cx="8173126" cy="1081738"/>
          </a:xfrm>
          <a:prstGeom prst="rect">
            <a:avLst/>
          </a:prstGeom>
        </p:spPr>
      </p:pic>
      <mc:AlternateContent xmlns:mc="http://schemas.openxmlformats.org/markup-compatibility/2006">
        <mc:Choice xmlns:a14="http://schemas.microsoft.com/office/drawing/2010/main" Requires="a14">
          <p:sp>
            <p:nvSpPr>
              <p:cNvPr id="15" name="任意多边形: 形状 6"/>
              <p:cNvSpPr/>
              <p:nvPr/>
            </p:nvSpPr>
            <p:spPr>
              <a:xfrm>
                <a:off x="3277711" y="2530851"/>
                <a:ext cx="5815464" cy="2946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H.head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兔子和乌龟一起</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H.head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从头结点出发开始遍历</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haar.next.next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兔子每次</a:t>
                </a:r>
                <a:r>
                  <a:rPr lang="zh-CN" altLang="en-US" dirty="0">
                    <a:solidFill>
                      <a:srgbClr val="FFFF00"/>
                    </a:solidFill>
                    <a:latin typeface="微软雅黑" panose="020B0503020204020204" pitchFamily="34" charset="-122"/>
                    <a:ea typeface="微软雅黑" panose="020B0503020204020204" pitchFamily="34" charset="-122"/>
                  </a:rPr>
                  <a:t>跳</a:t>
                </a:r>
                <a:r>
                  <a:rPr lang="en-US" altLang="zh-CN" dirty="0">
                    <a:solidFill>
                      <a:srgbClr val="FFFF00"/>
                    </a:solidFill>
                    <a:latin typeface="微软雅黑" panose="020B0503020204020204" pitchFamily="34" charset="-122"/>
                    <a:ea typeface="微软雅黑" panose="020B0503020204020204" pitchFamily="34" charset="-122"/>
                  </a:rPr>
                  <a:t>2</a:t>
                </a:r>
                <a:r>
                  <a:rPr lang="zh-CN" altLang="en-US" dirty="0">
                    <a:solidFill>
                      <a:srgbClr val="FFFF00"/>
                    </a:solidFill>
                    <a:latin typeface="微软雅黑" panose="020B0503020204020204" pitchFamily="34" charset="-122"/>
                    <a:ea typeface="微软雅黑" panose="020B0503020204020204" pitchFamily="34" charset="-122"/>
                  </a:rPr>
                  <a:t>步</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turtle.next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乌龟每次</a:t>
                </a:r>
                <a:r>
                  <a:rPr lang="zh-CN" altLang="en-US" dirty="0">
                    <a:solidFill>
                      <a:srgbClr val="FFFF00"/>
                    </a:solidFill>
                    <a:latin typeface="微软雅黑" panose="020B0503020204020204" pitchFamily="34" charset="-122"/>
                    <a:ea typeface="微软雅黑" panose="020B0503020204020204" pitchFamily="34" charset="-122"/>
                  </a:rPr>
                  <a:t>爬</a:t>
                </a:r>
                <a:r>
                  <a:rPr lang="en-US" altLang="zh-CN" dirty="0">
                    <a:solidFill>
                      <a:srgbClr val="FFFF00"/>
                    </a:solidFill>
                    <a:latin typeface="微软雅黑" panose="020B0503020204020204" pitchFamily="34" charset="-122"/>
                    <a:ea typeface="微软雅黑" panose="020B0503020204020204" pitchFamily="34" charset="-122"/>
                  </a:rPr>
                  <a:t>1</a:t>
                </a:r>
                <a:r>
                  <a:rPr lang="zh-CN" altLang="en-US" dirty="0">
                    <a:solidFill>
                      <a:srgbClr val="FFFF00"/>
                    </a:solidFill>
                    <a:latin typeface="微软雅黑" panose="020B0503020204020204" pitchFamily="34" charset="-122"/>
                    <a:ea typeface="微软雅黑" panose="020B0503020204020204" pitchFamily="34" charset="-122"/>
                  </a:rPr>
                  <a:t>步</a:t>
                </a:r>
                <a:endParaRPr lang="en-US" altLang="zh-CN" b="1"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到达同一个结点为止</a:t>
                </a:r>
                <a:endParaRPr lang="en-US"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15" name="任意多边形: 形状 6"/>
              <p:cNvSpPr>
                <a:spLocks noRot="1" noChangeAspect="1" noMove="1" noResize="1" noEditPoints="1" noAdjustHandles="1" noChangeArrowheads="1" noChangeShapeType="1" noTextEdit="1"/>
              </p:cNvSpPr>
              <p:nvPr/>
            </p:nvSpPr>
            <p:spPr>
              <a:xfrm>
                <a:off x="3277711" y="2530851"/>
                <a:ext cx="5815464" cy="2946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117" t="-228" r="-99" b="-203"/>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6" name="文本框 15"/>
          <p:cNvSpPr txBox="1"/>
          <p:nvPr/>
        </p:nvSpPr>
        <p:spPr>
          <a:xfrm>
            <a:off x="4926449" y="5663589"/>
            <a:ext cx="2339102" cy="461665"/>
          </a:xfrm>
          <a:prstGeom prst="rect">
            <a:avLst/>
          </a:prstGeom>
          <a:no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步骤一：抓兔子</a:t>
            </a:r>
            <a:endParaRPr kumimoji="1" lang="zh-CN" altLang="en-US" sz="24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9262946" y="3915151"/>
            <a:ext cx="1640193" cy="461665"/>
          </a:xfrm>
          <a:prstGeom prst="rect">
            <a:avLst/>
          </a:prstGeom>
          <a:noFill/>
        </p:spPr>
        <p:txBody>
          <a:bodyPr wrap="none" rtlCol="0">
            <a:spAutoFit/>
          </a:bodyPr>
          <a:lstStyle/>
          <a:p>
            <a:r>
              <a:rPr kumimoji="1" lang="zh-CN" altLang="en-US" sz="2400" dirty="0"/>
              <a:t>时间</a:t>
            </a:r>
            <a:r>
              <a:rPr kumimoji="1" lang="en-US" altLang="zh-CN" sz="2400" dirty="0"/>
              <a:t>O(L+R)</a:t>
            </a:r>
            <a:endParaRPr kumimoji="1"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*龟兔赛跑算法</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mc:AlternateContent xmlns:mc="http://schemas.openxmlformats.org/markup-compatibility/2006">
        <mc:Choice xmlns:a14="http://schemas.microsoft.com/office/drawing/2010/main" Requires="a14">
          <p:sp>
            <p:nvSpPr>
              <p:cNvPr id="15" name="任意多边形: 形状 6"/>
              <p:cNvSpPr/>
              <p:nvPr/>
            </p:nvSpPr>
            <p:spPr>
              <a:xfrm>
                <a:off x="3124174" y="2298700"/>
                <a:ext cx="6252704" cy="390328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H.head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兔子</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H.head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乌龟</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haar.next.next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兔子每次跳</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步</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turtle.next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乌龟每次走一步</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直到指向同一个结点为止</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R</a:t>
                </a:r>
                <a:r>
                  <a:rPr lang="zh-CN" altLang="en-US"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0</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回路周长的初始值</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do</a:t>
                </a:r>
                <a:r>
                  <a:rPr lang="zh-CN" altLang="en-US" b="1"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兔子不动（睡觉）</a:t>
                </a:r>
                <a:endParaRPr lang="en-US" altLang="zh-CN" dirty="0">
                  <a:solidFill>
                    <a:srgbClr val="FFFF00"/>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turtle</a:t>
                </a:r>
                <a:r>
                  <a:rPr lang="zh-CN" altLang="en-US"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turtle.next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乌龟一步一步前行</a:t>
                </a:r>
                <a:endParaRPr lang="en-US" altLang="zh-CN" dirty="0">
                  <a:solidFill>
                    <a:srgbClr val="FFFF00"/>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zh-CN" altLang="en-US" b="1"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R</a:t>
                </a:r>
                <a:r>
                  <a:rPr lang="zh-CN" altLang="en-US" b="1"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R</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1</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计数</a:t>
                </a:r>
                <a:endParaRPr lang="en-US" altLang="zh-CN" dirty="0">
                  <a:solidFill>
                    <a:srgbClr val="FFFF00"/>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while</a:t>
                </a:r>
                <a:r>
                  <a:rPr lang="zh-CN" altLang="en-US" b="1"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haar</a:t>
                </a:r>
                <a:r>
                  <a:rPr lang="zh-CN" altLang="en-US"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i="1">
                        <a:solidFill>
                          <a:srgbClr val="FFFF00"/>
                        </a:solidFill>
                        <a:latin typeface="Cambria Math" panose="02040503050406030204" pitchFamily="18" charset="0"/>
                        <a:ea typeface="微软雅黑" panose="020B0503020204020204" pitchFamily="34" charset="-122"/>
                      </a:rPr>
                      <m:t>≠</m:t>
                    </m:r>
                  </m:oMath>
                </a14:m>
                <a:r>
                  <a:rPr lang="zh-CN" altLang="en-US" b="1"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turtle</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直到再次遇到兔子</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15" name="任意多边形: 形状 6"/>
              <p:cNvSpPr>
                <a:spLocks noRot="1" noChangeAspect="1" noMove="1" noResize="1" noEditPoints="1" noAdjustHandles="1" noChangeArrowheads="1" noChangeShapeType="1" noTextEdit="1"/>
              </p:cNvSpPr>
              <p:nvPr/>
            </p:nvSpPr>
            <p:spPr>
              <a:xfrm>
                <a:off x="3124174" y="2298700"/>
                <a:ext cx="6252704" cy="390328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11" t="-163" r="-94" b="-148"/>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6" name="文本框 15"/>
          <p:cNvSpPr txBox="1"/>
          <p:nvPr/>
        </p:nvSpPr>
        <p:spPr>
          <a:xfrm>
            <a:off x="303388" y="3101124"/>
            <a:ext cx="2339102" cy="461665"/>
          </a:xfrm>
          <a:prstGeom prst="rect">
            <a:avLst/>
          </a:prstGeom>
          <a:solidFill>
            <a:schemeClr val="bg1"/>
          </a:solid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步骤一：抓兔子</a:t>
            </a:r>
            <a:endParaRPr kumimoji="1"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03388" y="4784764"/>
            <a:ext cx="2560316" cy="461665"/>
          </a:xfrm>
          <a:prstGeom prst="rect">
            <a:avLst/>
          </a:prstGeom>
          <a:solidFill>
            <a:schemeClr val="bg1"/>
          </a:solid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步骤二：测周长</a:t>
            </a:r>
            <a:r>
              <a:rPr kumimoji="1" lang="en-US" altLang="zh-CN" sz="2400" dirty="0">
                <a:latin typeface="微软雅黑" panose="020B0503020204020204" pitchFamily="34" charset="-122"/>
                <a:ea typeface="微软雅黑" panose="020B0503020204020204" pitchFamily="34" charset="-122"/>
              </a:rPr>
              <a:t>R</a:t>
            </a:r>
            <a:endParaRPr kumimoji="1"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009437" y="1071468"/>
            <a:ext cx="8173126" cy="1081738"/>
          </a:xfrm>
          <a:prstGeom prst="rect">
            <a:avLst/>
          </a:prstGeom>
        </p:spPr>
      </p:pic>
      <p:sp>
        <p:nvSpPr>
          <p:cNvPr id="7" name="文本框 6"/>
          <p:cNvSpPr txBox="1"/>
          <p:nvPr/>
        </p:nvSpPr>
        <p:spPr>
          <a:xfrm>
            <a:off x="337051" y="5379952"/>
            <a:ext cx="2492990" cy="400110"/>
          </a:xfrm>
          <a:prstGeom prst="rect">
            <a:avLst/>
          </a:prstGeom>
          <a:noFill/>
        </p:spPr>
        <p:txBody>
          <a:bodyPr wrap="none" rtlCol="0">
            <a:spAutoFit/>
          </a:bodyPr>
          <a:lstStyle/>
          <a:p>
            <a:r>
              <a:rPr kumimoji="1" lang="zh-CN" altLang="en-US" sz="2000" dirty="0">
                <a:solidFill>
                  <a:srgbClr val="FF0000"/>
                </a:solidFill>
              </a:rPr>
              <a:t>（循环链表的长度）</a:t>
            </a:r>
            <a:endParaRPr kumimoji="1" lang="zh-CN" altLang="en-US" sz="2000" dirty="0">
              <a:solidFill>
                <a:srgbClr val="FF0000"/>
              </a:solidFill>
            </a:endParaRPr>
          </a:p>
        </p:txBody>
      </p:sp>
      <p:sp>
        <p:nvSpPr>
          <p:cNvPr id="8" name="文本框 7"/>
          <p:cNvSpPr txBox="1"/>
          <p:nvPr/>
        </p:nvSpPr>
        <p:spPr>
          <a:xfrm>
            <a:off x="9419252" y="5881816"/>
            <a:ext cx="2536888" cy="707886"/>
          </a:xfrm>
          <a:prstGeom prst="rect">
            <a:avLst/>
          </a:prstGeom>
          <a:noFill/>
        </p:spPr>
        <p:txBody>
          <a:bodyPr wrap="square" rtlCol="0">
            <a:spAutoFit/>
          </a:bodyPr>
          <a:lstStyle/>
          <a:p>
            <a:r>
              <a:rPr kumimoji="1" lang="zh-CN" altLang="en-US" sz="2000" dirty="0">
                <a:solidFill>
                  <a:srgbClr val="00B0F0"/>
                </a:solidFill>
                <a:latin typeface="微软雅黑" panose="020B0503020204020204" pitchFamily="34" charset="-122"/>
                <a:ea typeface="微软雅黑" panose="020B0503020204020204" pitchFamily="34" charset="-122"/>
              </a:rPr>
              <a:t>思考：如何求直路的长度</a:t>
            </a:r>
            <a:r>
              <a:rPr kumimoji="1" lang="en-US" altLang="zh-CN" sz="2000" dirty="0">
                <a:solidFill>
                  <a:srgbClr val="00B0F0"/>
                </a:solidFill>
                <a:latin typeface="微软雅黑" panose="020B0503020204020204" pitchFamily="34" charset="-122"/>
                <a:ea typeface="微软雅黑" panose="020B0503020204020204" pitchFamily="34" charset="-122"/>
              </a:rPr>
              <a:t>L</a:t>
            </a:r>
            <a:r>
              <a:rPr kumimoji="1" lang="zh-CN" altLang="en-US" sz="2000" dirty="0">
                <a:solidFill>
                  <a:srgbClr val="00B0F0"/>
                </a:solidFill>
                <a:latin typeface="微软雅黑" panose="020B0503020204020204" pitchFamily="34" charset="-122"/>
                <a:ea typeface="微软雅黑" panose="020B0503020204020204" pitchFamily="34" charset="-122"/>
              </a:rPr>
              <a:t>，即相交结点？</a:t>
            </a:r>
            <a:endParaRPr kumimoji="1"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530194" y="3429000"/>
            <a:ext cx="1640193" cy="461665"/>
          </a:xfrm>
          <a:prstGeom prst="rect">
            <a:avLst/>
          </a:prstGeom>
          <a:noFill/>
        </p:spPr>
        <p:txBody>
          <a:bodyPr wrap="none" rtlCol="0">
            <a:spAutoFit/>
          </a:bodyPr>
          <a:lstStyle/>
          <a:p>
            <a:r>
              <a:rPr kumimoji="1" lang="zh-CN" altLang="en-US" sz="2400" dirty="0"/>
              <a:t>时间</a:t>
            </a:r>
            <a:r>
              <a:rPr kumimoji="1" lang="en-US" altLang="zh-CN" sz="2400" dirty="0"/>
              <a:t>O(L+R)</a:t>
            </a:r>
            <a:endParaRPr kumimoji="1" lang="zh-CN" altLang="en-US" sz="2400" dirty="0"/>
          </a:p>
        </p:txBody>
      </p:sp>
      <p:sp>
        <p:nvSpPr>
          <p:cNvPr id="10" name="文本框 9"/>
          <p:cNvSpPr txBox="1"/>
          <p:nvPr/>
        </p:nvSpPr>
        <p:spPr>
          <a:xfrm>
            <a:off x="9530194" y="5015596"/>
            <a:ext cx="1356462" cy="461665"/>
          </a:xfrm>
          <a:prstGeom prst="rect">
            <a:avLst/>
          </a:prstGeom>
          <a:noFill/>
        </p:spPr>
        <p:txBody>
          <a:bodyPr wrap="none" rtlCol="0">
            <a:spAutoFit/>
          </a:bodyPr>
          <a:lstStyle/>
          <a:p>
            <a:r>
              <a:rPr kumimoji="1" lang="zh-CN" altLang="en-US" sz="2400" dirty="0"/>
              <a:t>时间</a:t>
            </a:r>
            <a:r>
              <a:rPr kumimoji="1" lang="en-US" altLang="zh-CN" sz="2400" dirty="0"/>
              <a:t>O(R)</a:t>
            </a:r>
            <a:endParaRPr kumimoji="1"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*龟兔赛跑算法</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mc:AlternateContent xmlns:mc="http://schemas.openxmlformats.org/markup-compatibility/2006">
        <mc:Choice xmlns:a14="http://schemas.microsoft.com/office/drawing/2010/main" Requires="a14">
          <p:sp>
            <p:nvSpPr>
              <p:cNvPr id="15" name="任意多边形: 形状 6"/>
              <p:cNvSpPr/>
              <p:nvPr/>
            </p:nvSpPr>
            <p:spPr>
              <a:xfrm>
                <a:off x="2676953" y="2172812"/>
                <a:ext cx="4015539" cy="390469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H.head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兔子</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H.head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乌龟</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haar.next.next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turtle.next</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R</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回路周长的初始值</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do</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兔子不动（睡觉）</a:t>
                </a:r>
                <a:endParaRPr lang="en-US" altLang="zh-CN"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turtle</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turtle.next</a:t>
                </a:r>
                <a:endParaRPr lang="en-US" altLang="zh-CN"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R</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R</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计数</a:t>
                </a:r>
                <a:endParaRPr lang="en-US" altLang="zh-CN"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while</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haar</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i="1">
                        <a:solidFill>
                          <a:schemeClr val="bg1"/>
                        </a:solidFill>
                        <a:latin typeface="Cambria Math" panose="02040503050406030204" pitchFamily="18" charset="0"/>
                        <a:ea typeface="微软雅黑" panose="020B0503020204020204" pitchFamily="34" charset="-122"/>
                      </a:rPr>
                      <m:t>≠</m:t>
                    </m:r>
                  </m:oMath>
                </a14:m>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turtle</a:t>
                </a:r>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15" name="任意多边形: 形状 6"/>
              <p:cNvSpPr>
                <a:spLocks noRot="1" noChangeAspect="1" noMove="1" noResize="1" noEditPoints="1" noAdjustHandles="1" noChangeArrowheads="1" noChangeShapeType="1" noTextEdit="1"/>
              </p:cNvSpPr>
              <p:nvPr/>
            </p:nvSpPr>
            <p:spPr>
              <a:xfrm>
                <a:off x="2676953" y="2172812"/>
                <a:ext cx="4015539" cy="390469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69" t="-175" r="-152" b="-148"/>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6" name="文本框 15"/>
          <p:cNvSpPr txBox="1"/>
          <p:nvPr/>
        </p:nvSpPr>
        <p:spPr>
          <a:xfrm>
            <a:off x="203109" y="2848702"/>
            <a:ext cx="2339102" cy="461665"/>
          </a:xfrm>
          <a:prstGeom prst="rect">
            <a:avLst/>
          </a:prstGeom>
          <a:solidFill>
            <a:schemeClr val="bg1"/>
          </a:solid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步骤一：抓兔子</a:t>
            </a:r>
            <a:endParaRPr kumimoji="1" lang="zh-CN" altLang="en-US" sz="2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37475" y="4844330"/>
            <a:ext cx="2539478" cy="461665"/>
          </a:xfrm>
          <a:prstGeom prst="rect">
            <a:avLst/>
          </a:prstGeom>
          <a:solidFill>
            <a:schemeClr val="bg1"/>
          </a:solid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步骤二：算周长</a:t>
            </a:r>
            <a:r>
              <a:rPr kumimoji="1" lang="en-US" altLang="zh-CN" sz="2400" dirty="0">
                <a:latin typeface="微软雅黑" panose="020B0503020204020204" pitchFamily="34" charset="-122"/>
                <a:ea typeface="微软雅黑" panose="020B0503020204020204" pitchFamily="34" charset="-122"/>
              </a:rPr>
              <a:t>R</a:t>
            </a:r>
            <a:endParaRPr kumimoji="1"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009437" y="1071468"/>
            <a:ext cx="8173126" cy="1081738"/>
          </a:xfrm>
          <a:prstGeom prst="rect">
            <a:avLst/>
          </a:prstGeom>
        </p:spPr>
      </p:pic>
      <mc:AlternateContent xmlns:mc="http://schemas.openxmlformats.org/markup-compatibility/2006">
        <mc:Choice xmlns:a14="http://schemas.microsoft.com/office/drawing/2010/main" Requires="a14">
          <p:sp>
            <p:nvSpPr>
              <p:cNvPr id="9" name="任意多边形: 形状 6"/>
              <p:cNvSpPr/>
              <p:nvPr/>
            </p:nvSpPr>
            <p:spPr>
              <a:xfrm>
                <a:off x="7149077" y="2153205"/>
                <a:ext cx="4712723" cy="363332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414655" lvl="0" indent="-342900" eaLnBrk="0" fontAlgn="base" hangingPunct="0">
                  <a:spcBef>
                    <a:spcPct val="0"/>
                  </a:spcBef>
                  <a:spcAft>
                    <a:spcPct val="0"/>
                  </a:spcAft>
                  <a:buFont typeface="+mj-lt"/>
                  <a:buAutoNum type="arabicPeriod" startAt="12"/>
                </a:pP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H.head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兔子回到起点</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2"/>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H.head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乌龟回到起点</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2"/>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2"/>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haar</a:t>
                </a:r>
                <a:r>
                  <a:rPr lang="zh-CN" altLang="en-US"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haar.next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兔子先</a:t>
                </a:r>
                <a:r>
                  <a:rPr lang="zh-CN" altLang="en-US" b="1" dirty="0">
                    <a:solidFill>
                      <a:srgbClr val="FFFF00"/>
                    </a:solidFill>
                    <a:latin typeface="微软雅黑" panose="020B0503020204020204" pitchFamily="34" charset="-122"/>
                    <a:ea typeface="微软雅黑" panose="020B0503020204020204" pitchFamily="34" charset="-122"/>
                  </a:rPr>
                  <a:t>走</a:t>
                </a:r>
                <a:r>
                  <a:rPr lang="en-US" altLang="zh-CN" dirty="0">
                    <a:solidFill>
                      <a:srgbClr val="FFFF00"/>
                    </a:solidFill>
                    <a:latin typeface="微软雅黑" panose="020B0503020204020204" pitchFamily="34" charset="-122"/>
                    <a:ea typeface="微软雅黑" panose="020B0503020204020204" pitchFamily="34" charset="-122"/>
                  </a:rPr>
                  <a:t>R</a:t>
                </a:r>
                <a:r>
                  <a:rPr lang="zh-CN" altLang="en-US" dirty="0">
                    <a:solidFill>
                      <a:srgbClr val="FFFF00"/>
                    </a:solidFill>
                    <a:latin typeface="微软雅黑" panose="020B0503020204020204" pitchFamily="34" charset="-122"/>
                    <a:ea typeface="微软雅黑" panose="020B0503020204020204" pitchFamily="34" charset="-122"/>
                  </a:rPr>
                  <a:t>步</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2"/>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2"/>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haar</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2"/>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haar</a:t>
                </a:r>
                <a:r>
                  <a:rPr lang="zh-CN" altLang="en-US"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haar.next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兔子和乌龟</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2"/>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turtle</a:t>
                </a:r>
                <a:r>
                  <a:rPr lang="zh-CN" altLang="en-US"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turtle.next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同步前行</a:t>
                </a:r>
                <a:endParaRPr lang="en-US" altLang="zh-CN" b="1"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2"/>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2"/>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turtle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兔子和乌龟</a:t>
                </a:r>
                <a:endParaRPr lang="en-US" altLang="zh-CN" dirty="0">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在相交结点相遇</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9" name="任意多边形: 形状 6"/>
              <p:cNvSpPr>
                <a:spLocks noRot="1" noChangeAspect="1" noMove="1" noResize="1" noEditPoints="1" noAdjustHandles="1" noChangeArrowheads="1" noChangeShapeType="1" noTextEdit="1"/>
              </p:cNvSpPr>
              <p:nvPr/>
            </p:nvSpPr>
            <p:spPr>
              <a:xfrm>
                <a:off x="7149077" y="2153205"/>
                <a:ext cx="4712723" cy="363332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3"/>
                <a:stretch>
                  <a:fillRect l="-140" t="-190" r="-135" b="-163"/>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1" name="文本框 10"/>
          <p:cNvSpPr txBox="1"/>
          <p:nvPr/>
        </p:nvSpPr>
        <p:spPr>
          <a:xfrm>
            <a:off x="8022490" y="5798705"/>
            <a:ext cx="3389069" cy="461665"/>
          </a:xfrm>
          <a:prstGeom prst="rect">
            <a:avLst/>
          </a:prstGeom>
          <a:solidFill>
            <a:schemeClr val="bg1"/>
          </a:solid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步骤三：查找相交结点</a:t>
            </a:r>
            <a:endParaRPr kumimoji="1" lang="zh-CN" altLang="en-US" sz="24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891270" y="6195969"/>
            <a:ext cx="1640193" cy="461665"/>
          </a:xfrm>
          <a:prstGeom prst="rect">
            <a:avLst/>
          </a:prstGeom>
          <a:noFill/>
        </p:spPr>
        <p:txBody>
          <a:bodyPr wrap="none" rtlCol="0">
            <a:spAutoFit/>
          </a:bodyPr>
          <a:lstStyle/>
          <a:p>
            <a:r>
              <a:rPr kumimoji="1" lang="zh-CN" altLang="en-US" sz="2400" dirty="0"/>
              <a:t>时间</a:t>
            </a:r>
            <a:r>
              <a:rPr kumimoji="1" lang="en-US" altLang="zh-CN" sz="2400" dirty="0"/>
              <a:t>O(L+R)</a:t>
            </a:r>
            <a:endParaRPr kumimoji="1" lang="zh-CN" altLang="en-US" sz="2400" dirty="0"/>
          </a:p>
        </p:txBody>
      </p:sp>
      <p:sp>
        <p:nvSpPr>
          <p:cNvPr id="14" name="文本框 13"/>
          <p:cNvSpPr txBox="1"/>
          <p:nvPr/>
        </p:nvSpPr>
        <p:spPr>
          <a:xfrm>
            <a:off x="580175" y="3465326"/>
            <a:ext cx="1640193" cy="461665"/>
          </a:xfrm>
          <a:prstGeom prst="rect">
            <a:avLst/>
          </a:prstGeom>
          <a:noFill/>
        </p:spPr>
        <p:txBody>
          <a:bodyPr wrap="none" rtlCol="0">
            <a:spAutoFit/>
          </a:bodyPr>
          <a:lstStyle/>
          <a:p>
            <a:r>
              <a:rPr kumimoji="1" lang="zh-CN" altLang="en-US" sz="2400" dirty="0"/>
              <a:t>时间</a:t>
            </a:r>
            <a:r>
              <a:rPr kumimoji="1" lang="en-US" altLang="zh-CN" sz="2400" dirty="0"/>
              <a:t>O(L+R)</a:t>
            </a:r>
            <a:endParaRPr kumimoji="1" lang="zh-CN" altLang="en-US" sz="2400" dirty="0"/>
          </a:p>
        </p:txBody>
      </p:sp>
      <p:sp>
        <p:nvSpPr>
          <p:cNvPr id="17" name="文本框 16"/>
          <p:cNvSpPr txBox="1"/>
          <p:nvPr/>
        </p:nvSpPr>
        <p:spPr>
          <a:xfrm>
            <a:off x="580175" y="5460918"/>
            <a:ext cx="1356462" cy="461665"/>
          </a:xfrm>
          <a:prstGeom prst="rect">
            <a:avLst/>
          </a:prstGeom>
          <a:noFill/>
        </p:spPr>
        <p:txBody>
          <a:bodyPr wrap="none" rtlCol="0">
            <a:spAutoFit/>
          </a:bodyPr>
          <a:lstStyle/>
          <a:p>
            <a:r>
              <a:rPr kumimoji="1" lang="zh-CN" altLang="en-US" sz="2400" dirty="0"/>
              <a:t>时间</a:t>
            </a:r>
            <a:r>
              <a:rPr kumimoji="1" lang="en-US" altLang="zh-CN" sz="2400" dirty="0"/>
              <a:t>O(R)</a:t>
            </a:r>
            <a:endParaRPr kumimoji="1" lang="zh-CN" altLang="en-US" sz="2400" dirty="0"/>
          </a:p>
        </p:txBody>
      </p:sp>
      <p:sp>
        <p:nvSpPr>
          <p:cNvPr id="18" name="文本框 17"/>
          <p:cNvSpPr txBox="1"/>
          <p:nvPr/>
        </p:nvSpPr>
        <p:spPr>
          <a:xfrm>
            <a:off x="4509990" y="6272543"/>
            <a:ext cx="3512500" cy="461665"/>
          </a:xfrm>
          <a:prstGeom prst="rect">
            <a:avLst/>
          </a:prstGeom>
          <a:solidFill>
            <a:schemeClr val="bg1"/>
          </a:solidFill>
        </p:spPr>
        <p:txBody>
          <a:bodyPr wrap="none" rtlCol="0">
            <a:spAutoFit/>
          </a:bodyPr>
          <a:lstStyle/>
          <a:p>
            <a:r>
              <a:rPr kumimoji="1" lang="zh-CN" altLang="en-US" sz="2400" dirty="0">
                <a:solidFill>
                  <a:srgbClr val="FF0000"/>
                </a:solidFill>
                <a:latin typeface="微软雅黑" panose="020B0503020204020204" pitchFamily="34" charset="-122"/>
                <a:ea typeface="微软雅黑" panose="020B0503020204020204" pitchFamily="34" charset="-122"/>
              </a:rPr>
              <a:t>总时间：</a:t>
            </a:r>
            <a:r>
              <a:rPr kumimoji="1" lang="en-US" altLang="zh-CN" sz="2400" dirty="0">
                <a:solidFill>
                  <a:srgbClr val="FF0000"/>
                </a:solidFill>
                <a:latin typeface="微软雅黑" panose="020B0503020204020204" pitchFamily="34" charset="-122"/>
                <a:ea typeface="微软雅黑" panose="020B0503020204020204" pitchFamily="34" charset="-122"/>
              </a:rPr>
              <a:t>O(n)</a:t>
            </a:r>
            <a:r>
              <a:rPr kumimoji="1" lang="zh-CN" altLang="en-US" sz="2400" dirty="0">
                <a:solidFill>
                  <a:srgbClr val="FF0000"/>
                </a:solidFill>
                <a:latin typeface="微软雅黑" panose="020B0503020204020204" pitchFamily="34" charset="-122"/>
                <a:ea typeface="微软雅黑" panose="020B0503020204020204" pitchFamily="34" charset="-122"/>
              </a:rPr>
              <a:t> </a:t>
            </a:r>
            <a:r>
              <a:rPr kumimoji="1" lang="en-US" altLang="zh-CN" sz="2400" dirty="0">
                <a:solidFill>
                  <a:srgbClr val="FF0000"/>
                </a:solidFill>
                <a:latin typeface="微软雅黑" panose="020B0503020204020204" pitchFamily="34" charset="-122"/>
                <a:ea typeface="微软雅黑" panose="020B0503020204020204" pitchFamily="34" charset="-122"/>
              </a:rPr>
              <a:t>=</a:t>
            </a:r>
            <a:r>
              <a:rPr kumimoji="1" lang="zh-CN" altLang="en-US" sz="2400" dirty="0">
                <a:solidFill>
                  <a:srgbClr val="FF0000"/>
                </a:solidFill>
                <a:latin typeface="微软雅黑" panose="020B0503020204020204" pitchFamily="34" charset="-122"/>
                <a:ea typeface="微软雅黑" panose="020B0503020204020204" pitchFamily="34" charset="-122"/>
              </a:rPr>
              <a:t> </a:t>
            </a:r>
            <a:r>
              <a:rPr kumimoji="1" lang="en-US" altLang="zh-CN" sz="2400" dirty="0">
                <a:solidFill>
                  <a:srgbClr val="FF0000"/>
                </a:solidFill>
                <a:latin typeface="微软雅黑" panose="020B0503020204020204" pitchFamily="34" charset="-122"/>
                <a:ea typeface="微软雅黑" panose="020B0503020204020204" pitchFamily="34" charset="-122"/>
              </a:rPr>
              <a:t>O(L+R)</a:t>
            </a:r>
            <a:endParaRPr kumimoji="1"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*循环链表的趣题：龟兔赛跑算法</a:t>
            </a:r>
            <a:endParaRPr lang="zh-CN" altLang="en-US" dirty="0"/>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7" name="内容占位符 6"/>
          <p:cNvSpPr>
            <a:spLocks noGrp="1"/>
          </p:cNvSpPr>
          <p:nvPr>
            <p:ph idx="11"/>
          </p:nvPr>
        </p:nvSpPr>
        <p:spPr>
          <a:xfrm>
            <a:off x="568337" y="1403153"/>
            <a:ext cx="11055325" cy="518958"/>
          </a:xfrm>
        </p:spPr>
        <p:txBody>
          <a:bodyPr>
            <a:normAutofit/>
          </a:bodyPr>
          <a:lstStyle/>
          <a:p>
            <a:r>
              <a:rPr lang="zh-CN" altLang="en-US" sz="2400" b="1" dirty="0"/>
              <a:t>思考</a:t>
            </a:r>
            <a:r>
              <a:rPr lang="zh-CN" altLang="en-US" sz="2400" dirty="0"/>
              <a:t>：龟兔赛跑算法</a:t>
            </a:r>
            <a:r>
              <a:rPr lang="en-US" altLang="zh-CN" sz="2400" dirty="0"/>
              <a:t>(</a:t>
            </a:r>
            <a:r>
              <a:rPr lang="en-US" altLang="zh-CN" sz="2400" dirty="0" err="1"/>
              <a:t>Haar</a:t>
            </a:r>
            <a:r>
              <a:rPr lang="en-US" altLang="zh-CN" sz="2400" dirty="0"/>
              <a:t>-Turtle-Floyd Algorithm) </a:t>
            </a:r>
            <a:r>
              <a:rPr lang="zh-CN" altLang="en-US" sz="2400" dirty="0"/>
              <a:t>还能用来解决什么问题？</a:t>
            </a:r>
            <a:endParaRPr lang="zh-CN" altLang="en-US" sz="2400" dirty="0"/>
          </a:p>
        </p:txBody>
      </p:sp>
      <mc:AlternateContent xmlns:mc="http://schemas.openxmlformats.org/markup-compatibility/2006">
        <mc:Choice xmlns:a14="http://schemas.microsoft.com/office/drawing/2010/main" Requires="a14">
          <p:sp>
            <p:nvSpPr>
              <p:cNvPr id="31" name="任意多边形: 形状 6"/>
              <p:cNvSpPr/>
              <p:nvPr/>
            </p:nvSpPr>
            <p:spPr>
              <a:xfrm>
                <a:off x="2105880" y="2374134"/>
                <a:ext cx="7775540" cy="185409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b="1" dirty="0">
                    <a:latin typeface="微软雅黑" panose="020B0503020204020204" pitchFamily="34" charset="-122"/>
                    <a:ea typeface="微软雅黑" panose="020B0503020204020204" pitchFamily="34" charset="-122"/>
                  </a:rPr>
                  <a:t>典型案例</a:t>
                </a:r>
                <a:r>
                  <a:rPr lang="zh-CN" altLang="en-US" sz="2400" dirty="0">
                    <a:latin typeface="微软雅黑" panose="020B0503020204020204" pitchFamily="34" charset="-122"/>
                    <a:ea typeface="微软雅黑" panose="020B0503020204020204" pitchFamily="34" charset="-122"/>
                  </a:rPr>
                  <a:t>：将有理数转换成循环小数，如</a:t>
                </a:r>
                <a:endParaRPr lang="en-US" altLang="zh-CN" sz="2400" dirty="0">
                  <a:latin typeface="微软雅黑" panose="020B0503020204020204" pitchFamily="34" charset="-122"/>
                  <a:ea typeface="微软雅黑" panose="020B0503020204020204" pitchFamily="34" charset="-122"/>
                </a:endParaRPr>
              </a:p>
              <a:p>
                <a:pPr algn="ctr"/>
                <a:r>
                  <a:rPr lang="en-US" altLang="zh-CN" sz="3200"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f>
                      <m:fPr>
                        <m:ctrlPr>
                          <a:rPr lang="en-US" altLang="zh-CN" sz="2400" b="0" i="1" dirty="0" smtClean="0">
                            <a:solidFill>
                              <a:srgbClr val="FFFF00"/>
                            </a:solidFill>
                            <a:latin typeface="Cambria Math" panose="02040503050406030204" pitchFamily="18" charset="0"/>
                          </a:rPr>
                        </m:ctrlPr>
                      </m:fPr>
                      <m:num>
                        <m:r>
                          <a:rPr lang="en-US" altLang="zh-CN" sz="2400" dirty="0" smtClean="0">
                            <a:solidFill>
                              <a:srgbClr val="FFFF00"/>
                            </a:solidFill>
                            <a:latin typeface="Cambria Math" panose="02040503050406030204" pitchFamily="18" charset="0"/>
                          </a:rPr>
                          <m:t>1</m:t>
                        </m:r>
                      </m:num>
                      <m:den>
                        <m:r>
                          <a:rPr lang="en-US" altLang="zh-CN" sz="2400" b="0" i="0" dirty="0" smtClean="0">
                            <a:solidFill>
                              <a:srgbClr val="FFFF00"/>
                            </a:solidFill>
                            <a:latin typeface="Cambria Math" panose="02040503050406030204" pitchFamily="18" charset="0"/>
                          </a:rPr>
                          <m:t>7</m:t>
                        </m:r>
                      </m:den>
                    </m:f>
                    <m:r>
                      <a:rPr lang="en-US" altLang="zh-CN" sz="2400" dirty="0">
                        <a:solidFill>
                          <a:srgbClr val="FFFF00"/>
                        </a:solidFill>
                        <a:latin typeface="Cambria Math" panose="02040503050406030204" pitchFamily="18" charset="0"/>
                      </a:rPr>
                      <m:t>=</m:t>
                    </m:r>
                    <m:r>
                      <a:rPr lang="en-US" altLang="zh-CN" sz="2400" dirty="0">
                        <a:solidFill>
                          <a:srgbClr val="FFFF00"/>
                        </a:solidFill>
                        <a:latin typeface="Cambria Math" panose="02040503050406030204" pitchFamily="18" charset="0"/>
                      </a:rPr>
                      <m:t>0</m:t>
                    </m:r>
                    <m:r>
                      <a:rPr lang="en-US" altLang="zh-CN" sz="2400" dirty="0">
                        <a:solidFill>
                          <a:srgbClr val="FFFF00"/>
                        </a:solidFill>
                        <a:latin typeface="Cambria Math" panose="02040503050406030204" pitchFamily="18" charset="0"/>
                      </a:rPr>
                      <m:t>.</m:t>
                    </m:r>
                    <m:r>
                      <a:rPr lang="en-US" altLang="zh-CN" sz="2400" dirty="0">
                        <a:solidFill>
                          <a:srgbClr val="FFFF00"/>
                        </a:solidFill>
                        <a:latin typeface="Cambria Math" panose="02040503050406030204" pitchFamily="18" charset="0"/>
                      </a:rPr>
                      <m:t>142857</m:t>
                    </m:r>
                    <m:r>
                      <a:rPr lang="en-US" altLang="zh-CN" sz="2400" b="0" i="0" dirty="0" smtClean="0">
                        <a:solidFill>
                          <a:srgbClr val="FFFF00"/>
                        </a:solidFill>
                        <a:latin typeface="Cambria Math" panose="02040503050406030204" pitchFamily="18" charset="0"/>
                      </a:rPr>
                      <m:t> </m:t>
                    </m:r>
                    <m:r>
                      <a:rPr lang="en-US" altLang="zh-CN" sz="2400" b="0" i="0" dirty="0" smtClean="0">
                        <a:solidFill>
                          <a:srgbClr val="FFFF00"/>
                        </a:solidFill>
                        <a:latin typeface="Cambria Math" panose="02040503050406030204" pitchFamily="18" charset="0"/>
                      </a:rPr>
                      <m:t>142857</m:t>
                    </m:r>
                    <m:r>
                      <a:rPr lang="en-US" altLang="zh-CN" sz="2400" b="0" i="0" dirty="0" smtClean="0">
                        <a:solidFill>
                          <a:srgbClr val="FFFF00"/>
                        </a:solidFill>
                        <a:latin typeface="Cambria Math" panose="02040503050406030204" pitchFamily="18" charset="0"/>
                      </a:rPr>
                      <m:t> </m:t>
                    </m:r>
                    <m:r>
                      <a:rPr lang="en-US" altLang="zh-CN" sz="2400" b="0" i="0" dirty="0" smtClean="0">
                        <a:solidFill>
                          <a:srgbClr val="FFFF00"/>
                        </a:solidFill>
                        <a:latin typeface="Cambria Math" panose="02040503050406030204" pitchFamily="18" charset="0"/>
                      </a:rPr>
                      <m:t>142857</m:t>
                    </m:r>
                    <m:r>
                      <a:rPr lang="en-US" altLang="zh-CN" sz="2400" b="0" i="0" dirty="0" smtClean="0">
                        <a:solidFill>
                          <a:srgbClr val="FFFF00"/>
                        </a:solidFill>
                        <a:latin typeface="Cambria Math" panose="02040503050406030204" pitchFamily="18" charset="0"/>
                      </a:rPr>
                      <m:t>…</m:t>
                    </m:r>
                  </m:oMath>
                </a14:m>
                <a:endParaRPr lang="en-US" altLang="zh-CN" sz="2400" dirty="0">
                  <a:solidFill>
                    <a:srgbClr val="FFFF0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可表示成</a:t>
                </a:r>
                <a:r>
                  <a:rPr lang="en-US" altLang="zh-CN" sz="2400" dirty="0">
                    <a:latin typeface="微软雅黑" panose="020B0503020204020204" pitchFamily="34" charset="-122"/>
                    <a:ea typeface="微软雅黑" panose="020B0503020204020204" pitchFamily="34" charset="-122"/>
                  </a:rPr>
                  <a:t> 0.[142857]</a:t>
                </a:r>
                <a:r>
                  <a:rPr lang="zh-CN" altLang="en-US" sz="2400" dirty="0">
                    <a:latin typeface="微软雅黑" panose="020B0503020204020204" pitchFamily="34" charset="-122"/>
                    <a:ea typeface="微软雅黑" panose="020B0503020204020204" pitchFamily="34" charset="-122"/>
                  </a:rPr>
                  <a:t>，而</a:t>
                </a:r>
                <a:r>
                  <a:rPr lang="en-US" altLang="zh-CN" sz="2400" dirty="0">
                    <a:latin typeface="微软雅黑" panose="020B0503020204020204" pitchFamily="34" charset="-122"/>
                    <a:ea typeface="微软雅黑" panose="020B0503020204020204" pitchFamily="34" charset="-122"/>
                  </a:rPr>
                  <a:t>143857</a:t>
                </a:r>
                <a:r>
                  <a:rPr lang="zh-CN" altLang="en-US" sz="2400" dirty="0">
                    <a:latin typeface="微软雅黑" panose="020B0503020204020204" pitchFamily="34" charset="-122"/>
                    <a:ea typeface="微软雅黑" panose="020B0503020204020204" pitchFamily="34" charset="-122"/>
                  </a:rPr>
                  <a:t>是循环节</a:t>
                </a:r>
                <a:endParaRPr lang="zh-CN" altLang="zh-CN" sz="2400" dirty="0">
                  <a:latin typeface="微软雅黑" panose="020B0503020204020204" pitchFamily="34" charset="-122"/>
                  <a:ea typeface="微软雅黑" panose="020B0503020204020204" pitchFamily="34" charset="-122"/>
                </a:endParaRPr>
              </a:p>
            </p:txBody>
          </p:sp>
        </mc:Choice>
        <mc:Fallback>
          <p:sp>
            <p:nvSpPr>
              <p:cNvPr id="31" name="任意多边形: 形状 6"/>
              <p:cNvSpPr>
                <a:spLocks noRot="1" noChangeAspect="1" noMove="1" noResize="1" noEditPoints="1" noAdjustHandles="1" noChangeArrowheads="1" noChangeShapeType="1" noTextEdit="1"/>
              </p:cNvSpPr>
              <p:nvPr/>
            </p:nvSpPr>
            <p:spPr>
              <a:xfrm>
                <a:off x="2105880" y="2374134"/>
                <a:ext cx="7775540" cy="185409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84" t="-370" r="-79" b="-321"/>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29" name="文本框 28"/>
          <p:cNvSpPr txBox="1"/>
          <p:nvPr/>
        </p:nvSpPr>
        <p:spPr>
          <a:xfrm>
            <a:off x="2911121" y="4993182"/>
            <a:ext cx="5889754" cy="461665"/>
          </a:xfrm>
          <a:prstGeom prst="rect">
            <a:avLst/>
          </a:prstGeom>
          <a:noFill/>
        </p:spPr>
        <p:txBody>
          <a:bodyPr wrap="none" rtlCol="0">
            <a:spAutoFit/>
          </a:bodyPr>
          <a:lstStyle/>
          <a:p>
            <a:r>
              <a:rPr lang="zh-CN" altLang="en-US" sz="2400" dirty="0">
                <a:solidFill>
                  <a:srgbClr val="51ADB7"/>
                </a:solidFill>
                <a:latin typeface="微软雅黑" panose="020B0503020204020204" pitchFamily="34" charset="-122"/>
                <a:ea typeface="微软雅黑" panose="020B0503020204020204" pitchFamily="34" charset="-122"/>
              </a:rPr>
              <a:t>小学奥数题</a:t>
            </a:r>
            <a:r>
              <a:rPr lang="en-US" altLang="zh-CN" sz="2400" dirty="0">
                <a:solidFill>
                  <a:srgbClr val="51ADB7"/>
                </a:solidFill>
                <a:latin typeface="微软雅黑" panose="020B0503020204020204" pitchFamily="34" charset="-122"/>
                <a:ea typeface="微软雅黑" panose="020B0503020204020204" pitchFamily="34" charset="-122"/>
              </a:rPr>
              <a:t>: </a:t>
            </a:r>
            <a:r>
              <a:rPr lang="zh-CN" altLang="en-US" sz="2400" dirty="0">
                <a:solidFill>
                  <a:srgbClr val="51ADB7"/>
                </a:solidFill>
                <a:latin typeface="微软雅黑" panose="020B0503020204020204" pitchFamily="34" charset="-122"/>
                <a:ea typeface="微软雅黑" panose="020B0503020204020204" pitchFamily="34" charset="-122"/>
              </a:rPr>
              <a:t>如何将循环小数转为有理数？</a:t>
            </a:r>
            <a:endParaRPr lang="zh-CN" altLang="en-US" sz="2400" dirty="0">
              <a:solidFill>
                <a:srgbClr val="51ADB7"/>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1000" fill="hold"/>
                                        <p:tgtEl>
                                          <p:spTgt spid="29"/>
                                        </p:tgtEl>
                                        <p:attrNameLst>
                                          <p:attrName>ppt_w</p:attrName>
                                        </p:attrNameLst>
                                      </p:cBhvr>
                                      <p:tavLst>
                                        <p:tav tm="0">
                                          <p:val>
                                            <p:fltVal val="0"/>
                                          </p:val>
                                        </p:tav>
                                        <p:tav tm="100000">
                                          <p:val>
                                            <p:strVal val="#ppt_w"/>
                                          </p:val>
                                        </p:tav>
                                      </p:tavLst>
                                    </p:anim>
                                    <p:anim calcmode="lin" valueType="num">
                                      <p:cBhvr>
                                        <p:cTn id="12" dur="1000" fill="hold"/>
                                        <p:tgtEl>
                                          <p:spTgt spid="29"/>
                                        </p:tgtEl>
                                        <p:attrNameLst>
                                          <p:attrName>ppt_h</p:attrName>
                                        </p:attrNameLst>
                                      </p:cBhvr>
                                      <p:tavLst>
                                        <p:tav tm="0">
                                          <p:val>
                                            <p:fltVal val="0"/>
                                          </p:val>
                                        </p:tav>
                                        <p:tav tm="100000">
                                          <p:val>
                                            <p:strVal val="#ppt_h"/>
                                          </p:val>
                                        </p:tav>
                                      </p:tavLst>
                                    </p:anim>
                                    <p:anim calcmode="lin" valueType="num">
                                      <p:cBhvr>
                                        <p:cTn id="13" dur="1000" fill="hold"/>
                                        <p:tgtEl>
                                          <p:spTgt spid="29"/>
                                        </p:tgtEl>
                                        <p:attrNameLst>
                                          <p:attrName>style.rotation</p:attrName>
                                        </p:attrNameLst>
                                      </p:cBhvr>
                                      <p:tavLst>
                                        <p:tav tm="0">
                                          <p:val>
                                            <p:fltVal val="90"/>
                                          </p:val>
                                        </p:tav>
                                        <p:tav tm="100000">
                                          <p:val>
                                            <p:fltVal val="0"/>
                                          </p:val>
                                        </p:tav>
                                      </p:tavLst>
                                    </p:anim>
                                    <p:animEffect transition="in" filter="fade">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2.4.5 静态链表</a:t>
            </a:r>
            <a:endParaRPr lang="zh-CN" altLang="en-US"/>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1689100"/>
          </a:xfrm>
        </p:spPr>
        <p:txBody>
          <a:bodyPr/>
          <a:lstStyle/>
          <a:p>
            <a:pPr>
              <a:lnSpc>
                <a:spcPct val="120000"/>
              </a:lnSpc>
              <a:spcBef>
                <a:spcPts val="1000"/>
              </a:spcBef>
              <a:spcAft>
                <a:spcPts val="0"/>
              </a:spcAft>
            </a:pPr>
            <a:r>
              <a:rPr lang="zh-CN" altLang="en-US" b="1"/>
              <a:t>静态链表</a:t>
            </a:r>
            <a:r>
              <a:rPr lang="zh-CN" altLang="en-US"/>
              <a:t>：用数组存放线性表中的元素，但并不按照元素顺序在数组中依序存放，而是给每个数组元素增加一个域，用于指示线性表中下一个元素的位置（即它在数组中的下标）</a:t>
            </a:r>
            <a:endParaRPr lang="zh-CN" altLang="en-US"/>
          </a:p>
          <a:p>
            <a:pPr marL="342900" indent="-342900">
              <a:buFont typeface="Wingdings" panose="05000000000000000000" charset="0"/>
              <a:buChar char="n"/>
            </a:pPr>
            <a:r>
              <a:rPr lang="zh-CN" altLang="en-US"/>
              <a:t>物理存储空间上依赖于数组</a:t>
            </a:r>
            <a:endParaRPr lang="zh-CN" altLang="en-US"/>
          </a:p>
          <a:p>
            <a:pPr marL="342900" indent="-342900">
              <a:buFont typeface="Wingdings" panose="05000000000000000000" charset="0"/>
              <a:buChar char="n"/>
            </a:pPr>
            <a:r>
              <a:rPr lang="zh-CN" altLang="en-US"/>
              <a:t>元素逻辑链接关系是采用了链表的思想</a:t>
            </a:r>
            <a:endParaRPr lang="zh-CN" altLang="en-US"/>
          </a:p>
        </p:txBody>
      </p:sp>
      <p:graphicFrame>
        <p:nvGraphicFramePr>
          <p:cNvPr id="6" name="表格 5"/>
          <p:cNvGraphicFramePr/>
          <p:nvPr>
            <p:custDataLst>
              <p:tags r:id="rId1"/>
            </p:custDataLst>
          </p:nvPr>
        </p:nvGraphicFramePr>
        <p:xfrm>
          <a:off x="357505" y="2965450"/>
          <a:ext cx="5979160" cy="1095375"/>
        </p:xfrm>
        <a:graphic>
          <a:graphicData uri="http://schemas.openxmlformats.org/drawingml/2006/table">
            <a:tbl>
              <a:tblPr/>
              <a:tblGrid>
                <a:gridCol w="666115"/>
                <a:gridCol w="482600"/>
                <a:gridCol w="483235"/>
                <a:gridCol w="483235"/>
                <a:gridCol w="482600"/>
                <a:gridCol w="483235"/>
                <a:gridCol w="483235"/>
                <a:gridCol w="482600"/>
                <a:gridCol w="483235"/>
                <a:gridCol w="483235"/>
                <a:gridCol w="482600"/>
                <a:gridCol w="483235"/>
              </a:tblGrid>
              <a:tr h="365125">
                <a:tc>
                  <a:txBody>
                    <a:bodyPr/>
                    <a:lstStyle/>
                    <a:p>
                      <a:pPr indent="0" algn="ctr">
                        <a:buNone/>
                      </a:pPr>
                      <a:r>
                        <a:rPr lang="en-US" sz="2000" b="0" i="1">
                          <a:latin typeface="宋体" panose="02010600030101010101" pitchFamily="2" charset="-122"/>
                          <a:ea typeface="宋体" panose="02010600030101010101" pitchFamily="2" charset="-122"/>
                          <a:cs typeface="宋体" panose="02010600030101010101" pitchFamily="2" charset="-122"/>
                        </a:rPr>
                        <a:t>data</a:t>
                      </a:r>
                      <a:endParaRPr lang="en-US" altLang="en-US" sz="20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g</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d</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a</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e</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b</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f</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h</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c</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p>
                      <a:pPr indent="0" algn="ctr">
                        <a:buNone/>
                      </a:pPr>
                      <a:r>
                        <a:rPr lang="en-US" sz="2000" b="0" i="1">
                          <a:latin typeface="宋体" panose="02010600030101010101" pitchFamily="2" charset="-122"/>
                          <a:ea typeface="宋体" panose="02010600030101010101" pitchFamily="2" charset="-122"/>
                          <a:cs typeface="宋体" panose="02010600030101010101" pitchFamily="2" charset="-122"/>
                        </a:rPr>
                        <a:t>next</a:t>
                      </a:r>
                      <a:endParaRPr lang="en-US" altLang="en-US" sz="20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8</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9</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下标</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8</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9</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bl>
          </a:graphicData>
        </a:graphic>
      </p:graphicFrame>
      <p:sp>
        <p:nvSpPr>
          <p:cNvPr id="100" name="文本框 99"/>
          <p:cNvSpPr txBox="1"/>
          <p:nvPr/>
        </p:nvSpPr>
        <p:spPr>
          <a:xfrm>
            <a:off x="2417445" y="4914265"/>
            <a:ext cx="2571115" cy="460375"/>
          </a:xfrm>
          <a:prstGeom prst="rect">
            <a:avLst/>
          </a:prstGeom>
          <a:noFill/>
          <a:ln w="9525">
            <a:noFill/>
          </a:ln>
        </p:spPr>
        <p:txBody>
          <a:bodyPr wrap="square">
            <a:spAutoFit/>
          </a:bodyPr>
          <a:lstStyle/>
          <a:p>
            <a:pPr indent="0"/>
            <a:r>
              <a:rPr lang="zh-CN" sz="2400" b="0">
                <a:ea typeface="宋体" panose="02010600030101010101" pitchFamily="2" charset="-122"/>
              </a:rPr>
              <a:t>（</a:t>
            </a:r>
            <a:r>
              <a:rPr lang="en-US" sz="2400" b="0">
                <a:latin typeface="Times New Roman" panose="02020603050405020304" pitchFamily="18" charset="0"/>
                <a:ea typeface="宋体" panose="02010600030101010101" pitchFamily="2" charset="-122"/>
              </a:rPr>
              <a:t>a,b,c,d,e,f,g,h</a:t>
            </a:r>
            <a:r>
              <a:rPr lang="zh-CN" sz="2400" b="0">
                <a:ea typeface="宋体" panose="02010600030101010101" pitchFamily="2" charset="-122"/>
              </a:rPr>
              <a:t>）</a:t>
            </a:r>
            <a:endParaRPr lang="zh-CN" altLang="en-US" sz="2400" b="0">
              <a:ea typeface="宋体" panose="02010600030101010101" pitchFamily="2" charset="-122"/>
            </a:endParaRPr>
          </a:p>
        </p:txBody>
      </p:sp>
      <p:cxnSp>
        <p:nvCxnSpPr>
          <p:cNvPr id="7" name="直接箭头连接符 6"/>
          <p:cNvCxnSpPr/>
          <p:nvPr/>
        </p:nvCxnSpPr>
        <p:spPr>
          <a:xfrm>
            <a:off x="3654425" y="4030345"/>
            <a:ext cx="33020" cy="855980"/>
          </a:xfrm>
          <a:prstGeom prst="straightConnector1">
            <a:avLst/>
          </a:prstGeom>
          <a:ln w="76200">
            <a:tailEnd type="arrow" w="med" len="med"/>
          </a:ln>
        </p:spPr>
        <p:style>
          <a:lnRef idx="3">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2"/>
          <a:stretch>
            <a:fillRect/>
          </a:stretch>
        </p:blipFill>
        <p:spPr>
          <a:xfrm>
            <a:off x="6416040" y="2856865"/>
            <a:ext cx="5775960" cy="2633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t>用数组a存储多项式                         </a:t>
            </a:r>
            <a:endParaRPr lang="en-US" altLang="zh-CN" sz="2800" dirty="0"/>
          </a:p>
          <a:p>
            <a:r>
              <a:rPr lang="zh-CN" altLang="en-US" sz="2800" dirty="0"/>
              <a:t>数组分量a[i]表示项</a:t>
            </a:r>
            <a:r>
              <a:rPr lang="en-US" altLang="zh-CN" sz="2800" dirty="0"/>
              <a:t>x</a:t>
            </a:r>
            <a:r>
              <a:rPr lang="en-US" altLang="zh-CN" sz="2800" baseline="30000" dirty="0"/>
              <a:t>i</a:t>
            </a:r>
            <a:r>
              <a:rPr lang="zh-CN" altLang="en-US" sz="2800" dirty="0"/>
              <a:t>的系数，则该存储方式的空间复杂度是：</a:t>
            </a:r>
            <a:endParaRPr lang="zh-CN" altLang="en-US" sz="2800" dirty="0"/>
          </a:p>
        </p:txBody>
      </p:sp>
      <p:sp>
        <p:nvSpPr>
          <p:cNvPr id="9" name="文本框 8"/>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O(1)</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文本框 9"/>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a:t>
                </a:r>
                <a14:m>
                  <m:oMath xmlns:m="http://schemas.openxmlformats.org/officeDocument/2006/math">
                    <m:r>
                      <m:rPr>
                        <m:sty m:val="p"/>
                      </m:rPr>
                      <a:rPr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log</m:t>
                    </m:r>
                    <m:d>
                      <m:dPr>
                        <m:ctrlPr>
                          <a:rPr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dPr>
                      <m:e>
                        <m:r>
                          <a:rPr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d>
                  </m:oMath>
                </a14:m>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custDataLst>
                  <p:tags r:id="rId4"/>
                </p:custDataLst>
              </p:nvPr>
            </p:nvSpPr>
            <p:spPr>
              <a:xfrm>
                <a:off x="2438400" y="3643313"/>
                <a:ext cx="8534400" cy="642938"/>
              </a:xfrm>
              <a:prstGeom prst="rect">
                <a:avLst/>
              </a:prstGeom>
              <a:blipFill rotWithShape="1">
                <a:blip r:embed="rId5"/>
                <a:stretch>
                  <a:fillRect t="-49"/>
                </a:stretch>
              </a:blipFill>
            </p:spPr>
            <p:txBody>
              <a:bodyPr/>
              <a:lstStyle/>
              <a:p>
                <a:r>
                  <a:rPr lang="zh-CN" altLang="en-US">
                    <a:noFill/>
                  </a:rPr>
                  <a:t> </a:t>
                </a:r>
              </a:p>
            </p:txBody>
          </p:sp>
        </mc:Fallback>
      </mc:AlternateContent>
      <p:sp>
        <p:nvSpPr>
          <p:cNvPr id="11" name="文本框 10"/>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O(n)</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O(</a:t>
                </a:r>
                <a14:m>
                  <m:oMath xmlns:m="http://schemas.openxmlformats.org/officeDocument/2006/math">
                    <m:sSup>
                      <m:sSupPr>
                        <m:ctrlPr>
                          <a:rPr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pPr>
                      <m:e>
                        <m:r>
                          <a:rPr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p>
                        <m:r>
                          <a:rPr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2</m:t>
                        </m:r>
                      </m:sup>
                    </m:sSup>
                  </m:oMath>
                </a14:m>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custDataLst>
                  <p:tags r:id="rId8"/>
                </p:custDataLst>
              </p:nvPr>
            </p:nvSpPr>
            <p:spPr>
              <a:xfrm>
                <a:off x="2438400" y="5357813"/>
                <a:ext cx="8534400" cy="642938"/>
              </a:xfrm>
              <a:prstGeom prst="rect">
                <a:avLst/>
              </a:prstGeom>
              <a:blipFill rotWithShape="1">
                <a:blip r:embed="rId9"/>
                <a:stretch>
                  <a:fillRect t="-49"/>
                </a:stretch>
              </a:blipFill>
            </p:spPr>
            <p:txBody>
              <a:bodyPr/>
              <a:lstStyle/>
              <a:p>
                <a:r>
                  <a:rPr lang="zh-CN" altLang="en-US">
                    <a:noFill/>
                  </a:rPr>
                  <a:t> </a:t>
                </a:r>
              </a:p>
            </p:txBody>
          </p:sp>
        </mc:Fallback>
      </mc:AlternateContent>
      <p:sp>
        <p:nvSpPr>
          <p:cNvPr id="13" name="椭圆 12"/>
          <p:cNvSpPr>
            <a:spLocks noChangeAspect="1"/>
          </p:cNvSpPr>
          <p:nvPr>
            <p:custDataLst>
              <p:tags r:id="rId10"/>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11"/>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12"/>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13"/>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圆角 16"/>
          <p:cNvSpPr/>
          <p:nvPr>
            <p:custDataLst>
              <p:tags r:id="rId14"/>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24" name="对象 -2147482624"/>
          <p:cNvGraphicFramePr>
            <a:graphicFrameLocks noChangeAspect="1"/>
          </p:cNvGraphicFramePr>
          <p:nvPr>
            <p:custDataLst>
              <p:tags r:id="rId15"/>
            </p:custDataLst>
          </p:nvPr>
        </p:nvGraphicFramePr>
        <p:xfrm>
          <a:off x="4381500" y="1208405"/>
          <a:ext cx="5305425" cy="549275"/>
        </p:xfrm>
        <a:graphic>
          <a:graphicData uri="http://schemas.openxmlformats.org/presentationml/2006/ole">
            <mc:AlternateContent xmlns:mc="http://schemas.openxmlformats.org/markup-compatibility/2006">
              <mc:Choice xmlns:v="urn:schemas-microsoft-com:vml" Requires="v">
                <p:oleObj spid="_x0000_s3088" name="" r:id="rId16" imgW="2310130" imgH="241300" progId="Equation.3">
                  <p:embed/>
                </p:oleObj>
              </mc:Choice>
              <mc:Fallback>
                <p:oleObj name="" r:id="rId16" imgW="2310130" imgH="241300" progId="Equation.3">
                  <p:embed/>
                  <p:pic>
                    <p:nvPicPr>
                      <p:cNvPr id="0" name="对象 -2147482624"/>
                      <p:cNvPicPr/>
                      <p:nvPr/>
                    </p:nvPicPr>
                    <p:blipFill>
                      <a:blip r:embed="rId17"/>
                      <a:stretch>
                        <a:fillRect/>
                      </a:stretch>
                    </p:blipFill>
                    <p:spPr>
                      <a:xfrm>
                        <a:off x="4381500" y="1208405"/>
                        <a:ext cx="5305425" cy="549275"/>
                      </a:xfrm>
                      <a:prstGeom prst="rect">
                        <a:avLst/>
                      </a:prstGeom>
                      <a:noFill/>
                      <a:ln w="38100">
                        <a:noFill/>
                        <a:miter/>
                      </a:ln>
                    </p:spPr>
                  </p:pic>
                </p:oleObj>
              </mc:Fallback>
            </mc:AlternateContent>
          </a:graphicData>
        </a:graphic>
      </p:graphicFrame>
      <p:grpSp>
        <p:nvGrpSpPr>
          <p:cNvPr id="22" name="组合 21"/>
          <p:cNvGrpSpPr/>
          <p:nvPr>
            <p:custDataLst>
              <p:tags r:id="rId18"/>
            </p:custDataLst>
          </p:nvPr>
        </p:nvGrpSpPr>
        <p:grpSpPr>
          <a:xfrm>
            <a:off x="0" y="0"/>
            <a:ext cx="12192000" cy="635000"/>
            <a:chOff x="0" y="0"/>
            <a:chExt cx="12192000" cy="635000"/>
          </a:xfrm>
        </p:grpSpPr>
        <p:sp>
          <p:nvSpPr>
            <p:cNvPr id="18" name="TitleBackground"/>
            <p:cNvSpPr/>
            <p:nvPr>
              <p:custDataLst>
                <p:tags r:id="rId19"/>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20"/>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21"/>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ipText"/>
            <p:cNvSpPr txBox="1"/>
            <p:nvPr>
              <p:custDataLst>
                <p:tags r:id="rId22"/>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23"/>
            </p:custDataLst>
          </p:nvPr>
        </p:nvPicPr>
        <p:blipFill>
          <a:blip r:embed="rId24">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5"/>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2.4.6 块状链表</a:t>
            </a:r>
            <a:endParaRPr lang="zh-CN" altLang="en-US"/>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mc:AlternateContent xmlns:mc="http://schemas.openxmlformats.org/markup-compatibility/2006">
        <mc:Choice xmlns:a14="http://schemas.microsoft.com/office/drawing/2010/main" Requires="a14">
          <p:sp>
            <p:nvSpPr>
              <p:cNvPr id="5" name="内容占位符 4"/>
              <p:cNvSpPr>
                <a:spLocks noGrp="1"/>
              </p:cNvSpPr>
              <p:nvPr>
                <p:ph idx="11"/>
              </p:nvPr>
            </p:nvSpPr>
            <p:spPr>
              <a:xfrm>
                <a:off x="584200" y="1101090"/>
                <a:ext cx="11055350" cy="998855"/>
              </a:xfrm>
            </p:spPr>
            <p:txBody>
              <a:bodyPr>
                <a:normAutofit fontScale="92500"/>
              </a:bodyPr>
              <a:lstStyle/>
              <a:p>
                <a:pPr>
                  <a:lnSpc>
                    <a:spcPct val="120000"/>
                  </a:lnSpc>
                  <a:spcBef>
                    <a:spcPts val="1000"/>
                  </a:spcBef>
                  <a:spcAft>
                    <a:spcPts val="0"/>
                  </a:spcAft>
                </a:pPr>
                <a:r>
                  <a:rPr lang="zh-CN" altLang="en-US" sz="2200" b="1"/>
                  <a:t>块状链表</a:t>
                </a:r>
                <a:r>
                  <a:rPr lang="zh-CN" altLang="en-US" sz="2200"/>
                  <a:t>：采用双向链表维护总长度不超过</a:t>
                </a:r>
                <a:r>
                  <a:rPr lang="en-US" altLang="zh-CN" sz="2200"/>
                  <a:t>n</a:t>
                </a:r>
                <a:r>
                  <a:rPr lang="zh-CN" altLang="en-US" sz="2200"/>
                  <a:t>的线性表的各元素，并将元素分成若干个块，每个块所包含的元素个数为</a:t>
                </a:r>
                <a14:m>
                  <m:oMath xmlns:m="http://schemas.openxmlformats.org/officeDocument/2006/math">
                    <m:rad>
                      <m:radPr>
                        <m:degHide m:val="on"/>
                        <m:ctrlPr>
                          <a:rPr lang="en-US" altLang="zh-CN" sz="2200" i="1">
                            <a:latin typeface="Cambria Math" panose="02040503050406030204" pitchFamily="18" charset="0"/>
                            <a:cs typeface="Cambria Math" panose="02040503050406030204" pitchFamily="18" charset="0"/>
                          </a:rPr>
                        </m:ctrlPr>
                      </m:radPr>
                      <m:deg/>
                      <m:e/>
                    </m:rad>
                  </m:oMath>
                </a14:m>
                <a:r>
                  <a:rPr lang="en-US" altLang="zh-CN" sz="2200">
                    <a:latin typeface="Cambria Math" panose="02040503050406030204" pitchFamily="18" charset="0"/>
                    <a:cs typeface="Cambria Math" panose="02040503050406030204" pitchFamily="18" charset="0"/>
                  </a:rPr>
                  <a:t>n</a:t>
                </a:r>
                <a:r>
                  <a:rPr lang="zh-CN" altLang="en-US" sz="2200"/>
                  <a:t>（最后一个块内的元素个数可能不满）。</a:t>
                </a:r>
                <a:endParaRPr lang="zh-CN" altLang="en-US" sz="2200"/>
              </a:p>
            </p:txBody>
          </p:sp>
        </mc:Choice>
        <mc:Fallback>
          <p:sp>
            <p:nvSpPr>
              <p:cNvPr id="5" name="内容占位符 4"/>
              <p:cNvSpPr>
                <a:spLocks noRot="1" noChangeAspect="1" noMove="1" noResize="1" noEditPoints="1" noAdjustHandles="1" noChangeArrowheads="1" noChangeShapeType="1" noTextEdit="1"/>
              </p:cNvSpPr>
              <p:nvPr>
                <p:ph idx="11"/>
              </p:nvPr>
            </p:nvSpPr>
            <p:spPr>
              <a:xfrm>
                <a:off x="584200" y="1101090"/>
                <a:ext cx="11055350" cy="998855"/>
              </a:xfrm>
              <a:blipFill rotWithShape="1">
                <a:blip r:embed="rId1"/>
                <a:stretch>
                  <a:fillRect/>
                </a:stretch>
              </a:blipFill>
            </p:spPr>
            <p:txBody>
              <a:bodyPr/>
              <a:lstStyle/>
              <a:p>
                <a:r>
                  <a:rPr lang="zh-CN" altLang="en-US">
                    <a:noFill/>
                  </a:rPr>
                  <a:t> </a:t>
                </a:r>
              </a:p>
            </p:txBody>
          </p:sp>
        </mc:Fallback>
      </mc:AlternateContent>
      <p:pic>
        <p:nvPicPr>
          <p:cNvPr id="128" name="图片 36"/>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a:xfrm>
            <a:off x="838200" y="2012315"/>
            <a:ext cx="8019415" cy="2208530"/>
          </a:xfrm>
          <a:prstGeom prst="rect">
            <a:avLst/>
          </a:prstGeom>
          <a:noFill/>
          <a:ln>
            <a:noFill/>
          </a:ln>
          <a:effectLst/>
        </p:spPr>
      </p:pic>
      <p:sp>
        <p:nvSpPr>
          <p:cNvPr id="100" name="文本框 99"/>
          <p:cNvSpPr txBox="1"/>
          <p:nvPr/>
        </p:nvSpPr>
        <p:spPr>
          <a:xfrm>
            <a:off x="657225" y="4340860"/>
            <a:ext cx="10450195" cy="1714500"/>
          </a:xfrm>
          <a:prstGeom prst="rect">
            <a:avLst/>
          </a:prstGeom>
          <a:noFill/>
          <a:ln w="9525">
            <a:noFill/>
          </a:ln>
        </p:spPr>
        <p:txBody>
          <a:bodyPr wrap="square">
            <a:spAutoFit/>
          </a:bodyPr>
          <a:lstStyle/>
          <a:p>
            <a:pPr indent="0">
              <a:lnSpc>
                <a:spcPct val="120000"/>
              </a:lnSpc>
              <a:spcBef>
                <a:spcPts val="0"/>
              </a:spcBef>
              <a:spcAft>
                <a:spcPts val="0"/>
              </a:spcAft>
            </a:pPr>
            <a:r>
              <a:rPr lang="en-US" alt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查找操作</a:t>
            </a:r>
            <a:endPar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20000"/>
              </a:lnSpc>
              <a:spcBef>
                <a:spcPts val="0"/>
              </a:spcBef>
              <a:spcAft>
                <a:spcPts val="0"/>
              </a:spcAft>
            </a:pP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查找第</a:t>
            </a: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个元素的查找路径：</a:t>
            </a:r>
            <a:endPar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20000"/>
              </a:lnSpc>
              <a:spcBef>
                <a:spcPts val="0"/>
              </a:spcBef>
              <a:spcAft>
                <a:spcPts val="0"/>
              </a:spcAft>
            </a:pPr>
            <a:r>
              <a:rPr lang="zh-CN" sz="2200" b="0">
                <a:solidFill>
                  <a:srgbClr val="000000"/>
                </a:solidFill>
                <a:ea typeface="宋体" panose="02010600030101010101" pitchFamily="2" charset="-122"/>
              </a:rPr>
              <a:t>（</a:t>
            </a:r>
            <a:r>
              <a:rPr lang="en-US" sz="2200" b="0">
                <a:solidFill>
                  <a:srgbClr val="000000"/>
                </a:solidFill>
                <a:latin typeface="Times New Roman" panose="02020603050405020304" pitchFamily="18" charset="0"/>
                <a:ea typeface="宋体" panose="02010600030101010101" pitchFamily="2" charset="-122"/>
              </a:rPr>
              <a:t>1</a:t>
            </a:r>
            <a:r>
              <a:rPr lang="zh-CN" sz="2200" b="0">
                <a:solidFill>
                  <a:srgbClr val="000000"/>
                </a:solidFill>
                <a:ea typeface="宋体" panose="02010600030101010101" pitchFamily="2" charset="-122"/>
              </a:rPr>
              <a:t>）在单向链表中遍历第</a:t>
            </a:r>
            <a:r>
              <a:rPr lang="en-US" sz="2200" b="0">
                <a:solidFill>
                  <a:srgbClr val="000000"/>
                </a:solidFill>
                <a:latin typeface="Times New Roman" panose="02020603050405020304" pitchFamily="18" charset="0"/>
                <a:ea typeface="宋体" panose="02010600030101010101" pitchFamily="2" charset="-122"/>
              </a:rPr>
              <a:t>1</a:t>
            </a:r>
            <a:r>
              <a:rPr lang="zh-CN" sz="2200" b="0">
                <a:solidFill>
                  <a:srgbClr val="000000"/>
                </a:solidFill>
                <a:ea typeface="宋体" panose="02010600030101010101" pitchFamily="2" charset="-122"/>
              </a:rPr>
              <a:t>块、第</a:t>
            </a:r>
            <a:r>
              <a:rPr lang="en-US" sz="2200" b="0">
                <a:solidFill>
                  <a:srgbClr val="000000"/>
                </a:solidFill>
                <a:latin typeface="Times New Roman" panose="02020603050405020304" pitchFamily="18" charset="0"/>
                <a:ea typeface="宋体" panose="02010600030101010101" pitchFamily="2" charset="-122"/>
              </a:rPr>
              <a:t>2</a:t>
            </a:r>
            <a:r>
              <a:rPr lang="zh-CN" sz="2200" b="0">
                <a:solidFill>
                  <a:srgbClr val="000000"/>
                </a:solidFill>
                <a:ea typeface="宋体" panose="02010600030101010101" pitchFamily="2" charset="-122"/>
              </a:rPr>
              <a:t>块、第</a:t>
            </a:r>
            <a:r>
              <a:rPr lang="en-US" sz="2200" b="0">
                <a:solidFill>
                  <a:srgbClr val="000000"/>
                </a:solidFill>
                <a:latin typeface="Times New Roman" panose="02020603050405020304" pitchFamily="18" charset="0"/>
                <a:ea typeface="宋体" panose="02010600030101010101" pitchFamily="2" charset="-122"/>
              </a:rPr>
              <a:t>3</a:t>
            </a:r>
            <a:r>
              <a:rPr lang="zh-CN" sz="2200" b="0">
                <a:solidFill>
                  <a:srgbClr val="000000"/>
                </a:solidFill>
                <a:ea typeface="宋体" panose="02010600030101010101" pitchFamily="2" charset="-122"/>
              </a:rPr>
              <a:t>块；</a:t>
            </a:r>
            <a:endParaRPr lang="zh-CN" sz="2200" b="0">
              <a:solidFill>
                <a:srgbClr val="000000"/>
              </a:solidFill>
              <a:ea typeface="宋体" panose="02010600030101010101" pitchFamily="2" charset="-122"/>
            </a:endParaRPr>
          </a:p>
          <a:p>
            <a:pPr indent="0">
              <a:lnSpc>
                <a:spcPct val="120000"/>
              </a:lnSpc>
              <a:spcBef>
                <a:spcPts val="0"/>
              </a:spcBef>
              <a:spcAft>
                <a:spcPts val="0"/>
              </a:spcAft>
            </a:pPr>
            <a:r>
              <a:rPr lang="zh-CN" sz="2200" b="0">
                <a:solidFill>
                  <a:srgbClr val="000000"/>
                </a:solidFill>
                <a:ea typeface="宋体" panose="02010600030101010101" pitchFamily="2" charset="-122"/>
              </a:rPr>
              <a:t>（</a:t>
            </a:r>
            <a:r>
              <a:rPr lang="en-US" sz="2200" b="0">
                <a:solidFill>
                  <a:srgbClr val="000000"/>
                </a:solidFill>
                <a:latin typeface="Times New Roman" panose="02020603050405020304" pitchFamily="18" charset="0"/>
                <a:ea typeface="宋体" panose="02010600030101010101" pitchFamily="2" charset="-122"/>
              </a:rPr>
              <a:t>2</a:t>
            </a:r>
            <a:r>
              <a:rPr lang="zh-CN" sz="2200" b="0">
                <a:solidFill>
                  <a:srgbClr val="000000"/>
                </a:solidFill>
                <a:ea typeface="宋体" panose="02010600030101010101" pitchFamily="2" charset="-122"/>
              </a:rPr>
              <a:t>）进入第</a:t>
            </a:r>
            <a:r>
              <a:rPr lang="en-US" sz="2200" b="0">
                <a:solidFill>
                  <a:srgbClr val="000000"/>
                </a:solidFill>
                <a:latin typeface="Times New Roman" panose="02020603050405020304" pitchFamily="18" charset="0"/>
                <a:ea typeface="宋体" panose="02010600030101010101" pitchFamily="2" charset="-122"/>
              </a:rPr>
              <a:t>3</a:t>
            </a:r>
            <a:r>
              <a:rPr lang="zh-CN" sz="2200" b="0">
                <a:solidFill>
                  <a:srgbClr val="000000"/>
                </a:solidFill>
                <a:ea typeface="宋体" panose="02010600030101010101" pitchFamily="2" charset="-122"/>
              </a:rPr>
              <a:t>块对应的双向链表继续查找结点</a:t>
            </a:r>
            <a:r>
              <a:rPr lang="en-US" sz="2200" b="0">
                <a:solidFill>
                  <a:srgbClr val="000000"/>
                </a:solidFill>
                <a:latin typeface="Times New Roman" panose="02020603050405020304" pitchFamily="18" charset="0"/>
                <a:ea typeface="宋体" panose="02010600030101010101" pitchFamily="2" charset="-122"/>
              </a:rPr>
              <a:t>6</a:t>
            </a:r>
            <a:r>
              <a:rPr lang="zh-CN" sz="2200" b="0">
                <a:solidFill>
                  <a:srgbClr val="000000"/>
                </a:solidFill>
                <a:ea typeface="宋体" panose="02010600030101010101" pitchFamily="2" charset="-122"/>
              </a:rPr>
              <a:t>、结点</a:t>
            </a:r>
            <a:r>
              <a:rPr lang="en-US" sz="2200" b="0">
                <a:solidFill>
                  <a:srgbClr val="000000"/>
                </a:solidFill>
                <a:latin typeface="Times New Roman" panose="02020603050405020304" pitchFamily="18" charset="0"/>
                <a:ea typeface="宋体" panose="02010600030101010101" pitchFamily="2" charset="-122"/>
              </a:rPr>
              <a:t>-2</a:t>
            </a:r>
            <a:r>
              <a:rPr lang="zh-CN" sz="2200" b="0">
                <a:solidFill>
                  <a:srgbClr val="000000"/>
                </a:solidFill>
                <a:ea typeface="宋体" panose="02010600030101010101" pitchFamily="2" charset="-122"/>
              </a:rPr>
              <a:t>，即第</a:t>
            </a:r>
            <a:r>
              <a:rPr lang="en-US" sz="2200" b="0">
                <a:solidFill>
                  <a:srgbClr val="000000"/>
                </a:solidFill>
                <a:latin typeface="Times New Roman" panose="02020603050405020304" pitchFamily="18" charset="0"/>
                <a:ea typeface="宋体" panose="02010600030101010101" pitchFamily="2" charset="-122"/>
              </a:rPr>
              <a:t>10</a:t>
            </a:r>
            <a:r>
              <a:rPr lang="zh-CN" sz="2200" b="0">
                <a:solidFill>
                  <a:srgbClr val="000000"/>
                </a:solidFill>
                <a:ea typeface="宋体" panose="02010600030101010101" pitchFamily="2" charset="-122"/>
              </a:rPr>
              <a:t>个元素为</a:t>
            </a:r>
            <a:r>
              <a:rPr lang="en-US" sz="2200" b="0">
                <a:solidFill>
                  <a:srgbClr val="000000"/>
                </a:solidFill>
                <a:latin typeface="Times New Roman" panose="02020603050405020304" pitchFamily="18" charset="0"/>
                <a:ea typeface="宋体" panose="02010600030101010101" pitchFamily="2" charset="-122"/>
              </a:rPr>
              <a:t>-2</a:t>
            </a:r>
            <a:r>
              <a:rPr lang="zh-CN" sz="2200" b="0">
                <a:solidFill>
                  <a:srgbClr val="000000"/>
                </a:solidFill>
                <a:ea typeface="宋体" panose="02010600030101010101" pitchFamily="2" charset="-122"/>
              </a:rPr>
              <a:t>。</a:t>
            </a:r>
            <a:endParaRPr lang="zh-CN" altLang="en-US" sz="2200" b="0">
              <a:solidFill>
                <a:srgbClr val="000000"/>
              </a:solidFill>
              <a:ea typeface="宋体" panose="02010600030101010101" pitchFamily="2" charset="-122"/>
            </a:endParaRPr>
          </a:p>
        </p:txBody>
      </p:sp>
      <p:sp>
        <p:nvSpPr>
          <p:cNvPr id="6" name="文本框 5"/>
          <p:cNvSpPr txBox="1"/>
          <p:nvPr/>
        </p:nvSpPr>
        <p:spPr>
          <a:xfrm>
            <a:off x="9356090" y="2901950"/>
            <a:ext cx="1997710" cy="429895"/>
          </a:xfrm>
          <a:prstGeom prst="rect">
            <a:avLst/>
          </a:prstGeom>
          <a:noFill/>
          <a:ln w="9525">
            <a:noFill/>
          </a:ln>
        </p:spPr>
        <p:txBody>
          <a:bodyPr wrap="square">
            <a:spAutoFit/>
          </a:bodyPr>
          <a:lstStyle/>
          <a:p>
            <a:pPr indent="266700"/>
            <a:r>
              <a:rPr lang="zh-CN" sz="2200" b="0">
                <a:solidFill>
                  <a:srgbClr val="000000"/>
                </a:solidFill>
                <a:latin typeface="微软雅黑" panose="020B0503020204020204" pitchFamily="34" charset="-122"/>
                <a:ea typeface="微软雅黑" panose="020B0503020204020204" pitchFamily="34" charset="-122"/>
              </a:rPr>
              <a:t>时间复杂度：</a:t>
            </a:r>
            <a:endParaRPr lang="zh-CN" altLang="en-US" sz="2200" b="0">
              <a:solidFill>
                <a:srgbClr val="000000"/>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4"/>
          <a:stretch>
            <a:fillRect/>
          </a:stretch>
        </p:blipFill>
        <p:spPr>
          <a:xfrm>
            <a:off x="10017760" y="3429000"/>
            <a:ext cx="781050" cy="3213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6" grpId="0"/>
      <p:bldP spid="6" grpId="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2.4.6 块状链表</a:t>
            </a:r>
            <a:endParaRPr lang="zh-CN" altLang="en-US"/>
          </a:p>
        </p:txBody>
      </p:sp>
      <p:sp>
        <p:nvSpPr>
          <p:cNvPr id="3" name="副标题 2"/>
          <p:cNvSpPr>
            <a:spLocks noGrp="1"/>
          </p:cNvSpPr>
          <p:nvPr>
            <p:ph type="subTitle" idx="1"/>
          </p:nvPr>
        </p:nvSpPr>
        <p:spPr/>
        <p:txBody>
          <a:bodyPr/>
          <a:lstStyle/>
          <a:p>
            <a:r>
              <a:rPr lang="en-US" altLang="zh-CN" dirty="0"/>
              <a:t>2.4 </a:t>
            </a:r>
            <a:r>
              <a:rPr lang="zh-CN" altLang="en-US" dirty="0"/>
              <a:t>线性表的链接存储实现</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083945"/>
            <a:ext cx="10680065" cy="2018665"/>
          </a:xfrm>
        </p:spPr>
        <p:txBody>
          <a:bodyPr>
            <a:noAutofit/>
          </a:bodyPr>
          <a:lstStyle/>
          <a:p>
            <a:r>
              <a:rPr lang="zh-CN" altLang="en-US" sz="2200" b="1"/>
              <a:t>2. 插入操作：</a:t>
            </a:r>
            <a:r>
              <a:rPr lang="zh-CN" altLang="en-US" sz="2200">
                <a:sym typeface="+mn-ea"/>
              </a:rPr>
              <a:t>在第</a:t>
            </a:r>
            <a:r>
              <a:rPr lang="en-US" altLang="zh-CN" sz="2200">
                <a:sym typeface="+mn-ea"/>
              </a:rPr>
              <a:t>i</a:t>
            </a:r>
            <a:r>
              <a:rPr lang="zh-CN" altLang="en-US" sz="2200">
                <a:sym typeface="+mn-ea"/>
              </a:rPr>
              <a:t>个元素之后插入新元素</a:t>
            </a:r>
            <a:endParaRPr lang="zh-CN" altLang="en-US" sz="2200" b="1"/>
          </a:p>
          <a:p>
            <a:pPr>
              <a:lnSpc>
                <a:spcPct val="120000"/>
              </a:lnSpc>
              <a:spcBef>
                <a:spcPts val="0"/>
              </a:spcBef>
              <a:spcAft>
                <a:spcPts val="0"/>
              </a:spcAft>
            </a:pPr>
            <a:r>
              <a:rPr lang="zh-CN" altLang="en-US" sz="2200"/>
              <a:t>（</a:t>
            </a:r>
            <a:r>
              <a:rPr lang="en-US" altLang="zh-CN" sz="2200"/>
              <a:t>1</a:t>
            </a:r>
            <a:r>
              <a:rPr lang="zh-CN" altLang="en-US" sz="2200"/>
              <a:t>）基于查找操作找到第个元素所对应的双向链表结点</a:t>
            </a:r>
            <a:endParaRPr lang="zh-CN" altLang="en-US" sz="2200"/>
          </a:p>
          <a:p>
            <a:pPr>
              <a:lnSpc>
                <a:spcPct val="120000"/>
              </a:lnSpc>
              <a:spcBef>
                <a:spcPts val="0"/>
              </a:spcBef>
              <a:spcAft>
                <a:spcPts val="0"/>
              </a:spcAft>
            </a:pPr>
            <a:r>
              <a:rPr lang="zh-CN" altLang="en-US" sz="2200"/>
              <a:t>（</a:t>
            </a:r>
            <a:r>
              <a:rPr lang="en-US" altLang="zh-CN" sz="2200"/>
              <a:t>2</a:t>
            </a:r>
            <a:r>
              <a:rPr lang="zh-CN" altLang="en-US" sz="2200"/>
              <a:t>）在双向链表上执行插入操作</a:t>
            </a:r>
            <a:endParaRPr lang="zh-CN" altLang="en-US" sz="2200"/>
          </a:p>
          <a:p>
            <a:pPr>
              <a:lnSpc>
                <a:spcPct val="120000"/>
              </a:lnSpc>
              <a:spcBef>
                <a:spcPts val="0"/>
              </a:spcBef>
              <a:spcAft>
                <a:spcPts val="0"/>
              </a:spcAft>
            </a:pPr>
            <a:r>
              <a:rPr lang="zh-CN" altLang="en-US" sz="2200"/>
              <a:t>（</a:t>
            </a:r>
            <a:r>
              <a:rPr lang="en-US" altLang="zh-CN" sz="2200"/>
              <a:t>3</a:t>
            </a:r>
            <a:r>
              <a:rPr lang="zh-CN" altLang="en-US" sz="2200"/>
              <a:t>）由于第</a:t>
            </a:r>
            <a:r>
              <a:rPr lang="en-US" altLang="zh-CN" sz="2200"/>
              <a:t>i</a:t>
            </a:r>
            <a:r>
              <a:rPr lang="zh-CN" altLang="en-US" sz="2200"/>
              <a:t>个元素所在块多了一个元素，因此该块之后的所有块指向的双向链表结点将变为原指向结点的前驱结点。</a:t>
            </a:r>
            <a:endParaRPr lang="zh-CN" altLang="en-US" sz="2200"/>
          </a:p>
          <a:p>
            <a:pPr>
              <a:lnSpc>
                <a:spcPct val="100000"/>
              </a:lnSpc>
              <a:spcBef>
                <a:spcPts val="0"/>
              </a:spcBef>
              <a:spcAft>
                <a:spcPts val="0"/>
              </a:spcAft>
            </a:pPr>
            <a:endParaRPr lang="zh-CN" altLang="en-US"/>
          </a:p>
        </p:txBody>
      </p:sp>
      <p:sp>
        <p:nvSpPr>
          <p:cNvPr id="100" name="文本框 99"/>
          <p:cNvSpPr txBox="1"/>
          <p:nvPr/>
        </p:nvSpPr>
        <p:spPr>
          <a:xfrm>
            <a:off x="524510" y="5088255"/>
            <a:ext cx="3269615" cy="429895"/>
          </a:xfrm>
          <a:prstGeom prst="rect">
            <a:avLst/>
          </a:prstGeom>
          <a:noFill/>
          <a:ln w="9525">
            <a:noFill/>
          </a:ln>
        </p:spPr>
        <p:txBody>
          <a:bodyPr wrap="square">
            <a:spAutoFit/>
          </a:bodyPr>
          <a:lstStyle/>
          <a:p>
            <a:pPr indent="0"/>
            <a:r>
              <a:rPr lang="en-US" sz="2200" b="1">
                <a:latin typeface="微软雅黑" panose="020B0503020204020204" pitchFamily="34" charset="-122"/>
                <a:ea typeface="微软雅黑" panose="020B0503020204020204" pitchFamily="34" charset="-122"/>
                <a:cs typeface="微软雅黑" panose="020B0503020204020204" pitchFamily="34" charset="-122"/>
              </a:rPr>
              <a:t>3. </a:t>
            </a:r>
            <a:r>
              <a:rPr lang="zh-CN" sz="2200" b="1">
                <a:latin typeface="微软雅黑" panose="020B0503020204020204" pitchFamily="34" charset="-122"/>
                <a:ea typeface="微软雅黑" panose="020B0503020204020204" pitchFamily="34" charset="-122"/>
                <a:cs typeface="微软雅黑" panose="020B0503020204020204" pitchFamily="34" charset="-122"/>
              </a:rPr>
              <a:t>删除操作</a:t>
            </a:r>
            <a:r>
              <a:rPr lang="en-US" altLang="zh-CN" sz="22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a:latin typeface="微软雅黑" panose="020B0503020204020204" pitchFamily="34" charset="-122"/>
                <a:ea typeface="微软雅黑" panose="020B0503020204020204" pitchFamily="34" charset="-122"/>
                <a:cs typeface="微软雅黑" panose="020B0503020204020204" pitchFamily="34" charset="-122"/>
              </a:rPr>
              <a:t>与插入类似</a:t>
            </a:r>
            <a:endParaRPr lang="zh-CN" altLang="en-US" sz="2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294640" y="5677535"/>
            <a:ext cx="3499485" cy="429895"/>
          </a:xfrm>
          <a:prstGeom prst="rect">
            <a:avLst/>
          </a:prstGeom>
          <a:noFill/>
          <a:ln w="9525">
            <a:noFill/>
          </a:ln>
        </p:spPr>
        <p:txBody>
          <a:bodyPr wrap="square">
            <a:spAutoFit/>
          </a:bodyPr>
          <a:lstStyle/>
          <a:p>
            <a:pPr indent="266700"/>
            <a:r>
              <a:rPr lang="zh-CN" sz="2200" b="0">
                <a:solidFill>
                  <a:srgbClr val="000000"/>
                </a:solidFill>
                <a:latin typeface="微软雅黑" panose="020B0503020204020204" pitchFamily="34" charset="-122"/>
                <a:ea typeface="微软雅黑" panose="020B0503020204020204" pitchFamily="34" charset="-122"/>
              </a:rPr>
              <a:t>插入和删除时间复杂度：</a:t>
            </a:r>
            <a:endParaRPr lang="zh-CN" altLang="en-US" sz="2200" b="0">
              <a:solidFill>
                <a:srgbClr val="000000"/>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1"/>
          <a:stretch>
            <a:fillRect/>
          </a:stretch>
        </p:blipFill>
        <p:spPr>
          <a:xfrm>
            <a:off x="3609340" y="5763895"/>
            <a:ext cx="781050" cy="256540"/>
          </a:xfrm>
          <a:prstGeom prst="rect">
            <a:avLst/>
          </a:prstGeom>
          <a:noFill/>
          <a:ln w="9525">
            <a:noFill/>
          </a:ln>
        </p:spPr>
      </p:pic>
      <p:sp>
        <p:nvSpPr>
          <p:cNvPr id="8" name="内容占位符 4"/>
          <p:cNvSpPr>
            <a:spLocks noGrp="1"/>
          </p:cNvSpPr>
          <p:nvPr/>
        </p:nvSpPr>
        <p:spPr>
          <a:xfrm>
            <a:off x="583565" y="3185160"/>
            <a:ext cx="11296650"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zh-CN" altLang="en-US"/>
              <a:t>例如，如果向第10个元素-2之后插入新元素20</a:t>
            </a:r>
            <a:endParaRPr lang="zh-CN" altLang="en-US"/>
          </a:p>
          <a:p>
            <a:pPr>
              <a:lnSpc>
                <a:spcPct val="100000"/>
              </a:lnSpc>
              <a:spcBef>
                <a:spcPts val="0"/>
              </a:spcBef>
              <a:spcAft>
                <a:spcPts val="0"/>
              </a:spcAft>
            </a:pPr>
            <a:r>
              <a:rPr lang="en-US" altLang="zh-CN"/>
              <a:t>1</a:t>
            </a:r>
            <a:r>
              <a:rPr lang="zh-CN" altLang="en-US"/>
              <a:t>）在结点-2和-7之间插入新元素20，变为-2、20、-7。</a:t>
            </a:r>
            <a:endParaRPr lang="zh-CN" altLang="en-US"/>
          </a:p>
          <a:p>
            <a:pPr>
              <a:lnSpc>
                <a:spcPct val="100000"/>
              </a:lnSpc>
              <a:spcBef>
                <a:spcPts val="0"/>
              </a:spcBef>
              <a:spcAft>
                <a:spcPts val="0"/>
              </a:spcAft>
            </a:pPr>
            <a:r>
              <a:rPr lang="en-US" altLang="zh-CN"/>
              <a:t>2</a:t>
            </a:r>
            <a:r>
              <a:rPr lang="zh-CN" altLang="en-US"/>
              <a:t>）原有元素次序产生变化：原第11个元素变为现第12个、原第12个元素变为现第13个……。</a:t>
            </a:r>
            <a:endParaRPr lang="zh-CN" altLang="en-US"/>
          </a:p>
          <a:p>
            <a:pPr>
              <a:lnSpc>
                <a:spcPct val="100000"/>
              </a:lnSpc>
              <a:spcBef>
                <a:spcPts val="0"/>
              </a:spcBef>
              <a:spcAft>
                <a:spcPts val="0"/>
              </a:spcAft>
            </a:pPr>
            <a:r>
              <a:rPr lang="en-US" altLang="zh-CN"/>
              <a:t>3</a:t>
            </a:r>
            <a:r>
              <a:rPr lang="zh-CN" altLang="en-US"/>
              <a:t>）将第4块所指向的双向链表结点从12更新为前驱10，第5块的双向链表结点从-8更新为前驱-3。</a:t>
            </a:r>
            <a:endParaRPr lang="zh-CN" altLang="en-US"/>
          </a:p>
          <a:p>
            <a:pPr>
              <a:lnSpc>
                <a:spcPct val="100000"/>
              </a:lnSpc>
              <a:spcBef>
                <a:spcPts val="0"/>
              </a:spcBef>
              <a:spcAft>
                <a:spcPts val="0"/>
              </a:spcAft>
            </a:pPr>
            <a:r>
              <a:rPr lang="zh-CN" altLang="en-US"/>
              <a:t>值得额外注意的是，插入操作有可能导致新的块产生，在实现代码中需要处理好这种特殊情况。</a:t>
            </a:r>
            <a:endParaRPr lang="zh-CN" altLang="en-US"/>
          </a:p>
        </p:txBody>
      </p:sp>
      <p:pic>
        <p:nvPicPr>
          <p:cNvPr id="128" name="图片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103495" y="4880610"/>
            <a:ext cx="6425565" cy="1769745"/>
          </a:xfrm>
          <a:prstGeom prst="rect">
            <a:avLst/>
          </a:prstGeom>
          <a:noFill/>
          <a:ln>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6" grpId="0"/>
      <p:bldP spid="6" grpId="1"/>
      <p:bldP spid="8" grpId="0"/>
      <p:bldP spid="8"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2.5 线性表的应用</a:t>
            </a:r>
            <a:endParaRPr lang="zh-CN" altLang="en-US"/>
          </a:p>
        </p:txBody>
      </p:sp>
      <p:sp>
        <p:nvSpPr>
          <p:cNvPr id="3" name="副标题 2"/>
          <p:cNvSpPr>
            <a:spLocks noGrp="1"/>
          </p:cNvSpPr>
          <p:nvPr>
            <p:ph type="subTitle" idx="1"/>
          </p:nvPr>
        </p:nvSpPr>
        <p:spPr/>
        <p:txBody>
          <a:bodyPr/>
          <a:lstStyle/>
          <a:p>
            <a:r>
              <a:rPr lang="en-US" altLang="zh-CN" dirty="0"/>
              <a:t>2.5 </a:t>
            </a:r>
            <a:r>
              <a:rPr lang="zh-CN" altLang="en-US" dirty="0"/>
              <a:t>线性表的应用</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813435" y="1083945"/>
            <a:ext cx="10824210" cy="1028700"/>
          </a:xfrm>
        </p:spPr>
        <p:txBody>
          <a:bodyPr>
            <a:normAutofit/>
          </a:bodyPr>
          <a:lstStyle/>
          <a:p>
            <a:pPr>
              <a:lnSpc>
                <a:spcPct val="110000"/>
              </a:lnSpc>
              <a:spcBef>
                <a:spcPts val="1000"/>
              </a:spcBef>
              <a:spcAft>
                <a:spcPts val="0"/>
              </a:spcAft>
            </a:pPr>
            <a:r>
              <a:rPr lang="zh-CN" altLang="en-US" b="1"/>
              <a:t>一元多项式的加法</a:t>
            </a:r>
            <a:r>
              <a:rPr lang="zh-CN" altLang="en-US"/>
              <a:t>：</a:t>
            </a:r>
            <a:endParaRPr lang="zh-CN" altLang="en-US"/>
          </a:p>
          <a:p>
            <a:pPr fontAlgn="auto">
              <a:lnSpc>
                <a:spcPct val="140000"/>
              </a:lnSpc>
              <a:spcBef>
                <a:spcPts val="0"/>
              </a:spcBef>
              <a:spcAft>
                <a:spcPts val="0"/>
              </a:spcAft>
            </a:pPr>
            <a:r>
              <a:rPr lang="zh-CN" altLang="en-US"/>
              <a:t>p1和p2分别指向两个多项式第一个结点，不断循环比较p1和p2所指的各结点，做不同处理</a:t>
            </a:r>
            <a:endParaRPr lang="zh-CN" altLang="en-US"/>
          </a:p>
        </p:txBody>
      </p:sp>
      <p:sp>
        <p:nvSpPr>
          <p:cNvPr id="7" name="内容占位符 4"/>
          <p:cNvSpPr>
            <a:spLocks noGrp="1"/>
          </p:cNvSpPr>
          <p:nvPr>
            <p:custDataLst>
              <p:tags r:id="rId1"/>
            </p:custDataLst>
          </p:nvPr>
        </p:nvSpPr>
        <p:spPr>
          <a:xfrm>
            <a:off x="478790" y="2112645"/>
            <a:ext cx="3486150" cy="32092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marR="0" indent="-342900" defTabSz="914400" fontAlgn="auto">
              <a:lnSpc>
                <a:spcPct val="100000"/>
              </a:lnSpc>
              <a:spcBef>
                <a:spcPts val="0"/>
              </a:spcBef>
              <a:spcAft>
                <a:spcPts val="0"/>
              </a:spcAft>
              <a:buClrTx/>
              <a:buSzTx/>
              <a:buFont typeface="Wingdings" panose="05000000000000000000" charset="0"/>
              <a:buChar char="n"/>
              <a:defRPr/>
            </a:pPr>
            <a:r>
              <a:rPr lang="en-US" altLang="zh-CN" noProof="0" dirty="0">
                <a:solidFill>
                  <a:schemeClr val="tx1"/>
                </a:solidFill>
                <a:cs typeface="微软雅黑" panose="020B0503020204020204" pitchFamily="34" charset="-122"/>
                <a:sym typeface="+mn-ea"/>
              </a:rPr>
              <a:t>P1.</a:t>
            </a:r>
            <a:r>
              <a:rPr lang="en-US" altLang="zh-CN" noProof="0" dirty="0" err="1">
                <a:solidFill>
                  <a:schemeClr val="tx1"/>
                </a:solidFill>
                <a:cs typeface="微软雅黑" panose="020B0503020204020204" pitchFamily="34" charset="-122"/>
                <a:sym typeface="+mn-ea"/>
              </a:rPr>
              <a:t>expon</a:t>
            </a:r>
            <a:r>
              <a:rPr lang="en-US" altLang="zh-CN" noProof="0" dirty="0">
                <a:solidFill>
                  <a:schemeClr val="tx1"/>
                </a:solidFill>
                <a:cs typeface="微软雅黑" panose="020B0503020204020204" pitchFamily="34" charset="-122"/>
                <a:sym typeface="+mn-ea"/>
              </a:rPr>
              <a:t>==P2.</a:t>
            </a:r>
            <a:r>
              <a:rPr lang="en-US" altLang="zh-CN" noProof="0" dirty="0" err="1">
                <a:solidFill>
                  <a:schemeClr val="tx1"/>
                </a:solidFill>
                <a:cs typeface="微软雅黑" panose="020B0503020204020204" pitchFamily="34" charset="-122"/>
                <a:sym typeface="+mn-ea"/>
              </a:rPr>
              <a:t>expon</a:t>
            </a:r>
            <a:r>
              <a:rPr lang="zh-CN" altLang="en-US" noProof="0" dirty="0" err="1">
                <a:solidFill>
                  <a:schemeClr val="tx1"/>
                </a:solidFill>
                <a:cs typeface="微软雅黑" panose="020B0503020204020204" pitchFamily="34" charset="-122"/>
                <a:sym typeface="+mn-ea"/>
              </a:rPr>
              <a:t>，插入求和结点，</a:t>
            </a:r>
            <a:r>
              <a:rPr lang="en-US" altLang="zh-CN" noProof="0" dirty="0" err="1">
                <a:solidFill>
                  <a:schemeClr val="tx1"/>
                </a:solidFill>
                <a:cs typeface="微软雅黑" panose="020B0503020204020204" pitchFamily="34" charset="-122"/>
                <a:sym typeface="+mn-ea"/>
              </a:rPr>
              <a:t>P1=P1.next</a:t>
            </a:r>
            <a:r>
              <a:rPr lang="zh-CN" altLang="en-US" noProof="0" dirty="0" err="1">
                <a:solidFill>
                  <a:schemeClr val="tx1"/>
                </a:solidFill>
                <a:cs typeface="微软雅黑" panose="020B0503020204020204" pitchFamily="34" charset="-122"/>
                <a:sym typeface="+mn-ea"/>
              </a:rPr>
              <a:t>；</a:t>
            </a:r>
            <a:r>
              <a:rPr lang="en-US" altLang="zh-CN" noProof="0" dirty="0" err="1">
                <a:solidFill>
                  <a:schemeClr val="tx1"/>
                </a:solidFill>
                <a:cs typeface="微软雅黑" panose="020B0503020204020204" pitchFamily="34" charset="-122"/>
                <a:sym typeface="+mn-ea"/>
              </a:rPr>
              <a:t>P2=P2.next</a:t>
            </a:r>
            <a:endParaRPr lang="en-US" altLang="zh-CN" noProof="0" dirty="0" err="1">
              <a:solidFill>
                <a:schemeClr val="tx1"/>
              </a:solidFill>
              <a:cs typeface="微软雅黑" panose="020B0503020204020204" pitchFamily="34" charset="-122"/>
              <a:sym typeface="+mn-ea"/>
            </a:endParaRPr>
          </a:p>
          <a:p>
            <a:pPr marL="342900" marR="0" indent="-342900" defTabSz="914400" fontAlgn="auto">
              <a:lnSpc>
                <a:spcPct val="100000"/>
              </a:lnSpc>
              <a:spcBef>
                <a:spcPts val="0"/>
              </a:spcBef>
              <a:spcAft>
                <a:spcPts val="0"/>
              </a:spcAft>
              <a:buClrTx/>
              <a:buSzTx/>
              <a:buFont typeface="Wingdings" panose="05000000000000000000" charset="0"/>
              <a:buChar char="n"/>
              <a:defRPr/>
            </a:pPr>
            <a:endParaRPr kumimoji="0" lang="zh-CN" altLang="zh-CN" kern="1200" cap="none" spc="0" normalizeH="0" baseline="0" noProof="0" dirty="0">
              <a:solidFill>
                <a:schemeClr val="tx1"/>
              </a:solidFill>
              <a:cs typeface="微软雅黑" panose="020B0503020204020204" pitchFamily="34" charset="-122"/>
            </a:endParaRPr>
          </a:p>
          <a:p>
            <a:pPr marL="342900" marR="0" indent="-342900" defTabSz="914400" fontAlgn="auto">
              <a:lnSpc>
                <a:spcPct val="100000"/>
              </a:lnSpc>
              <a:spcBef>
                <a:spcPts val="0"/>
              </a:spcBef>
              <a:spcAft>
                <a:spcPts val="0"/>
              </a:spcAft>
              <a:buClrTx/>
              <a:buSzTx/>
              <a:buFont typeface="Wingdings" panose="05000000000000000000" charset="0"/>
              <a:buChar char="n"/>
              <a:defRPr/>
            </a:pPr>
            <a:r>
              <a:rPr lang="en-US" altLang="zh-CN" noProof="0" dirty="0">
                <a:solidFill>
                  <a:schemeClr val="tx1"/>
                </a:solidFill>
                <a:cs typeface="微软雅黑" panose="020B0503020204020204" pitchFamily="34" charset="-122"/>
                <a:sym typeface="+mn-ea"/>
              </a:rPr>
              <a:t>P1.</a:t>
            </a:r>
            <a:r>
              <a:rPr lang="en-US" altLang="zh-CN" noProof="0" dirty="0" err="1">
                <a:solidFill>
                  <a:schemeClr val="tx1"/>
                </a:solidFill>
                <a:cs typeface="微软雅黑" panose="020B0503020204020204" pitchFamily="34" charset="-122"/>
                <a:sym typeface="+mn-ea"/>
              </a:rPr>
              <a:t>expon</a:t>
            </a:r>
            <a:r>
              <a:rPr lang="en-US" altLang="zh-CN" noProof="0" dirty="0">
                <a:solidFill>
                  <a:schemeClr val="tx1"/>
                </a:solidFill>
                <a:cs typeface="微软雅黑" panose="020B0503020204020204" pitchFamily="34" charset="-122"/>
                <a:sym typeface="+mn-ea"/>
              </a:rPr>
              <a:t>&gt;P2.</a:t>
            </a:r>
            <a:r>
              <a:rPr lang="en-US" altLang="zh-CN" noProof="0" dirty="0" err="1">
                <a:solidFill>
                  <a:schemeClr val="tx1"/>
                </a:solidFill>
                <a:cs typeface="微软雅黑" panose="020B0503020204020204" pitchFamily="34" charset="-122"/>
                <a:sym typeface="+mn-ea"/>
              </a:rPr>
              <a:t>expon</a:t>
            </a:r>
            <a:r>
              <a:rPr lang="zh-CN" altLang="en-US" noProof="0" dirty="0" err="1">
                <a:solidFill>
                  <a:schemeClr val="tx1"/>
                </a:solidFill>
                <a:cs typeface="微软雅黑" panose="020B0503020204020204" pitchFamily="34" charset="-122"/>
                <a:sym typeface="+mn-ea"/>
              </a:rPr>
              <a:t>，</a:t>
            </a:r>
            <a:r>
              <a:rPr lang="en-US" altLang="zh-CN" noProof="0" dirty="0" err="1">
                <a:solidFill>
                  <a:schemeClr val="tx1"/>
                </a:solidFill>
                <a:cs typeface="微软雅黑" panose="020B0503020204020204" pitchFamily="34" charset="-122"/>
                <a:sym typeface="+mn-ea"/>
              </a:rPr>
              <a:t>  </a:t>
            </a:r>
            <a:r>
              <a:rPr lang="zh-CN" altLang="en-US" noProof="0" dirty="0" err="1">
                <a:solidFill>
                  <a:schemeClr val="tx1"/>
                </a:solidFill>
                <a:cs typeface="微软雅黑" panose="020B0503020204020204" pitchFamily="34" charset="-122"/>
                <a:sym typeface="+mn-ea"/>
              </a:rPr>
              <a:t>插入</a:t>
            </a:r>
            <a:r>
              <a:rPr lang="en-US" altLang="zh-CN" noProof="0" dirty="0" err="1">
                <a:solidFill>
                  <a:schemeClr val="tx1"/>
                </a:solidFill>
                <a:cs typeface="微软雅黑" panose="020B0503020204020204" pitchFamily="34" charset="-122"/>
                <a:sym typeface="+mn-ea"/>
              </a:rPr>
              <a:t>P1</a:t>
            </a:r>
            <a:r>
              <a:rPr lang="zh-CN" altLang="en-US" noProof="0" dirty="0" err="1">
                <a:solidFill>
                  <a:schemeClr val="tx1"/>
                </a:solidFill>
                <a:cs typeface="微软雅黑" panose="020B0503020204020204" pitchFamily="34" charset="-122"/>
                <a:sym typeface="+mn-ea"/>
              </a:rPr>
              <a:t>，</a:t>
            </a:r>
            <a:r>
              <a:rPr lang="en-US" altLang="zh-CN" noProof="0" dirty="0" err="1">
                <a:solidFill>
                  <a:schemeClr val="tx1"/>
                </a:solidFill>
                <a:cs typeface="微软雅黑" panose="020B0503020204020204" pitchFamily="34" charset="-122"/>
                <a:sym typeface="+mn-ea"/>
              </a:rPr>
              <a:t>P1=P1.next;</a:t>
            </a:r>
            <a:endParaRPr lang="en-US" altLang="zh-CN" noProof="0" dirty="0" err="1">
              <a:solidFill>
                <a:schemeClr val="tx1"/>
              </a:solidFill>
              <a:cs typeface="微软雅黑" panose="020B0503020204020204" pitchFamily="34" charset="-122"/>
              <a:sym typeface="+mn-ea"/>
            </a:endParaRPr>
          </a:p>
          <a:p>
            <a:pPr marL="342900" marR="0" indent="-342900" defTabSz="914400" fontAlgn="auto">
              <a:lnSpc>
                <a:spcPct val="100000"/>
              </a:lnSpc>
              <a:spcBef>
                <a:spcPts val="0"/>
              </a:spcBef>
              <a:spcAft>
                <a:spcPts val="0"/>
              </a:spcAft>
              <a:buClrTx/>
              <a:buSzTx/>
              <a:buFont typeface="Wingdings" panose="05000000000000000000" charset="0"/>
              <a:buChar char="n"/>
              <a:defRPr/>
            </a:pPr>
            <a:endParaRPr kumimoji="0" lang="zh-CN" altLang="zh-CN" kern="1200" cap="none" spc="0" normalizeH="0" baseline="0" noProof="0" dirty="0">
              <a:solidFill>
                <a:schemeClr val="tx1"/>
              </a:solidFill>
              <a:cs typeface="微软雅黑" panose="020B0503020204020204" pitchFamily="34" charset="-122"/>
            </a:endParaRPr>
          </a:p>
          <a:p>
            <a:pPr marL="342900" marR="0" indent="-342900" defTabSz="914400" fontAlgn="auto">
              <a:lnSpc>
                <a:spcPct val="100000"/>
              </a:lnSpc>
              <a:spcBef>
                <a:spcPts val="0"/>
              </a:spcBef>
              <a:spcAft>
                <a:spcPts val="0"/>
              </a:spcAft>
              <a:buClrTx/>
              <a:buSzTx/>
              <a:buFont typeface="Wingdings" panose="05000000000000000000" charset="0"/>
              <a:buChar char="n"/>
              <a:defRPr/>
            </a:pPr>
            <a:r>
              <a:rPr lang="en-US" altLang="zh-CN" noProof="0" dirty="0">
                <a:solidFill>
                  <a:schemeClr val="tx1"/>
                </a:solidFill>
                <a:cs typeface="微软雅黑" panose="020B0503020204020204" pitchFamily="34" charset="-122"/>
                <a:sym typeface="+mn-ea"/>
              </a:rPr>
              <a:t>P1.</a:t>
            </a:r>
            <a:r>
              <a:rPr lang="en-US" altLang="zh-CN" noProof="0" dirty="0" err="1">
                <a:solidFill>
                  <a:schemeClr val="tx1"/>
                </a:solidFill>
                <a:cs typeface="微软雅黑" panose="020B0503020204020204" pitchFamily="34" charset="-122"/>
                <a:sym typeface="+mn-ea"/>
              </a:rPr>
              <a:t>expon</a:t>
            </a:r>
            <a:r>
              <a:rPr lang="en-US" altLang="zh-CN" noProof="0" dirty="0">
                <a:solidFill>
                  <a:schemeClr val="tx1"/>
                </a:solidFill>
                <a:cs typeface="微软雅黑" panose="020B0503020204020204" pitchFamily="34" charset="-122"/>
                <a:sym typeface="+mn-ea"/>
              </a:rPr>
              <a:t>&lt;P2.</a:t>
            </a:r>
            <a:r>
              <a:rPr lang="en-US" altLang="zh-CN" noProof="0" dirty="0" err="1">
                <a:solidFill>
                  <a:schemeClr val="tx1"/>
                </a:solidFill>
                <a:cs typeface="微软雅黑" panose="020B0503020204020204" pitchFamily="34" charset="-122"/>
                <a:sym typeface="+mn-ea"/>
              </a:rPr>
              <a:t>expon,    </a:t>
            </a:r>
            <a:r>
              <a:rPr lang="zh-CN" altLang="en-US" noProof="0" dirty="0" err="1">
                <a:solidFill>
                  <a:schemeClr val="tx1"/>
                </a:solidFill>
                <a:cs typeface="微软雅黑" panose="020B0503020204020204" pitchFamily="34" charset="-122"/>
                <a:sym typeface="+mn-ea"/>
              </a:rPr>
              <a:t>插入</a:t>
            </a:r>
            <a:r>
              <a:rPr lang="en-US" altLang="zh-CN" noProof="0" dirty="0" err="1">
                <a:solidFill>
                  <a:schemeClr val="tx1"/>
                </a:solidFill>
                <a:cs typeface="微软雅黑" panose="020B0503020204020204" pitchFamily="34" charset="-122"/>
                <a:sym typeface="+mn-ea"/>
              </a:rPr>
              <a:t>P2</a:t>
            </a:r>
            <a:r>
              <a:rPr lang="zh-CN" altLang="en-US" noProof="0" dirty="0" err="1">
                <a:solidFill>
                  <a:schemeClr val="tx1"/>
                </a:solidFill>
                <a:cs typeface="微软雅黑" panose="020B0503020204020204" pitchFamily="34" charset="-122"/>
                <a:sym typeface="+mn-ea"/>
              </a:rPr>
              <a:t>，</a:t>
            </a:r>
            <a:r>
              <a:rPr lang="en-US" altLang="zh-CN" noProof="0" dirty="0" err="1">
                <a:solidFill>
                  <a:schemeClr val="tx1"/>
                </a:solidFill>
                <a:cs typeface="微软雅黑" panose="020B0503020204020204" pitchFamily="34" charset="-122"/>
                <a:sym typeface="+mn-ea"/>
              </a:rPr>
              <a:t>P2=P.next;</a:t>
            </a:r>
            <a:endParaRPr lang="en-US" altLang="zh-CN" noProof="0" dirty="0" err="1">
              <a:solidFill>
                <a:schemeClr val="tx1"/>
              </a:solidFill>
              <a:cs typeface="微软雅黑" panose="020B0503020204020204" pitchFamily="34" charset="-122"/>
              <a:sym typeface="+mn-ea"/>
            </a:endParaRPr>
          </a:p>
        </p:txBody>
      </p:sp>
      <p:grpSp>
        <p:nvGrpSpPr>
          <p:cNvPr id="73" name="组合 72"/>
          <p:cNvGrpSpPr/>
          <p:nvPr/>
        </p:nvGrpSpPr>
        <p:grpSpPr>
          <a:xfrm>
            <a:off x="4653280" y="2432050"/>
            <a:ext cx="1460500" cy="457200"/>
            <a:chOff x="1143000" y="3581400"/>
            <a:chExt cx="1460191" cy="457200"/>
          </a:xfrm>
        </p:grpSpPr>
        <p:sp>
          <p:nvSpPr>
            <p:cNvPr id="5214" name="Rectangle 25"/>
            <p:cNvSpPr/>
            <p:nvPr>
              <p:custDataLst>
                <p:tags r:id="rId2"/>
              </p:custDataLst>
            </p:nvPr>
          </p:nvSpPr>
          <p:spPr>
            <a:xfrm>
              <a:off x="1620772" y="35814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5</a:t>
              </a:r>
              <a:endParaRPr lang="zh-CN" altLang="en-US" sz="2000" b="1" dirty="0">
                <a:latin typeface="Times New Roman" panose="02020603050405020304" pitchFamily="18" charset="0"/>
              </a:endParaRPr>
            </a:p>
          </p:txBody>
        </p:sp>
        <p:sp>
          <p:nvSpPr>
            <p:cNvPr id="5215" name="Rectangle 26"/>
            <p:cNvSpPr/>
            <p:nvPr>
              <p:custDataLst>
                <p:tags r:id="rId3"/>
              </p:custDataLst>
            </p:nvPr>
          </p:nvSpPr>
          <p:spPr>
            <a:xfrm>
              <a:off x="2098545" y="35814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216" name="Line 27"/>
            <p:cNvSpPr/>
            <p:nvPr>
              <p:custDataLst>
                <p:tags r:id="rId4"/>
              </p:custDataLst>
            </p:nvPr>
          </p:nvSpPr>
          <p:spPr>
            <a:xfrm flipV="1">
              <a:off x="2211242" y="3826019"/>
              <a:ext cx="391949" cy="0"/>
            </a:xfrm>
            <a:prstGeom prst="line">
              <a:avLst/>
            </a:prstGeom>
            <a:ln w="9525" cap="flat" cmpd="sng">
              <a:solidFill>
                <a:srgbClr val="000000"/>
              </a:solidFill>
              <a:prstDash val="solid"/>
              <a:headEnd type="none" w="med" len="med"/>
              <a:tailEnd type="triangle" w="med" len="med"/>
            </a:ln>
          </p:spPr>
        </p:sp>
        <p:sp>
          <p:nvSpPr>
            <p:cNvPr id="5217" name="Rectangle 25"/>
            <p:cNvSpPr/>
            <p:nvPr>
              <p:custDataLst>
                <p:tags r:id="rId5"/>
              </p:custDataLst>
            </p:nvPr>
          </p:nvSpPr>
          <p:spPr>
            <a:xfrm>
              <a:off x="1143000" y="35814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3</a:t>
              </a:r>
              <a:endParaRPr lang="zh-CN" altLang="en-US" sz="2000" b="1" dirty="0">
                <a:latin typeface="Times New Roman" panose="02020603050405020304" pitchFamily="18" charset="0"/>
              </a:endParaRPr>
            </a:p>
          </p:txBody>
        </p:sp>
      </p:grpSp>
      <p:grpSp>
        <p:nvGrpSpPr>
          <p:cNvPr id="74" name="组合 73"/>
          <p:cNvGrpSpPr/>
          <p:nvPr/>
        </p:nvGrpSpPr>
        <p:grpSpPr>
          <a:xfrm>
            <a:off x="6113780" y="2432050"/>
            <a:ext cx="1460500" cy="457200"/>
            <a:chOff x="2603191" y="3581400"/>
            <a:chExt cx="1460191" cy="457200"/>
          </a:xfrm>
        </p:grpSpPr>
        <p:sp>
          <p:nvSpPr>
            <p:cNvPr id="5210" name="Rectangle 25"/>
            <p:cNvSpPr/>
            <p:nvPr>
              <p:custDataLst>
                <p:tags r:id="rId6"/>
              </p:custDataLst>
            </p:nvPr>
          </p:nvSpPr>
          <p:spPr>
            <a:xfrm>
              <a:off x="3080963" y="35814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4</a:t>
              </a:r>
              <a:endParaRPr lang="zh-CN" altLang="en-US" sz="2000" b="1" dirty="0">
                <a:latin typeface="Times New Roman" panose="02020603050405020304" pitchFamily="18" charset="0"/>
              </a:endParaRPr>
            </a:p>
          </p:txBody>
        </p:sp>
        <p:sp>
          <p:nvSpPr>
            <p:cNvPr id="5211" name="Rectangle 26"/>
            <p:cNvSpPr/>
            <p:nvPr>
              <p:custDataLst>
                <p:tags r:id="rId7"/>
              </p:custDataLst>
            </p:nvPr>
          </p:nvSpPr>
          <p:spPr>
            <a:xfrm>
              <a:off x="3558736" y="35814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212" name="Line 27"/>
            <p:cNvSpPr/>
            <p:nvPr>
              <p:custDataLst>
                <p:tags r:id="rId8"/>
              </p:custDataLst>
            </p:nvPr>
          </p:nvSpPr>
          <p:spPr>
            <a:xfrm flipV="1">
              <a:off x="3671433" y="3826019"/>
              <a:ext cx="391949" cy="0"/>
            </a:xfrm>
            <a:prstGeom prst="line">
              <a:avLst/>
            </a:prstGeom>
            <a:ln w="9525" cap="flat" cmpd="sng">
              <a:solidFill>
                <a:srgbClr val="000000"/>
              </a:solidFill>
              <a:prstDash val="solid"/>
              <a:headEnd type="none" w="med" len="med"/>
              <a:tailEnd type="triangle" w="med" len="med"/>
            </a:ln>
          </p:spPr>
        </p:sp>
        <p:sp>
          <p:nvSpPr>
            <p:cNvPr id="5213" name="Rectangle 25"/>
            <p:cNvSpPr/>
            <p:nvPr>
              <p:custDataLst>
                <p:tags r:id="rId9"/>
              </p:custDataLst>
            </p:nvPr>
          </p:nvSpPr>
          <p:spPr>
            <a:xfrm>
              <a:off x="2603191" y="35814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4</a:t>
              </a:r>
              <a:endParaRPr lang="zh-CN" altLang="en-US" sz="2000" b="1" dirty="0">
                <a:latin typeface="Times New Roman" panose="02020603050405020304" pitchFamily="18" charset="0"/>
              </a:endParaRPr>
            </a:p>
          </p:txBody>
        </p:sp>
      </p:grpSp>
      <p:grpSp>
        <p:nvGrpSpPr>
          <p:cNvPr id="75" name="组合 74"/>
          <p:cNvGrpSpPr/>
          <p:nvPr/>
        </p:nvGrpSpPr>
        <p:grpSpPr>
          <a:xfrm>
            <a:off x="7548880" y="2432050"/>
            <a:ext cx="1460500" cy="457200"/>
            <a:chOff x="4038600" y="3581400"/>
            <a:chExt cx="1460191" cy="457200"/>
          </a:xfrm>
        </p:grpSpPr>
        <p:sp>
          <p:nvSpPr>
            <p:cNvPr id="5206" name="Rectangle 25"/>
            <p:cNvSpPr/>
            <p:nvPr>
              <p:custDataLst>
                <p:tags r:id="rId10"/>
              </p:custDataLst>
            </p:nvPr>
          </p:nvSpPr>
          <p:spPr>
            <a:xfrm>
              <a:off x="4516372" y="35814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3</a:t>
              </a:r>
              <a:endParaRPr lang="zh-CN" altLang="en-US" sz="2000" b="1" dirty="0">
                <a:latin typeface="Times New Roman" panose="02020603050405020304" pitchFamily="18" charset="0"/>
              </a:endParaRPr>
            </a:p>
          </p:txBody>
        </p:sp>
        <p:sp>
          <p:nvSpPr>
            <p:cNvPr id="5207" name="Rectangle 26"/>
            <p:cNvSpPr/>
            <p:nvPr>
              <p:custDataLst>
                <p:tags r:id="rId11"/>
              </p:custDataLst>
            </p:nvPr>
          </p:nvSpPr>
          <p:spPr>
            <a:xfrm>
              <a:off x="4994145" y="35814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208" name="Line 27"/>
            <p:cNvSpPr/>
            <p:nvPr>
              <p:custDataLst>
                <p:tags r:id="rId12"/>
              </p:custDataLst>
            </p:nvPr>
          </p:nvSpPr>
          <p:spPr>
            <a:xfrm flipV="1">
              <a:off x="5106842" y="3826019"/>
              <a:ext cx="391949" cy="0"/>
            </a:xfrm>
            <a:prstGeom prst="line">
              <a:avLst/>
            </a:prstGeom>
            <a:ln w="9525" cap="flat" cmpd="sng">
              <a:solidFill>
                <a:srgbClr val="000000"/>
              </a:solidFill>
              <a:prstDash val="solid"/>
              <a:headEnd type="none" w="med" len="med"/>
              <a:tailEnd type="triangle" w="med" len="med"/>
            </a:ln>
          </p:spPr>
        </p:sp>
        <p:sp>
          <p:nvSpPr>
            <p:cNvPr id="5209" name="Rectangle 25"/>
            <p:cNvSpPr/>
            <p:nvPr>
              <p:custDataLst>
                <p:tags r:id="rId13"/>
              </p:custDataLst>
            </p:nvPr>
          </p:nvSpPr>
          <p:spPr>
            <a:xfrm>
              <a:off x="4038600" y="35814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-1</a:t>
              </a:r>
              <a:endParaRPr lang="zh-CN" altLang="en-US" sz="2000" b="1" dirty="0">
                <a:latin typeface="Times New Roman" panose="02020603050405020304" pitchFamily="18" charset="0"/>
              </a:endParaRPr>
            </a:p>
          </p:txBody>
        </p:sp>
      </p:grpSp>
      <p:grpSp>
        <p:nvGrpSpPr>
          <p:cNvPr id="76" name="组合 75"/>
          <p:cNvGrpSpPr/>
          <p:nvPr/>
        </p:nvGrpSpPr>
        <p:grpSpPr>
          <a:xfrm>
            <a:off x="9009380" y="2432050"/>
            <a:ext cx="1460500" cy="457200"/>
            <a:chOff x="5498791" y="3581400"/>
            <a:chExt cx="1460191" cy="457200"/>
          </a:xfrm>
        </p:grpSpPr>
        <p:sp>
          <p:nvSpPr>
            <p:cNvPr id="5202" name="Rectangle 25"/>
            <p:cNvSpPr/>
            <p:nvPr>
              <p:custDataLst>
                <p:tags r:id="rId14"/>
              </p:custDataLst>
            </p:nvPr>
          </p:nvSpPr>
          <p:spPr>
            <a:xfrm>
              <a:off x="5976563" y="35814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1</a:t>
              </a:r>
              <a:endParaRPr lang="zh-CN" altLang="en-US" sz="2000" b="1" dirty="0">
                <a:latin typeface="Times New Roman" panose="02020603050405020304" pitchFamily="18" charset="0"/>
              </a:endParaRPr>
            </a:p>
          </p:txBody>
        </p:sp>
        <p:sp>
          <p:nvSpPr>
            <p:cNvPr id="5203" name="Rectangle 26"/>
            <p:cNvSpPr/>
            <p:nvPr>
              <p:custDataLst>
                <p:tags r:id="rId15"/>
              </p:custDataLst>
            </p:nvPr>
          </p:nvSpPr>
          <p:spPr>
            <a:xfrm>
              <a:off x="6454336" y="35814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204" name="Line 27"/>
            <p:cNvSpPr/>
            <p:nvPr>
              <p:custDataLst>
                <p:tags r:id="rId16"/>
              </p:custDataLst>
            </p:nvPr>
          </p:nvSpPr>
          <p:spPr>
            <a:xfrm flipV="1">
              <a:off x="6567033" y="3826019"/>
              <a:ext cx="391949" cy="0"/>
            </a:xfrm>
            <a:prstGeom prst="line">
              <a:avLst/>
            </a:prstGeom>
            <a:ln w="9525" cap="flat" cmpd="sng">
              <a:solidFill>
                <a:srgbClr val="000000"/>
              </a:solidFill>
              <a:prstDash val="solid"/>
              <a:headEnd type="none" w="med" len="med"/>
              <a:tailEnd type="triangle" w="med" len="med"/>
            </a:ln>
          </p:spPr>
        </p:sp>
        <p:sp>
          <p:nvSpPr>
            <p:cNvPr id="5205" name="Rectangle 25"/>
            <p:cNvSpPr/>
            <p:nvPr>
              <p:custDataLst>
                <p:tags r:id="rId17"/>
              </p:custDataLst>
            </p:nvPr>
          </p:nvSpPr>
          <p:spPr>
            <a:xfrm>
              <a:off x="5498791" y="35814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2</a:t>
              </a:r>
              <a:endParaRPr lang="zh-CN" altLang="en-US" sz="2000" b="1" dirty="0">
                <a:latin typeface="Times New Roman" panose="02020603050405020304" pitchFamily="18" charset="0"/>
              </a:endParaRPr>
            </a:p>
          </p:txBody>
        </p:sp>
      </p:grpSp>
      <p:grpSp>
        <p:nvGrpSpPr>
          <p:cNvPr id="104" name="组合 103"/>
          <p:cNvGrpSpPr/>
          <p:nvPr/>
        </p:nvGrpSpPr>
        <p:grpSpPr>
          <a:xfrm>
            <a:off x="10457180" y="2432050"/>
            <a:ext cx="1447800" cy="457200"/>
            <a:chOff x="6946591" y="3581400"/>
            <a:chExt cx="1447800" cy="457200"/>
          </a:xfrm>
        </p:grpSpPr>
        <p:cxnSp>
          <p:nvCxnSpPr>
            <p:cNvPr id="24" name="直接连接符 23"/>
            <p:cNvCxnSpPr/>
            <p:nvPr>
              <p:custDataLst>
                <p:tags r:id="rId18"/>
              </p:custDataLst>
            </p:nvPr>
          </p:nvCxnSpPr>
          <p:spPr>
            <a:xfrm>
              <a:off x="8013391" y="3810000"/>
              <a:ext cx="30480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5197" name="Rectangle 25"/>
            <p:cNvSpPr/>
            <p:nvPr>
              <p:custDataLst>
                <p:tags r:id="rId19"/>
              </p:custDataLst>
            </p:nvPr>
          </p:nvSpPr>
          <p:spPr>
            <a:xfrm>
              <a:off x="7424363" y="35814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0</a:t>
              </a:r>
              <a:endParaRPr lang="zh-CN" altLang="en-US" sz="2000" b="1" dirty="0">
                <a:latin typeface="Times New Roman" panose="02020603050405020304" pitchFamily="18" charset="0"/>
              </a:endParaRPr>
            </a:p>
          </p:txBody>
        </p:sp>
        <p:sp>
          <p:nvSpPr>
            <p:cNvPr id="5198" name="Rectangle 26"/>
            <p:cNvSpPr/>
            <p:nvPr>
              <p:custDataLst>
                <p:tags r:id="rId20"/>
              </p:custDataLst>
            </p:nvPr>
          </p:nvSpPr>
          <p:spPr>
            <a:xfrm>
              <a:off x="7902136" y="35814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99" name="Rectangle 25"/>
            <p:cNvSpPr/>
            <p:nvPr>
              <p:custDataLst>
                <p:tags r:id="rId21"/>
              </p:custDataLst>
            </p:nvPr>
          </p:nvSpPr>
          <p:spPr>
            <a:xfrm>
              <a:off x="6946591" y="35814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-1</a:t>
              </a:r>
              <a:endParaRPr lang="zh-CN" altLang="en-US" sz="2000" b="1" dirty="0">
                <a:latin typeface="Times New Roman" panose="02020603050405020304" pitchFamily="18" charset="0"/>
              </a:endParaRPr>
            </a:p>
          </p:txBody>
        </p:sp>
        <p:cxnSp>
          <p:nvCxnSpPr>
            <p:cNvPr id="25" name="直接连接符 24"/>
            <p:cNvCxnSpPr/>
            <p:nvPr>
              <p:custDataLst>
                <p:tags r:id="rId22"/>
              </p:custDataLst>
            </p:nvPr>
          </p:nvCxnSpPr>
          <p:spPr>
            <a:xfrm>
              <a:off x="8318191" y="3733800"/>
              <a:ext cx="0" cy="1905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23"/>
              </p:custDataLst>
            </p:nvPr>
          </p:nvCxnSpPr>
          <p:spPr>
            <a:xfrm>
              <a:off x="8394391" y="3733800"/>
              <a:ext cx="0" cy="1905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4665980" y="3422650"/>
            <a:ext cx="1460500" cy="457200"/>
            <a:chOff x="1155391" y="4572000"/>
            <a:chExt cx="1460191" cy="457200"/>
          </a:xfrm>
        </p:grpSpPr>
        <p:sp>
          <p:nvSpPr>
            <p:cNvPr id="5192" name="Rectangle 25"/>
            <p:cNvSpPr/>
            <p:nvPr>
              <p:custDataLst>
                <p:tags r:id="rId24"/>
              </p:custDataLst>
            </p:nvPr>
          </p:nvSpPr>
          <p:spPr>
            <a:xfrm>
              <a:off x="1633163" y="45720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4</a:t>
              </a:r>
              <a:endParaRPr lang="zh-CN" altLang="en-US" sz="2000" b="1" dirty="0">
                <a:latin typeface="Times New Roman" panose="02020603050405020304" pitchFamily="18" charset="0"/>
              </a:endParaRPr>
            </a:p>
          </p:txBody>
        </p:sp>
        <p:sp>
          <p:nvSpPr>
            <p:cNvPr id="5193" name="Rectangle 26"/>
            <p:cNvSpPr/>
            <p:nvPr>
              <p:custDataLst>
                <p:tags r:id="rId25"/>
              </p:custDataLst>
            </p:nvPr>
          </p:nvSpPr>
          <p:spPr>
            <a:xfrm>
              <a:off x="2110936" y="45720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94" name="Line 27"/>
            <p:cNvSpPr/>
            <p:nvPr>
              <p:custDataLst>
                <p:tags r:id="rId26"/>
              </p:custDataLst>
            </p:nvPr>
          </p:nvSpPr>
          <p:spPr>
            <a:xfrm flipV="1">
              <a:off x="2223633" y="4816619"/>
              <a:ext cx="391949" cy="0"/>
            </a:xfrm>
            <a:prstGeom prst="line">
              <a:avLst/>
            </a:prstGeom>
            <a:ln w="9525" cap="flat" cmpd="sng">
              <a:solidFill>
                <a:srgbClr val="000000"/>
              </a:solidFill>
              <a:prstDash val="solid"/>
              <a:headEnd type="none" w="med" len="med"/>
              <a:tailEnd type="triangle" w="med" len="med"/>
            </a:ln>
          </p:spPr>
        </p:sp>
        <p:sp>
          <p:nvSpPr>
            <p:cNvPr id="5195" name="Rectangle 25"/>
            <p:cNvSpPr/>
            <p:nvPr>
              <p:custDataLst>
                <p:tags r:id="rId27"/>
              </p:custDataLst>
            </p:nvPr>
          </p:nvSpPr>
          <p:spPr>
            <a:xfrm>
              <a:off x="1155391" y="45720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2</a:t>
              </a:r>
              <a:endParaRPr lang="zh-CN" altLang="en-US" sz="2000" b="1" dirty="0">
                <a:latin typeface="Times New Roman" panose="02020603050405020304" pitchFamily="18" charset="0"/>
              </a:endParaRPr>
            </a:p>
          </p:txBody>
        </p:sp>
      </p:grpSp>
      <p:grpSp>
        <p:nvGrpSpPr>
          <p:cNvPr id="79" name="组合 78"/>
          <p:cNvGrpSpPr/>
          <p:nvPr/>
        </p:nvGrpSpPr>
        <p:grpSpPr>
          <a:xfrm>
            <a:off x="6126480" y="3422650"/>
            <a:ext cx="1458913" cy="457200"/>
            <a:chOff x="2615582" y="4572000"/>
            <a:chExt cx="1460191" cy="457200"/>
          </a:xfrm>
        </p:grpSpPr>
        <p:sp>
          <p:nvSpPr>
            <p:cNvPr id="5188" name="Rectangle 25"/>
            <p:cNvSpPr/>
            <p:nvPr>
              <p:custDataLst>
                <p:tags r:id="rId28"/>
              </p:custDataLst>
            </p:nvPr>
          </p:nvSpPr>
          <p:spPr>
            <a:xfrm>
              <a:off x="3093354" y="45720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3</a:t>
              </a:r>
              <a:endParaRPr lang="zh-CN" altLang="en-US" sz="2000" b="1" dirty="0">
                <a:latin typeface="Times New Roman" panose="02020603050405020304" pitchFamily="18" charset="0"/>
              </a:endParaRPr>
            </a:p>
          </p:txBody>
        </p:sp>
        <p:sp>
          <p:nvSpPr>
            <p:cNvPr id="5189" name="Rectangle 26"/>
            <p:cNvSpPr/>
            <p:nvPr>
              <p:custDataLst>
                <p:tags r:id="rId29"/>
              </p:custDataLst>
            </p:nvPr>
          </p:nvSpPr>
          <p:spPr>
            <a:xfrm>
              <a:off x="3571127" y="45720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90" name="Line 27"/>
            <p:cNvSpPr/>
            <p:nvPr>
              <p:custDataLst>
                <p:tags r:id="rId30"/>
              </p:custDataLst>
            </p:nvPr>
          </p:nvSpPr>
          <p:spPr>
            <a:xfrm flipV="1">
              <a:off x="3683824" y="4816619"/>
              <a:ext cx="391949" cy="0"/>
            </a:xfrm>
            <a:prstGeom prst="line">
              <a:avLst/>
            </a:prstGeom>
            <a:ln w="9525" cap="flat" cmpd="sng">
              <a:solidFill>
                <a:srgbClr val="000000"/>
              </a:solidFill>
              <a:prstDash val="solid"/>
              <a:headEnd type="none" w="med" len="med"/>
              <a:tailEnd type="triangle" w="med" len="med"/>
            </a:ln>
          </p:spPr>
        </p:sp>
        <p:sp>
          <p:nvSpPr>
            <p:cNvPr id="5191" name="Rectangle 25"/>
            <p:cNvSpPr/>
            <p:nvPr>
              <p:custDataLst>
                <p:tags r:id="rId31"/>
              </p:custDataLst>
            </p:nvPr>
          </p:nvSpPr>
          <p:spPr>
            <a:xfrm>
              <a:off x="2615582" y="45720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1</a:t>
              </a:r>
              <a:endParaRPr lang="zh-CN" altLang="en-US" sz="2000" b="1" dirty="0">
                <a:latin typeface="Times New Roman" panose="02020603050405020304" pitchFamily="18" charset="0"/>
              </a:endParaRPr>
            </a:p>
          </p:txBody>
        </p:sp>
      </p:grpSp>
      <p:grpSp>
        <p:nvGrpSpPr>
          <p:cNvPr id="80" name="组合 79"/>
          <p:cNvGrpSpPr/>
          <p:nvPr/>
        </p:nvGrpSpPr>
        <p:grpSpPr>
          <a:xfrm>
            <a:off x="7561580" y="3422650"/>
            <a:ext cx="1460500" cy="457200"/>
            <a:chOff x="4050991" y="4572000"/>
            <a:chExt cx="1460191" cy="457200"/>
          </a:xfrm>
        </p:grpSpPr>
        <p:sp>
          <p:nvSpPr>
            <p:cNvPr id="5184" name="Rectangle 25"/>
            <p:cNvSpPr/>
            <p:nvPr>
              <p:custDataLst>
                <p:tags r:id="rId32"/>
              </p:custDataLst>
            </p:nvPr>
          </p:nvSpPr>
          <p:spPr>
            <a:xfrm>
              <a:off x="4528763" y="45720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2</a:t>
              </a:r>
              <a:endParaRPr lang="zh-CN" altLang="en-US" sz="2000" b="1" dirty="0">
                <a:latin typeface="Times New Roman" panose="02020603050405020304" pitchFamily="18" charset="0"/>
              </a:endParaRPr>
            </a:p>
          </p:txBody>
        </p:sp>
        <p:sp>
          <p:nvSpPr>
            <p:cNvPr id="5185" name="Rectangle 26"/>
            <p:cNvSpPr/>
            <p:nvPr>
              <p:custDataLst>
                <p:tags r:id="rId33"/>
              </p:custDataLst>
            </p:nvPr>
          </p:nvSpPr>
          <p:spPr>
            <a:xfrm>
              <a:off x="5006536" y="45720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86" name="Line 27"/>
            <p:cNvSpPr/>
            <p:nvPr>
              <p:custDataLst>
                <p:tags r:id="rId34"/>
              </p:custDataLst>
            </p:nvPr>
          </p:nvSpPr>
          <p:spPr>
            <a:xfrm flipV="1">
              <a:off x="5119233" y="4816619"/>
              <a:ext cx="391949" cy="0"/>
            </a:xfrm>
            <a:prstGeom prst="line">
              <a:avLst/>
            </a:prstGeom>
            <a:ln w="9525" cap="flat" cmpd="sng">
              <a:solidFill>
                <a:srgbClr val="000000"/>
              </a:solidFill>
              <a:prstDash val="solid"/>
              <a:headEnd type="none" w="med" len="med"/>
              <a:tailEnd type="triangle" w="med" len="med"/>
            </a:ln>
          </p:spPr>
        </p:sp>
        <p:sp>
          <p:nvSpPr>
            <p:cNvPr id="5187" name="Rectangle 25"/>
            <p:cNvSpPr/>
            <p:nvPr>
              <p:custDataLst>
                <p:tags r:id="rId35"/>
              </p:custDataLst>
            </p:nvPr>
          </p:nvSpPr>
          <p:spPr>
            <a:xfrm>
              <a:off x="4050991" y="45720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-7</a:t>
              </a:r>
              <a:endParaRPr lang="zh-CN" altLang="en-US" sz="2000" b="1" dirty="0">
                <a:latin typeface="Times New Roman" panose="02020603050405020304" pitchFamily="18" charset="0"/>
              </a:endParaRPr>
            </a:p>
          </p:txBody>
        </p:sp>
      </p:grpSp>
      <p:grpSp>
        <p:nvGrpSpPr>
          <p:cNvPr id="81" name="组合 80"/>
          <p:cNvGrpSpPr/>
          <p:nvPr/>
        </p:nvGrpSpPr>
        <p:grpSpPr>
          <a:xfrm>
            <a:off x="9009380" y="3422650"/>
            <a:ext cx="1447800" cy="457200"/>
            <a:chOff x="5498791" y="4572000"/>
            <a:chExt cx="1447800" cy="457200"/>
          </a:xfrm>
        </p:grpSpPr>
        <p:sp>
          <p:nvSpPr>
            <p:cNvPr id="5178" name="Rectangle 25"/>
            <p:cNvSpPr/>
            <p:nvPr>
              <p:custDataLst>
                <p:tags r:id="rId36"/>
              </p:custDataLst>
            </p:nvPr>
          </p:nvSpPr>
          <p:spPr>
            <a:xfrm>
              <a:off x="5976563" y="45720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1</a:t>
              </a:r>
              <a:endParaRPr lang="zh-CN" altLang="en-US" sz="2000" b="1" dirty="0">
                <a:latin typeface="Times New Roman" panose="02020603050405020304" pitchFamily="18" charset="0"/>
              </a:endParaRPr>
            </a:p>
          </p:txBody>
        </p:sp>
        <p:sp>
          <p:nvSpPr>
            <p:cNvPr id="5179" name="Rectangle 26"/>
            <p:cNvSpPr/>
            <p:nvPr>
              <p:custDataLst>
                <p:tags r:id="rId37"/>
              </p:custDataLst>
            </p:nvPr>
          </p:nvSpPr>
          <p:spPr>
            <a:xfrm>
              <a:off x="6454336" y="45720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80" name="Rectangle 25"/>
            <p:cNvSpPr/>
            <p:nvPr>
              <p:custDataLst>
                <p:tags r:id="rId38"/>
              </p:custDataLst>
            </p:nvPr>
          </p:nvSpPr>
          <p:spPr>
            <a:xfrm>
              <a:off x="5498791" y="45720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1</a:t>
              </a:r>
              <a:endParaRPr lang="zh-CN" altLang="en-US" sz="2000" b="1" dirty="0">
                <a:latin typeface="Times New Roman" panose="02020603050405020304" pitchFamily="18" charset="0"/>
              </a:endParaRPr>
            </a:p>
          </p:txBody>
        </p:sp>
        <p:cxnSp>
          <p:nvCxnSpPr>
            <p:cNvPr id="43" name="直接连接符 42"/>
            <p:cNvCxnSpPr/>
            <p:nvPr>
              <p:custDataLst>
                <p:tags r:id="rId39"/>
              </p:custDataLst>
            </p:nvPr>
          </p:nvCxnSpPr>
          <p:spPr>
            <a:xfrm>
              <a:off x="6565591" y="4800600"/>
              <a:ext cx="30480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40"/>
              </p:custDataLst>
            </p:nvPr>
          </p:nvCxnSpPr>
          <p:spPr>
            <a:xfrm>
              <a:off x="6870391" y="4724400"/>
              <a:ext cx="0" cy="1905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41"/>
              </p:custDataLst>
            </p:nvPr>
          </p:nvCxnSpPr>
          <p:spPr>
            <a:xfrm>
              <a:off x="6946591" y="4724400"/>
              <a:ext cx="0" cy="1905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custDataLst>
              <p:tags r:id="rId42"/>
            </p:custDataLst>
          </p:nvPr>
        </p:nvSpPr>
        <p:spPr>
          <a:xfrm>
            <a:off x="3878580" y="2495550"/>
            <a:ext cx="5461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solidFill>
                  <a:srgbClr val="FF0000"/>
                </a:solidFill>
              </a:rPr>
              <a:t>P1</a:t>
            </a:r>
            <a:endParaRPr lang="zh-CN" altLang="en-US" sz="1800" b="1" dirty="0">
              <a:solidFill>
                <a:srgbClr val="FF0000"/>
              </a:solidFill>
            </a:endParaRPr>
          </a:p>
        </p:txBody>
      </p:sp>
      <p:sp>
        <p:nvSpPr>
          <p:cNvPr id="47" name="Line 27"/>
          <p:cNvSpPr/>
          <p:nvPr>
            <p:custDataLst>
              <p:tags r:id="rId43"/>
            </p:custDataLst>
          </p:nvPr>
        </p:nvSpPr>
        <p:spPr>
          <a:xfrm flipV="1">
            <a:off x="4272280" y="2660650"/>
            <a:ext cx="392113" cy="0"/>
          </a:xfrm>
          <a:prstGeom prst="line">
            <a:avLst/>
          </a:prstGeom>
          <a:ln w="9525" cap="flat" cmpd="sng">
            <a:solidFill>
              <a:srgbClr val="000000"/>
            </a:solidFill>
            <a:prstDash val="solid"/>
            <a:headEnd type="none" w="med" len="med"/>
            <a:tailEnd type="triangle" w="med" len="med"/>
          </a:ln>
        </p:spPr>
      </p:sp>
      <p:sp>
        <p:nvSpPr>
          <p:cNvPr id="48" name="TextBox 47"/>
          <p:cNvSpPr txBox="1"/>
          <p:nvPr>
            <p:custDataLst>
              <p:tags r:id="rId44"/>
            </p:custDataLst>
          </p:nvPr>
        </p:nvSpPr>
        <p:spPr>
          <a:xfrm>
            <a:off x="3891280" y="3498850"/>
            <a:ext cx="5461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solidFill>
                  <a:srgbClr val="FF0000"/>
                </a:solidFill>
              </a:rPr>
              <a:t>P2</a:t>
            </a:r>
            <a:endParaRPr lang="zh-CN" altLang="en-US" sz="1800" b="1" dirty="0">
              <a:solidFill>
                <a:srgbClr val="FF0000"/>
              </a:solidFill>
            </a:endParaRPr>
          </a:p>
        </p:txBody>
      </p:sp>
      <p:sp>
        <p:nvSpPr>
          <p:cNvPr id="49" name="Line 27"/>
          <p:cNvSpPr/>
          <p:nvPr>
            <p:custDataLst>
              <p:tags r:id="rId45"/>
            </p:custDataLst>
          </p:nvPr>
        </p:nvSpPr>
        <p:spPr>
          <a:xfrm flipV="1">
            <a:off x="4284980" y="3663950"/>
            <a:ext cx="392113" cy="0"/>
          </a:xfrm>
          <a:prstGeom prst="line">
            <a:avLst/>
          </a:prstGeom>
          <a:ln w="9525" cap="flat" cmpd="sng">
            <a:solidFill>
              <a:srgbClr val="000000"/>
            </a:solidFill>
            <a:prstDash val="solid"/>
            <a:headEnd type="none" w="med" len="med"/>
            <a:tailEnd type="triangle" w="med" len="med"/>
          </a:ln>
        </p:spPr>
      </p:sp>
      <p:sp>
        <p:nvSpPr>
          <p:cNvPr id="53" name="TextBox 52"/>
          <p:cNvSpPr txBox="1"/>
          <p:nvPr>
            <p:custDataLst>
              <p:tags r:id="rId46"/>
            </p:custDataLst>
          </p:nvPr>
        </p:nvSpPr>
        <p:spPr>
          <a:xfrm>
            <a:off x="5516880" y="2940050"/>
            <a:ext cx="5461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solidFill>
                  <a:srgbClr val="FF0000"/>
                </a:solidFill>
              </a:rPr>
              <a:t>P1</a:t>
            </a:r>
            <a:endParaRPr lang="zh-CN" altLang="en-US" sz="1800" b="1" dirty="0">
              <a:solidFill>
                <a:srgbClr val="FF0000"/>
              </a:solidFill>
            </a:endParaRPr>
          </a:p>
        </p:txBody>
      </p:sp>
      <p:sp>
        <p:nvSpPr>
          <p:cNvPr id="54" name="Line 27"/>
          <p:cNvSpPr/>
          <p:nvPr>
            <p:custDataLst>
              <p:tags r:id="rId47"/>
            </p:custDataLst>
          </p:nvPr>
        </p:nvSpPr>
        <p:spPr>
          <a:xfrm flipV="1">
            <a:off x="5916930" y="2774950"/>
            <a:ext cx="209550" cy="350838"/>
          </a:xfrm>
          <a:prstGeom prst="line">
            <a:avLst/>
          </a:prstGeom>
          <a:ln w="9525" cap="flat" cmpd="sng">
            <a:solidFill>
              <a:srgbClr val="000000"/>
            </a:solidFill>
            <a:prstDash val="solid"/>
            <a:headEnd type="none" w="med" len="med"/>
            <a:tailEnd type="triangle" w="med" len="med"/>
          </a:ln>
        </p:spPr>
      </p:sp>
      <p:grpSp>
        <p:nvGrpSpPr>
          <p:cNvPr id="82" name="组合 81"/>
          <p:cNvGrpSpPr/>
          <p:nvPr/>
        </p:nvGrpSpPr>
        <p:grpSpPr>
          <a:xfrm>
            <a:off x="4653280" y="4489450"/>
            <a:ext cx="1458913" cy="457200"/>
            <a:chOff x="1143000" y="5638800"/>
            <a:chExt cx="1458749" cy="457200"/>
          </a:xfrm>
        </p:grpSpPr>
        <p:sp>
          <p:nvSpPr>
            <p:cNvPr id="5174" name="Rectangle 25"/>
            <p:cNvSpPr/>
            <p:nvPr>
              <p:custDataLst>
                <p:tags r:id="rId48"/>
              </p:custDataLst>
            </p:nvPr>
          </p:nvSpPr>
          <p:spPr>
            <a:xfrm>
              <a:off x="1620772" y="56388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5</a:t>
              </a:r>
              <a:endParaRPr lang="zh-CN" altLang="en-US" sz="2000" b="1" dirty="0">
                <a:latin typeface="Times New Roman" panose="02020603050405020304" pitchFamily="18" charset="0"/>
              </a:endParaRPr>
            </a:p>
          </p:txBody>
        </p:sp>
        <p:sp>
          <p:nvSpPr>
            <p:cNvPr id="5175" name="Rectangle 26"/>
            <p:cNvSpPr/>
            <p:nvPr>
              <p:custDataLst>
                <p:tags r:id="rId49"/>
              </p:custDataLst>
            </p:nvPr>
          </p:nvSpPr>
          <p:spPr>
            <a:xfrm>
              <a:off x="2098545" y="56388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76" name="Rectangle 25"/>
            <p:cNvSpPr/>
            <p:nvPr>
              <p:custDataLst>
                <p:tags r:id="rId50"/>
              </p:custDataLst>
            </p:nvPr>
          </p:nvSpPr>
          <p:spPr>
            <a:xfrm>
              <a:off x="1143000" y="56388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3</a:t>
              </a:r>
              <a:endParaRPr lang="zh-CN" altLang="en-US" sz="2000" b="1" dirty="0">
                <a:latin typeface="Times New Roman" panose="02020603050405020304" pitchFamily="18" charset="0"/>
              </a:endParaRPr>
            </a:p>
          </p:txBody>
        </p:sp>
        <p:sp>
          <p:nvSpPr>
            <p:cNvPr id="5177" name="Line 27"/>
            <p:cNvSpPr/>
            <p:nvPr>
              <p:custDataLst>
                <p:tags r:id="rId51"/>
              </p:custDataLst>
            </p:nvPr>
          </p:nvSpPr>
          <p:spPr>
            <a:xfrm flipV="1">
              <a:off x="2209800" y="5883419"/>
              <a:ext cx="391949" cy="0"/>
            </a:xfrm>
            <a:prstGeom prst="line">
              <a:avLst/>
            </a:prstGeom>
            <a:ln w="9525" cap="flat" cmpd="sng">
              <a:solidFill>
                <a:srgbClr val="000000"/>
              </a:solidFill>
              <a:prstDash val="solid"/>
              <a:headEnd type="none" w="med" len="med"/>
              <a:tailEnd type="triangle" w="med" len="med"/>
            </a:ln>
          </p:spPr>
        </p:sp>
      </p:grpSp>
      <p:sp>
        <p:nvSpPr>
          <p:cNvPr id="59" name="TextBox 58"/>
          <p:cNvSpPr txBox="1"/>
          <p:nvPr>
            <p:custDataLst>
              <p:tags r:id="rId52"/>
            </p:custDataLst>
          </p:nvPr>
        </p:nvSpPr>
        <p:spPr>
          <a:xfrm>
            <a:off x="5569268" y="3892550"/>
            <a:ext cx="544512"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solidFill>
                  <a:srgbClr val="FF0000"/>
                </a:solidFill>
              </a:rPr>
              <a:t>P2</a:t>
            </a:r>
            <a:endParaRPr lang="zh-CN" altLang="en-US" sz="1800" b="1" dirty="0">
              <a:solidFill>
                <a:srgbClr val="FF0000"/>
              </a:solidFill>
            </a:endParaRPr>
          </a:p>
        </p:txBody>
      </p:sp>
      <p:sp>
        <p:nvSpPr>
          <p:cNvPr id="60" name="Line 27"/>
          <p:cNvSpPr/>
          <p:nvPr>
            <p:custDataLst>
              <p:tags r:id="rId53"/>
            </p:custDataLst>
          </p:nvPr>
        </p:nvSpPr>
        <p:spPr>
          <a:xfrm flipV="1">
            <a:off x="5969318" y="3727450"/>
            <a:ext cx="207962" cy="350838"/>
          </a:xfrm>
          <a:prstGeom prst="line">
            <a:avLst/>
          </a:prstGeom>
          <a:ln w="9525" cap="flat" cmpd="sng">
            <a:solidFill>
              <a:srgbClr val="000000"/>
            </a:solidFill>
            <a:prstDash val="solid"/>
            <a:headEnd type="none" w="med" len="med"/>
            <a:tailEnd type="triangle" w="med" len="med"/>
          </a:ln>
        </p:spPr>
      </p:sp>
      <p:sp>
        <p:nvSpPr>
          <p:cNvPr id="61" name="TextBox 60"/>
          <p:cNvSpPr txBox="1"/>
          <p:nvPr>
            <p:custDataLst>
              <p:tags r:id="rId54"/>
            </p:custDataLst>
          </p:nvPr>
        </p:nvSpPr>
        <p:spPr>
          <a:xfrm>
            <a:off x="6939280" y="2901950"/>
            <a:ext cx="5461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solidFill>
                  <a:srgbClr val="FF0000"/>
                </a:solidFill>
              </a:rPr>
              <a:t>P1</a:t>
            </a:r>
            <a:endParaRPr lang="zh-CN" altLang="en-US" sz="1800" b="1" dirty="0">
              <a:solidFill>
                <a:srgbClr val="FF0000"/>
              </a:solidFill>
            </a:endParaRPr>
          </a:p>
        </p:txBody>
      </p:sp>
      <p:sp>
        <p:nvSpPr>
          <p:cNvPr id="62" name="Line 27"/>
          <p:cNvSpPr/>
          <p:nvPr>
            <p:custDataLst>
              <p:tags r:id="rId55"/>
            </p:custDataLst>
          </p:nvPr>
        </p:nvSpPr>
        <p:spPr>
          <a:xfrm flipV="1">
            <a:off x="7339330" y="2736850"/>
            <a:ext cx="207963" cy="350838"/>
          </a:xfrm>
          <a:prstGeom prst="line">
            <a:avLst/>
          </a:prstGeom>
          <a:ln w="9525" cap="flat" cmpd="sng">
            <a:solidFill>
              <a:srgbClr val="000000"/>
            </a:solidFill>
            <a:prstDash val="solid"/>
            <a:headEnd type="none" w="med" len="med"/>
            <a:tailEnd type="triangle" w="med" len="med"/>
          </a:ln>
        </p:spPr>
      </p:sp>
      <p:sp>
        <p:nvSpPr>
          <p:cNvPr id="63" name="TextBox 62"/>
          <p:cNvSpPr txBox="1"/>
          <p:nvPr>
            <p:custDataLst>
              <p:tags r:id="rId56"/>
            </p:custDataLst>
          </p:nvPr>
        </p:nvSpPr>
        <p:spPr>
          <a:xfrm>
            <a:off x="8450580" y="2901950"/>
            <a:ext cx="5461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solidFill>
                  <a:srgbClr val="FF0000"/>
                </a:solidFill>
              </a:rPr>
              <a:t>P1</a:t>
            </a:r>
            <a:endParaRPr lang="zh-CN" altLang="en-US" sz="1800" b="1" dirty="0">
              <a:solidFill>
                <a:srgbClr val="FF0000"/>
              </a:solidFill>
            </a:endParaRPr>
          </a:p>
        </p:txBody>
      </p:sp>
      <p:sp>
        <p:nvSpPr>
          <p:cNvPr id="64" name="Line 27"/>
          <p:cNvSpPr/>
          <p:nvPr>
            <p:custDataLst>
              <p:tags r:id="rId57"/>
            </p:custDataLst>
          </p:nvPr>
        </p:nvSpPr>
        <p:spPr>
          <a:xfrm flipV="1">
            <a:off x="8864918" y="2736850"/>
            <a:ext cx="207962" cy="350838"/>
          </a:xfrm>
          <a:prstGeom prst="line">
            <a:avLst/>
          </a:prstGeom>
          <a:ln w="9525" cap="flat" cmpd="sng">
            <a:solidFill>
              <a:srgbClr val="000000"/>
            </a:solidFill>
            <a:prstDash val="solid"/>
            <a:headEnd type="none" w="med" len="med"/>
            <a:tailEnd type="triangle" w="med" len="med"/>
          </a:ln>
        </p:spPr>
      </p:sp>
      <p:sp>
        <p:nvSpPr>
          <p:cNvPr id="65" name="TextBox 64"/>
          <p:cNvSpPr txBox="1"/>
          <p:nvPr>
            <p:custDataLst>
              <p:tags r:id="rId58"/>
            </p:custDataLst>
          </p:nvPr>
        </p:nvSpPr>
        <p:spPr>
          <a:xfrm>
            <a:off x="7091680" y="3968750"/>
            <a:ext cx="5461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solidFill>
                  <a:srgbClr val="FF0000"/>
                </a:solidFill>
              </a:rPr>
              <a:t>P2</a:t>
            </a:r>
            <a:endParaRPr lang="zh-CN" altLang="en-US" sz="1800" b="1" dirty="0">
              <a:solidFill>
                <a:srgbClr val="FF0000"/>
              </a:solidFill>
            </a:endParaRPr>
          </a:p>
        </p:txBody>
      </p:sp>
      <p:sp>
        <p:nvSpPr>
          <p:cNvPr id="66" name="Line 27"/>
          <p:cNvSpPr/>
          <p:nvPr>
            <p:custDataLst>
              <p:tags r:id="rId59"/>
            </p:custDataLst>
          </p:nvPr>
        </p:nvSpPr>
        <p:spPr>
          <a:xfrm flipV="1">
            <a:off x="7491730" y="3803650"/>
            <a:ext cx="207963" cy="350838"/>
          </a:xfrm>
          <a:prstGeom prst="line">
            <a:avLst/>
          </a:prstGeom>
          <a:ln w="9525" cap="flat" cmpd="sng">
            <a:solidFill>
              <a:srgbClr val="000000"/>
            </a:solidFill>
            <a:prstDash val="solid"/>
            <a:headEnd type="none" w="med" len="med"/>
            <a:tailEnd type="triangle" w="med" len="med"/>
          </a:ln>
        </p:spPr>
      </p:sp>
      <p:sp>
        <p:nvSpPr>
          <p:cNvPr id="67" name="TextBox 66"/>
          <p:cNvSpPr txBox="1"/>
          <p:nvPr>
            <p:custDataLst>
              <p:tags r:id="rId60"/>
            </p:custDataLst>
          </p:nvPr>
        </p:nvSpPr>
        <p:spPr>
          <a:xfrm>
            <a:off x="8464868" y="3892550"/>
            <a:ext cx="544512"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solidFill>
                  <a:srgbClr val="FF0000"/>
                </a:solidFill>
              </a:rPr>
              <a:t>P2</a:t>
            </a:r>
            <a:endParaRPr lang="zh-CN" altLang="en-US" sz="1800" b="1" dirty="0">
              <a:solidFill>
                <a:srgbClr val="FF0000"/>
              </a:solidFill>
            </a:endParaRPr>
          </a:p>
        </p:txBody>
      </p:sp>
      <p:sp>
        <p:nvSpPr>
          <p:cNvPr id="68" name="Line 27"/>
          <p:cNvSpPr/>
          <p:nvPr>
            <p:custDataLst>
              <p:tags r:id="rId61"/>
            </p:custDataLst>
          </p:nvPr>
        </p:nvSpPr>
        <p:spPr>
          <a:xfrm flipV="1">
            <a:off x="8864918" y="3727450"/>
            <a:ext cx="207962" cy="350838"/>
          </a:xfrm>
          <a:prstGeom prst="line">
            <a:avLst/>
          </a:prstGeom>
          <a:ln w="9525" cap="flat" cmpd="sng">
            <a:solidFill>
              <a:srgbClr val="000000"/>
            </a:solidFill>
            <a:prstDash val="solid"/>
            <a:headEnd type="none" w="med" len="med"/>
            <a:tailEnd type="triangle" w="med" len="med"/>
          </a:ln>
        </p:spPr>
      </p:sp>
      <p:sp>
        <p:nvSpPr>
          <p:cNvPr id="69" name="TextBox 68"/>
          <p:cNvSpPr txBox="1"/>
          <p:nvPr>
            <p:custDataLst>
              <p:tags r:id="rId62"/>
            </p:custDataLst>
          </p:nvPr>
        </p:nvSpPr>
        <p:spPr>
          <a:xfrm>
            <a:off x="9911080" y="2976563"/>
            <a:ext cx="546100"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solidFill>
                  <a:srgbClr val="FF0000"/>
                </a:solidFill>
              </a:rPr>
              <a:t>P1</a:t>
            </a:r>
            <a:endParaRPr lang="zh-CN" altLang="en-US" sz="1800" b="1" dirty="0">
              <a:solidFill>
                <a:srgbClr val="FF0000"/>
              </a:solidFill>
            </a:endParaRPr>
          </a:p>
        </p:txBody>
      </p:sp>
      <p:sp>
        <p:nvSpPr>
          <p:cNvPr id="70" name="Line 27"/>
          <p:cNvSpPr/>
          <p:nvPr>
            <p:custDataLst>
              <p:tags r:id="rId63"/>
            </p:custDataLst>
          </p:nvPr>
        </p:nvSpPr>
        <p:spPr>
          <a:xfrm flipV="1">
            <a:off x="10325418" y="2811463"/>
            <a:ext cx="207962" cy="350837"/>
          </a:xfrm>
          <a:prstGeom prst="line">
            <a:avLst/>
          </a:prstGeom>
          <a:ln w="9525" cap="flat" cmpd="sng">
            <a:solidFill>
              <a:srgbClr val="000000"/>
            </a:solidFill>
            <a:prstDash val="solid"/>
            <a:headEnd type="none" w="med" len="med"/>
            <a:tailEnd type="triangle" w="med" len="med"/>
          </a:ln>
        </p:spPr>
      </p:sp>
      <p:grpSp>
        <p:nvGrpSpPr>
          <p:cNvPr id="101" name="组合 100"/>
          <p:cNvGrpSpPr/>
          <p:nvPr/>
        </p:nvGrpSpPr>
        <p:grpSpPr>
          <a:xfrm>
            <a:off x="6112193" y="4489450"/>
            <a:ext cx="1435100" cy="457200"/>
            <a:chOff x="2601749" y="5638800"/>
            <a:chExt cx="1435927" cy="457200"/>
          </a:xfrm>
        </p:grpSpPr>
        <p:sp>
          <p:nvSpPr>
            <p:cNvPr id="5170" name="Rectangle 25"/>
            <p:cNvSpPr/>
            <p:nvPr>
              <p:custDataLst>
                <p:tags r:id="rId64"/>
              </p:custDataLst>
            </p:nvPr>
          </p:nvSpPr>
          <p:spPr>
            <a:xfrm>
              <a:off x="3079521" y="56388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4</a:t>
              </a:r>
              <a:endParaRPr lang="zh-CN" altLang="en-US" sz="2000" b="1" dirty="0">
                <a:latin typeface="Times New Roman" panose="02020603050405020304" pitchFamily="18" charset="0"/>
              </a:endParaRPr>
            </a:p>
          </p:txBody>
        </p:sp>
        <p:sp>
          <p:nvSpPr>
            <p:cNvPr id="5171" name="Rectangle 26"/>
            <p:cNvSpPr/>
            <p:nvPr>
              <p:custDataLst>
                <p:tags r:id="rId65"/>
              </p:custDataLst>
            </p:nvPr>
          </p:nvSpPr>
          <p:spPr>
            <a:xfrm>
              <a:off x="3557294" y="56388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72" name="Rectangle 25"/>
            <p:cNvSpPr/>
            <p:nvPr>
              <p:custDataLst>
                <p:tags r:id="rId66"/>
              </p:custDataLst>
            </p:nvPr>
          </p:nvSpPr>
          <p:spPr>
            <a:xfrm>
              <a:off x="2601749" y="56388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solidFill>
                    <a:srgbClr val="FF0000"/>
                  </a:solidFill>
                  <a:latin typeface="Times New Roman" panose="02020603050405020304" pitchFamily="18" charset="0"/>
                </a:rPr>
                <a:t>6</a:t>
              </a:r>
              <a:endParaRPr lang="zh-CN" altLang="en-US" sz="2000" b="1" dirty="0">
                <a:solidFill>
                  <a:srgbClr val="FF0000"/>
                </a:solidFill>
                <a:latin typeface="Times New Roman" panose="02020603050405020304" pitchFamily="18" charset="0"/>
              </a:endParaRPr>
            </a:p>
          </p:txBody>
        </p:sp>
        <p:sp>
          <p:nvSpPr>
            <p:cNvPr id="5173" name="Line 27"/>
            <p:cNvSpPr/>
            <p:nvPr>
              <p:custDataLst>
                <p:tags r:id="rId67"/>
              </p:custDataLst>
            </p:nvPr>
          </p:nvSpPr>
          <p:spPr>
            <a:xfrm flipV="1">
              <a:off x="3671434" y="5867399"/>
              <a:ext cx="366242" cy="0"/>
            </a:xfrm>
            <a:prstGeom prst="line">
              <a:avLst/>
            </a:prstGeom>
            <a:ln w="9525" cap="flat" cmpd="sng">
              <a:solidFill>
                <a:srgbClr val="000000"/>
              </a:solidFill>
              <a:prstDash val="solid"/>
              <a:headEnd type="none" w="med" len="med"/>
              <a:tailEnd type="triangle" w="med" len="med"/>
            </a:ln>
          </p:spPr>
        </p:sp>
      </p:grpSp>
      <p:grpSp>
        <p:nvGrpSpPr>
          <p:cNvPr id="102" name="组合 101"/>
          <p:cNvGrpSpPr/>
          <p:nvPr/>
        </p:nvGrpSpPr>
        <p:grpSpPr>
          <a:xfrm>
            <a:off x="7559993" y="4489450"/>
            <a:ext cx="1436687" cy="457200"/>
            <a:chOff x="4050473" y="5638800"/>
            <a:chExt cx="1435927" cy="457200"/>
          </a:xfrm>
        </p:grpSpPr>
        <p:sp>
          <p:nvSpPr>
            <p:cNvPr id="5166" name="Rectangle 25"/>
            <p:cNvSpPr/>
            <p:nvPr>
              <p:custDataLst>
                <p:tags r:id="rId68"/>
              </p:custDataLst>
            </p:nvPr>
          </p:nvSpPr>
          <p:spPr>
            <a:xfrm>
              <a:off x="4528245" y="56388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2</a:t>
              </a:r>
              <a:endParaRPr lang="zh-CN" altLang="en-US" sz="2000" b="1" dirty="0">
                <a:latin typeface="Times New Roman" panose="02020603050405020304" pitchFamily="18" charset="0"/>
              </a:endParaRPr>
            </a:p>
          </p:txBody>
        </p:sp>
        <p:sp>
          <p:nvSpPr>
            <p:cNvPr id="5167" name="Rectangle 26"/>
            <p:cNvSpPr/>
            <p:nvPr>
              <p:custDataLst>
                <p:tags r:id="rId69"/>
              </p:custDataLst>
            </p:nvPr>
          </p:nvSpPr>
          <p:spPr>
            <a:xfrm>
              <a:off x="5006018" y="56388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68" name="Rectangle 25"/>
            <p:cNvSpPr/>
            <p:nvPr>
              <p:custDataLst>
                <p:tags r:id="rId70"/>
              </p:custDataLst>
            </p:nvPr>
          </p:nvSpPr>
          <p:spPr>
            <a:xfrm>
              <a:off x="4050473" y="56388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-7</a:t>
              </a:r>
              <a:endParaRPr lang="zh-CN" altLang="en-US" sz="2000" b="1" dirty="0">
                <a:latin typeface="Times New Roman" panose="02020603050405020304" pitchFamily="18" charset="0"/>
              </a:endParaRPr>
            </a:p>
          </p:txBody>
        </p:sp>
        <p:sp>
          <p:nvSpPr>
            <p:cNvPr id="5169" name="Line 27"/>
            <p:cNvSpPr/>
            <p:nvPr>
              <p:custDataLst>
                <p:tags r:id="rId71"/>
              </p:custDataLst>
            </p:nvPr>
          </p:nvSpPr>
          <p:spPr>
            <a:xfrm flipV="1">
              <a:off x="5120158" y="5867399"/>
              <a:ext cx="366242" cy="0"/>
            </a:xfrm>
            <a:prstGeom prst="line">
              <a:avLst/>
            </a:prstGeom>
            <a:ln w="9525" cap="flat" cmpd="sng">
              <a:solidFill>
                <a:srgbClr val="000000"/>
              </a:solidFill>
              <a:prstDash val="solid"/>
              <a:headEnd type="none" w="med" len="med"/>
              <a:tailEnd type="triangle" w="med" len="med"/>
            </a:ln>
          </p:spPr>
        </p:sp>
      </p:grpSp>
      <p:grpSp>
        <p:nvGrpSpPr>
          <p:cNvPr id="103" name="组合 102"/>
          <p:cNvGrpSpPr/>
          <p:nvPr/>
        </p:nvGrpSpPr>
        <p:grpSpPr>
          <a:xfrm>
            <a:off x="9007793" y="4489450"/>
            <a:ext cx="1436687" cy="457200"/>
            <a:chOff x="5498273" y="5638800"/>
            <a:chExt cx="1435927" cy="457200"/>
          </a:xfrm>
        </p:grpSpPr>
        <p:sp>
          <p:nvSpPr>
            <p:cNvPr id="5162" name="Rectangle 25"/>
            <p:cNvSpPr/>
            <p:nvPr>
              <p:custDataLst>
                <p:tags r:id="rId72"/>
              </p:custDataLst>
            </p:nvPr>
          </p:nvSpPr>
          <p:spPr>
            <a:xfrm>
              <a:off x="5976045" y="56388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1</a:t>
              </a:r>
              <a:endParaRPr lang="zh-CN" altLang="en-US" sz="2000" b="1" dirty="0">
                <a:latin typeface="Times New Roman" panose="02020603050405020304" pitchFamily="18" charset="0"/>
              </a:endParaRPr>
            </a:p>
          </p:txBody>
        </p:sp>
        <p:sp>
          <p:nvSpPr>
            <p:cNvPr id="5163" name="Rectangle 26"/>
            <p:cNvSpPr/>
            <p:nvPr>
              <p:custDataLst>
                <p:tags r:id="rId73"/>
              </p:custDataLst>
            </p:nvPr>
          </p:nvSpPr>
          <p:spPr>
            <a:xfrm>
              <a:off x="6453818" y="56388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64" name="Rectangle 25"/>
            <p:cNvSpPr/>
            <p:nvPr>
              <p:custDataLst>
                <p:tags r:id="rId74"/>
              </p:custDataLst>
            </p:nvPr>
          </p:nvSpPr>
          <p:spPr>
            <a:xfrm>
              <a:off x="5498273" y="56388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solidFill>
                    <a:srgbClr val="FF0000"/>
                  </a:solidFill>
                  <a:latin typeface="Times New Roman" panose="02020603050405020304" pitchFamily="18" charset="0"/>
                </a:rPr>
                <a:t>3</a:t>
              </a:r>
              <a:endParaRPr lang="zh-CN" altLang="en-US" sz="2000" b="1" dirty="0">
                <a:solidFill>
                  <a:srgbClr val="FF0000"/>
                </a:solidFill>
                <a:latin typeface="Times New Roman" panose="02020603050405020304" pitchFamily="18" charset="0"/>
              </a:endParaRPr>
            </a:p>
          </p:txBody>
        </p:sp>
        <p:sp>
          <p:nvSpPr>
            <p:cNvPr id="5165" name="Line 27"/>
            <p:cNvSpPr/>
            <p:nvPr>
              <p:custDataLst>
                <p:tags r:id="rId75"/>
              </p:custDataLst>
            </p:nvPr>
          </p:nvSpPr>
          <p:spPr>
            <a:xfrm flipV="1">
              <a:off x="6567958" y="5867399"/>
              <a:ext cx="366242" cy="0"/>
            </a:xfrm>
            <a:prstGeom prst="line">
              <a:avLst/>
            </a:prstGeom>
            <a:ln w="9525" cap="flat" cmpd="sng">
              <a:solidFill>
                <a:srgbClr val="000000"/>
              </a:solidFill>
              <a:prstDash val="solid"/>
              <a:headEnd type="none" w="med" len="med"/>
              <a:tailEnd type="triangle" w="med" len="med"/>
            </a:ln>
          </p:spPr>
        </p:sp>
      </p:grpSp>
      <p:grpSp>
        <p:nvGrpSpPr>
          <p:cNvPr id="105" name="组合 104"/>
          <p:cNvGrpSpPr/>
          <p:nvPr/>
        </p:nvGrpSpPr>
        <p:grpSpPr>
          <a:xfrm>
            <a:off x="10455593" y="4489450"/>
            <a:ext cx="1436687" cy="457200"/>
            <a:chOff x="6946073" y="5638800"/>
            <a:chExt cx="1435927" cy="457200"/>
          </a:xfrm>
        </p:grpSpPr>
        <p:sp>
          <p:nvSpPr>
            <p:cNvPr id="5156" name="Rectangle 25"/>
            <p:cNvSpPr/>
            <p:nvPr>
              <p:custDataLst>
                <p:tags r:id="rId76"/>
              </p:custDataLst>
            </p:nvPr>
          </p:nvSpPr>
          <p:spPr>
            <a:xfrm>
              <a:off x="7423845" y="5638800"/>
              <a:ext cx="477773"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0</a:t>
              </a:r>
              <a:endParaRPr lang="zh-CN" altLang="en-US" sz="2000" b="1" dirty="0">
                <a:latin typeface="Times New Roman" panose="02020603050405020304" pitchFamily="18" charset="0"/>
              </a:endParaRPr>
            </a:p>
          </p:txBody>
        </p:sp>
        <p:sp>
          <p:nvSpPr>
            <p:cNvPr id="5157" name="Rectangle 26"/>
            <p:cNvSpPr/>
            <p:nvPr>
              <p:custDataLst>
                <p:tags r:id="rId77"/>
              </p:custDataLst>
            </p:nvPr>
          </p:nvSpPr>
          <p:spPr>
            <a:xfrm>
              <a:off x="7901618" y="5638800"/>
              <a:ext cx="225395"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2000" b="1" dirty="0">
                <a:latin typeface="Times New Roman" panose="02020603050405020304" pitchFamily="18" charset="0"/>
              </a:endParaRPr>
            </a:p>
          </p:txBody>
        </p:sp>
        <p:sp>
          <p:nvSpPr>
            <p:cNvPr id="5158" name="Rectangle 25"/>
            <p:cNvSpPr/>
            <p:nvPr>
              <p:custDataLst>
                <p:tags r:id="rId78"/>
              </p:custDataLst>
            </p:nvPr>
          </p:nvSpPr>
          <p:spPr>
            <a:xfrm>
              <a:off x="6946073" y="5638800"/>
              <a:ext cx="477772" cy="457200"/>
            </a:xfrm>
            <a:prstGeom prst="rect">
              <a:avLst/>
            </a:prstGeom>
            <a:solidFill>
              <a:srgbClr val="FFFFFF"/>
            </a:solidFill>
            <a:ln w="9525"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-1</a:t>
              </a:r>
              <a:endParaRPr lang="zh-CN" altLang="en-US" sz="2000" b="1" dirty="0">
                <a:latin typeface="Times New Roman" panose="02020603050405020304" pitchFamily="18" charset="0"/>
              </a:endParaRPr>
            </a:p>
          </p:txBody>
        </p:sp>
        <p:cxnSp>
          <p:nvCxnSpPr>
            <p:cNvPr id="98" name="直接连接符 97"/>
            <p:cNvCxnSpPr/>
            <p:nvPr>
              <p:custDataLst>
                <p:tags r:id="rId79"/>
              </p:custDataLst>
            </p:nvPr>
          </p:nvCxnSpPr>
          <p:spPr>
            <a:xfrm>
              <a:off x="8001202" y="5867400"/>
              <a:ext cx="30463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custDataLst>
                <p:tags r:id="rId80"/>
              </p:custDataLst>
            </p:nvPr>
          </p:nvCxnSpPr>
          <p:spPr>
            <a:xfrm>
              <a:off x="8305840" y="5791200"/>
              <a:ext cx="0" cy="1905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custDataLst>
                <p:tags r:id="rId81"/>
              </p:custDataLst>
            </p:nvPr>
          </p:nvCxnSpPr>
          <p:spPr>
            <a:xfrm>
              <a:off x="8382000" y="5791200"/>
              <a:ext cx="0" cy="1905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par>
                                <p:cTn id="8" presetID="22" presetClass="entr" presetSubtype="4"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down)">
                                      <p:cBhvr>
                                        <p:cTn id="10" dur="500"/>
                                        <p:tgtEl>
                                          <p:spTgt spid="74"/>
                                        </p:tgtEl>
                                      </p:cBhvr>
                                    </p:animEffect>
                                  </p:childTnLst>
                                </p:cTn>
                              </p:par>
                              <p:par>
                                <p:cTn id="11" presetID="22" presetClass="entr" presetSubtype="4"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wipe(down)">
                                      <p:cBhvr>
                                        <p:cTn id="13" dur="500"/>
                                        <p:tgtEl>
                                          <p:spTgt spid="75"/>
                                        </p:tgtEl>
                                      </p:cBhvr>
                                    </p:animEffect>
                                  </p:childTnLst>
                                </p:cTn>
                              </p:par>
                              <p:par>
                                <p:cTn id="14" presetID="22" presetClass="entr" presetSubtype="4"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down)">
                                      <p:cBhvr>
                                        <p:cTn id="16" dur="500"/>
                                        <p:tgtEl>
                                          <p:spTgt spid="76"/>
                                        </p:tgtEl>
                                      </p:cBhvr>
                                    </p:animEffect>
                                  </p:childTnLst>
                                </p:cTn>
                              </p:par>
                              <p:par>
                                <p:cTn id="17" presetID="22" presetClass="entr" presetSubtype="4"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wipe(down)">
                                      <p:cBhvr>
                                        <p:cTn id="19" dur="500"/>
                                        <p:tgtEl>
                                          <p:spTgt spid="10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par>
                                <p:cTn id="23" presetID="22" presetClass="entr" presetSubtype="4"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down)">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1000"/>
                                        <p:tgtEl>
                                          <p:spTgt spid="78"/>
                                        </p:tgtEl>
                                      </p:cBhvr>
                                    </p:animEffect>
                                    <p:anim calcmode="lin" valueType="num">
                                      <p:cBhvr>
                                        <p:cTn id="31" dur="1000" fill="hold"/>
                                        <p:tgtEl>
                                          <p:spTgt spid="78"/>
                                        </p:tgtEl>
                                        <p:attrNameLst>
                                          <p:attrName>ppt_x</p:attrName>
                                        </p:attrNameLst>
                                      </p:cBhvr>
                                      <p:tavLst>
                                        <p:tav tm="0">
                                          <p:val>
                                            <p:strVal val="#ppt_x"/>
                                          </p:val>
                                        </p:tav>
                                        <p:tav tm="100000">
                                          <p:val>
                                            <p:strVal val="#ppt_x"/>
                                          </p:val>
                                        </p:tav>
                                      </p:tavLst>
                                    </p:anim>
                                    <p:anim calcmode="lin" valueType="num">
                                      <p:cBhvr>
                                        <p:cTn id="32" dur="1000" fill="hold"/>
                                        <p:tgtEl>
                                          <p:spTgt spid="7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fade">
                                      <p:cBhvr>
                                        <p:cTn id="35" dur="1000"/>
                                        <p:tgtEl>
                                          <p:spTgt spid="79"/>
                                        </p:tgtEl>
                                      </p:cBhvr>
                                    </p:animEffect>
                                    <p:anim calcmode="lin" valueType="num">
                                      <p:cBhvr>
                                        <p:cTn id="36" dur="1000" fill="hold"/>
                                        <p:tgtEl>
                                          <p:spTgt spid="79"/>
                                        </p:tgtEl>
                                        <p:attrNameLst>
                                          <p:attrName>ppt_x</p:attrName>
                                        </p:attrNameLst>
                                      </p:cBhvr>
                                      <p:tavLst>
                                        <p:tav tm="0">
                                          <p:val>
                                            <p:strVal val="#ppt_x"/>
                                          </p:val>
                                        </p:tav>
                                        <p:tav tm="100000">
                                          <p:val>
                                            <p:strVal val="#ppt_x"/>
                                          </p:val>
                                        </p:tav>
                                      </p:tavLst>
                                    </p:anim>
                                    <p:anim calcmode="lin" valueType="num">
                                      <p:cBhvr>
                                        <p:cTn id="37" dur="1000" fill="hold"/>
                                        <p:tgtEl>
                                          <p:spTgt spid="79"/>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anim calcmode="lin" valueType="num">
                                      <p:cBhvr>
                                        <p:cTn id="41" dur="1000" fill="hold"/>
                                        <p:tgtEl>
                                          <p:spTgt spid="80"/>
                                        </p:tgtEl>
                                        <p:attrNameLst>
                                          <p:attrName>ppt_x</p:attrName>
                                        </p:attrNameLst>
                                      </p:cBhvr>
                                      <p:tavLst>
                                        <p:tav tm="0">
                                          <p:val>
                                            <p:strVal val="#ppt_x"/>
                                          </p:val>
                                        </p:tav>
                                        <p:tav tm="100000">
                                          <p:val>
                                            <p:strVal val="#ppt_x"/>
                                          </p:val>
                                        </p:tav>
                                      </p:tavLst>
                                    </p:anim>
                                    <p:anim calcmode="lin" valueType="num">
                                      <p:cBhvr>
                                        <p:cTn id="42" dur="1000" fill="hold"/>
                                        <p:tgtEl>
                                          <p:spTgt spid="80"/>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1000"/>
                                        <p:tgtEl>
                                          <p:spTgt spid="81"/>
                                        </p:tgtEl>
                                      </p:cBhvr>
                                    </p:animEffect>
                                    <p:anim calcmode="lin" valueType="num">
                                      <p:cBhvr>
                                        <p:cTn id="46" dur="1000" fill="hold"/>
                                        <p:tgtEl>
                                          <p:spTgt spid="81"/>
                                        </p:tgtEl>
                                        <p:attrNameLst>
                                          <p:attrName>ppt_x</p:attrName>
                                        </p:attrNameLst>
                                      </p:cBhvr>
                                      <p:tavLst>
                                        <p:tav tm="0">
                                          <p:val>
                                            <p:strVal val="#ppt_x"/>
                                          </p:val>
                                        </p:tav>
                                        <p:tav tm="100000">
                                          <p:val>
                                            <p:strVal val="#ppt_x"/>
                                          </p:val>
                                        </p:tav>
                                      </p:tavLst>
                                    </p:anim>
                                    <p:anim calcmode="lin" valueType="num">
                                      <p:cBhvr>
                                        <p:cTn id="47" dur="1000" fill="hold"/>
                                        <p:tgtEl>
                                          <p:spTgt spid="8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1000"/>
                                        <p:tgtEl>
                                          <p:spTgt spid="48"/>
                                        </p:tgtEl>
                                      </p:cBhvr>
                                    </p:animEffect>
                                    <p:anim calcmode="lin" valueType="num">
                                      <p:cBhvr>
                                        <p:cTn id="51" dur="1000" fill="hold"/>
                                        <p:tgtEl>
                                          <p:spTgt spid="48"/>
                                        </p:tgtEl>
                                        <p:attrNameLst>
                                          <p:attrName>ppt_x</p:attrName>
                                        </p:attrNameLst>
                                      </p:cBhvr>
                                      <p:tavLst>
                                        <p:tav tm="0">
                                          <p:val>
                                            <p:strVal val="#ppt_x"/>
                                          </p:val>
                                        </p:tav>
                                        <p:tav tm="100000">
                                          <p:val>
                                            <p:strVal val="#ppt_x"/>
                                          </p:val>
                                        </p:tav>
                                      </p:tavLst>
                                    </p:anim>
                                    <p:anim calcmode="lin" valueType="num">
                                      <p:cBhvr>
                                        <p:cTn id="52" dur="1000" fill="hold"/>
                                        <p:tgtEl>
                                          <p:spTgt spid="4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1000"/>
                                        <p:tgtEl>
                                          <p:spTgt spid="49"/>
                                        </p:tgtEl>
                                      </p:cBhvr>
                                    </p:animEffect>
                                    <p:anim calcmode="lin" valueType="num">
                                      <p:cBhvr>
                                        <p:cTn id="56" dur="1000" fill="hold"/>
                                        <p:tgtEl>
                                          <p:spTgt spid="49"/>
                                        </p:tgtEl>
                                        <p:attrNameLst>
                                          <p:attrName>ppt_x</p:attrName>
                                        </p:attrNameLst>
                                      </p:cBhvr>
                                      <p:tavLst>
                                        <p:tav tm="0">
                                          <p:val>
                                            <p:strVal val="#ppt_x"/>
                                          </p:val>
                                        </p:tav>
                                        <p:tav tm="100000">
                                          <p:val>
                                            <p:strVal val="#ppt_x"/>
                                          </p:val>
                                        </p:tav>
                                      </p:tavLst>
                                    </p:anim>
                                    <p:anim calcmode="lin" valueType="num">
                                      <p:cBhvr>
                                        <p:cTn id="5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5" presetClass="emph" presetSubtype="0" fill="hold" nodeType="clickEffect">
                                  <p:stCondLst>
                                    <p:cond delay="0"/>
                                  </p:stCondLst>
                                  <p:childTnLst>
                                    <p:anim calcmode="discrete" valueType="str">
                                      <p:cBhvr>
                                        <p:cTn id="61" dur="1000" fill="hold"/>
                                        <p:tgtEl>
                                          <p:spTgt spid="73"/>
                                        </p:tgtEl>
                                        <p:attrNameLst>
                                          <p:attrName>style.visibility</p:attrName>
                                        </p:attrNameLst>
                                      </p:cBhvr>
                                      <p:tavLst>
                                        <p:tav tm="0">
                                          <p:val>
                                            <p:strVal val="hidden"/>
                                          </p:val>
                                        </p:tav>
                                        <p:tav tm="50000">
                                          <p:val>
                                            <p:strVal val="visible"/>
                                          </p:val>
                                        </p:tav>
                                      </p:tavLst>
                                    </p:anim>
                                  </p:childTnLst>
                                </p:cTn>
                              </p:par>
                              <p:par>
                                <p:cTn id="62" presetID="35" presetClass="emph" presetSubtype="0" fill="hold" grpId="1" nodeType="withEffect">
                                  <p:stCondLst>
                                    <p:cond delay="0"/>
                                  </p:stCondLst>
                                  <p:childTnLst>
                                    <p:anim calcmode="discrete" valueType="str">
                                      <p:cBhvr>
                                        <p:cTn id="63" dur="1000" fill="hold"/>
                                        <p:tgtEl>
                                          <p:spTgt spid="46"/>
                                        </p:tgtEl>
                                        <p:attrNameLst>
                                          <p:attrName>style.visibility</p:attrName>
                                        </p:attrNameLst>
                                      </p:cBhvr>
                                      <p:tavLst>
                                        <p:tav tm="0">
                                          <p:val>
                                            <p:strVal val="hidden"/>
                                          </p:val>
                                        </p:tav>
                                        <p:tav tm="50000">
                                          <p:val>
                                            <p:strVal val="visible"/>
                                          </p:val>
                                        </p:tav>
                                      </p:tavLst>
                                    </p:anim>
                                  </p:childTnLst>
                                </p:cTn>
                              </p:par>
                              <p:par>
                                <p:cTn id="64" presetID="35" presetClass="emph" presetSubtype="0" fill="hold" nodeType="withEffect">
                                  <p:stCondLst>
                                    <p:cond delay="0"/>
                                  </p:stCondLst>
                                  <p:childTnLst>
                                    <p:anim calcmode="discrete" valueType="str">
                                      <p:cBhvr>
                                        <p:cTn id="65" dur="1000" fill="hold"/>
                                        <p:tgtEl>
                                          <p:spTgt spid="47"/>
                                        </p:tgtEl>
                                        <p:attrNameLst>
                                          <p:attrName>style.visibility</p:attrName>
                                        </p:attrNameLst>
                                      </p:cBhvr>
                                      <p:tavLst>
                                        <p:tav tm="0">
                                          <p:val>
                                            <p:strVal val="hidden"/>
                                          </p:val>
                                        </p:tav>
                                        <p:tav tm="50000">
                                          <p:val>
                                            <p:strVal val="visible"/>
                                          </p:val>
                                        </p:tav>
                                      </p:tavLst>
                                    </p:anim>
                                  </p:childTnLst>
                                </p:cTn>
                              </p:par>
                              <p:par>
                                <p:cTn id="66" presetID="35" presetClass="emph" presetSubtype="0" fill="hold" nodeType="withEffect">
                                  <p:stCondLst>
                                    <p:cond delay="0"/>
                                  </p:stCondLst>
                                  <p:childTnLst>
                                    <p:anim calcmode="discrete" valueType="str">
                                      <p:cBhvr>
                                        <p:cTn id="67" dur="1000" fill="hold"/>
                                        <p:tgtEl>
                                          <p:spTgt spid="78"/>
                                        </p:tgtEl>
                                        <p:attrNameLst>
                                          <p:attrName>style.visibility</p:attrName>
                                        </p:attrNameLst>
                                      </p:cBhvr>
                                      <p:tavLst>
                                        <p:tav tm="0">
                                          <p:val>
                                            <p:strVal val="hidden"/>
                                          </p:val>
                                        </p:tav>
                                        <p:tav tm="50000">
                                          <p:val>
                                            <p:strVal val="visible"/>
                                          </p:val>
                                        </p:tav>
                                      </p:tavLst>
                                    </p:anim>
                                  </p:childTnLst>
                                </p:cTn>
                              </p:par>
                              <p:par>
                                <p:cTn id="68" presetID="35" presetClass="emph" presetSubtype="0" fill="hold" grpId="1" nodeType="withEffect">
                                  <p:stCondLst>
                                    <p:cond delay="0"/>
                                  </p:stCondLst>
                                  <p:childTnLst>
                                    <p:anim calcmode="discrete" valueType="str">
                                      <p:cBhvr>
                                        <p:cTn id="69" dur="1000" fill="hold"/>
                                        <p:tgtEl>
                                          <p:spTgt spid="48"/>
                                        </p:tgtEl>
                                        <p:attrNameLst>
                                          <p:attrName>style.visibility</p:attrName>
                                        </p:attrNameLst>
                                      </p:cBhvr>
                                      <p:tavLst>
                                        <p:tav tm="0">
                                          <p:val>
                                            <p:strVal val="hidden"/>
                                          </p:val>
                                        </p:tav>
                                        <p:tav tm="50000">
                                          <p:val>
                                            <p:strVal val="visible"/>
                                          </p:val>
                                        </p:tav>
                                      </p:tavLst>
                                    </p:anim>
                                  </p:childTnLst>
                                </p:cTn>
                              </p:par>
                              <p:par>
                                <p:cTn id="70" presetID="35" presetClass="emph" presetSubtype="0" fill="hold" nodeType="withEffect">
                                  <p:stCondLst>
                                    <p:cond delay="0"/>
                                  </p:stCondLst>
                                  <p:childTnLst>
                                    <p:anim calcmode="discrete" valueType="str">
                                      <p:cBhvr>
                                        <p:cTn id="71" dur="1000" fill="hold"/>
                                        <p:tgtEl>
                                          <p:spTgt spid="49"/>
                                        </p:tgtEl>
                                        <p:attrNameLst>
                                          <p:attrName>style.visibility</p:attrName>
                                        </p:attrNameLst>
                                      </p:cBhvr>
                                      <p:tavLst>
                                        <p:tav tm="0">
                                          <p:val>
                                            <p:strVal val="hidden"/>
                                          </p:val>
                                        </p:tav>
                                        <p:tav tm="50000">
                                          <p:val>
                                            <p:strVal val="visible"/>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wipe(down)">
                                      <p:cBhvr>
                                        <p:cTn id="76" dur="500"/>
                                        <p:tgtEl>
                                          <p:spTgt spid="82"/>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xit" presetSubtype="21" fill="hold" grpId="2" nodeType="clickEffect">
                                  <p:stCondLst>
                                    <p:cond delay="0"/>
                                  </p:stCondLst>
                                  <p:childTnLst>
                                    <p:animEffect transition="out" filter="barn(inVertical)">
                                      <p:cBhvr>
                                        <p:cTn id="80" dur="500"/>
                                        <p:tgtEl>
                                          <p:spTgt spid="46"/>
                                        </p:tgtEl>
                                      </p:cBhvr>
                                    </p:animEffect>
                                    <p:set>
                                      <p:cBhvr>
                                        <p:cTn id="81" dur="1" fill="hold">
                                          <p:stCondLst>
                                            <p:cond delay="499"/>
                                          </p:stCondLst>
                                        </p:cTn>
                                        <p:tgtEl>
                                          <p:spTgt spid="46"/>
                                        </p:tgtEl>
                                        <p:attrNameLst>
                                          <p:attrName>style.visibility</p:attrName>
                                        </p:attrNameLst>
                                      </p:cBhvr>
                                      <p:to>
                                        <p:strVal val="hidden"/>
                                      </p:to>
                                    </p:set>
                                  </p:childTnLst>
                                </p:cTn>
                              </p:par>
                              <p:par>
                                <p:cTn id="82" presetID="16" presetClass="exit" presetSubtype="21" fill="hold" nodeType="withEffect">
                                  <p:stCondLst>
                                    <p:cond delay="0"/>
                                  </p:stCondLst>
                                  <p:childTnLst>
                                    <p:animEffect transition="out" filter="barn(inVertical)">
                                      <p:cBhvr>
                                        <p:cTn id="83" dur="500"/>
                                        <p:tgtEl>
                                          <p:spTgt spid="47"/>
                                        </p:tgtEl>
                                      </p:cBhvr>
                                    </p:animEffect>
                                    <p:set>
                                      <p:cBhvr>
                                        <p:cTn id="84" dur="1" fill="hold">
                                          <p:stCondLst>
                                            <p:cond delay="499"/>
                                          </p:stCondLst>
                                        </p:cTn>
                                        <p:tgtEl>
                                          <p:spTgt spid="47"/>
                                        </p:tgtEl>
                                        <p:attrNameLst>
                                          <p:attrName>style.visibility</p:attrName>
                                        </p:attrNameLst>
                                      </p:cBhvr>
                                      <p:to>
                                        <p:strVal val="hidden"/>
                                      </p:to>
                                    </p:set>
                                  </p:childTnLst>
                                </p:cTn>
                              </p:par>
                              <p:par>
                                <p:cTn id="85" presetID="16" presetClass="entr" presetSubtype="21"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barn(inVertical)">
                                      <p:cBhvr>
                                        <p:cTn id="87" dur="500"/>
                                        <p:tgtEl>
                                          <p:spTgt spid="53"/>
                                        </p:tgtEl>
                                      </p:cBhvr>
                                    </p:animEffect>
                                  </p:childTnLst>
                                </p:cTn>
                              </p:par>
                              <p:par>
                                <p:cTn id="88" presetID="16" presetClass="entr" presetSubtype="21" fill="hold"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barn(inVertical)">
                                      <p:cBhvr>
                                        <p:cTn id="90" dur="500"/>
                                        <p:tgtEl>
                                          <p:spTgt spid="54"/>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emph" presetSubtype="0" fill="hold" nodeType="clickEffect">
                                  <p:stCondLst>
                                    <p:cond delay="0"/>
                                  </p:stCondLst>
                                  <p:childTnLst>
                                    <p:anim calcmode="discrete" valueType="str">
                                      <p:cBhvr>
                                        <p:cTn id="94" dur="1000" fill="hold"/>
                                        <p:tgtEl>
                                          <p:spTgt spid="74"/>
                                        </p:tgtEl>
                                        <p:attrNameLst>
                                          <p:attrName>style.visibility</p:attrName>
                                        </p:attrNameLst>
                                      </p:cBhvr>
                                      <p:tavLst>
                                        <p:tav tm="0">
                                          <p:val>
                                            <p:strVal val="hidden"/>
                                          </p:val>
                                        </p:tav>
                                        <p:tav tm="50000">
                                          <p:val>
                                            <p:strVal val="visible"/>
                                          </p:val>
                                        </p:tav>
                                      </p:tavLst>
                                    </p:anim>
                                  </p:childTnLst>
                                </p:cTn>
                              </p:par>
                              <p:par>
                                <p:cTn id="95" presetID="35" presetClass="emph" presetSubtype="0" fill="hold" grpId="2" nodeType="withEffect">
                                  <p:stCondLst>
                                    <p:cond delay="0"/>
                                  </p:stCondLst>
                                  <p:childTnLst>
                                    <p:anim calcmode="discrete" valueType="str">
                                      <p:cBhvr>
                                        <p:cTn id="96" dur="1000" fill="hold"/>
                                        <p:tgtEl>
                                          <p:spTgt spid="53"/>
                                        </p:tgtEl>
                                        <p:attrNameLst>
                                          <p:attrName>style.visibility</p:attrName>
                                        </p:attrNameLst>
                                      </p:cBhvr>
                                      <p:tavLst>
                                        <p:tav tm="0">
                                          <p:val>
                                            <p:strVal val="hidden"/>
                                          </p:val>
                                        </p:tav>
                                        <p:tav tm="50000">
                                          <p:val>
                                            <p:strVal val="visible"/>
                                          </p:val>
                                        </p:tav>
                                      </p:tavLst>
                                    </p:anim>
                                  </p:childTnLst>
                                </p:cTn>
                              </p:par>
                              <p:par>
                                <p:cTn id="97" presetID="35" presetClass="emph" presetSubtype="0" fill="hold" nodeType="withEffect">
                                  <p:stCondLst>
                                    <p:cond delay="0"/>
                                  </p:stCondLst>
                                  <p:childTnLst>
                                    <p:anim calcmode="discrete" valueType="str">
                                      <p:cBhvr>
                                        <p:cTn id="98" dur="1000" fill="hold"/>
                                        <p:tgtEl>
                                          <p:spTgt spid="54"/>
                                        </p:tgtEl>
                                        <p:attrNameLst>
                                          <p:attrName>style.visibility</p:attrName>
                                        </p:attrNameLst>
                                      </p:cBhvr>
                                      <p:tavLst>
                                        <p:tav tm="0">
                                          <p:val>
                                            <p:strVal val="hidden"/>
                                          </p:val>
                                        </p:tav>
                                        <p:tav tm="50000">
                                          <p:val>
                                            <p:strVal val="visible"/>
                                          </p:val>
                                        </p:tav>
                                      </p:tavLst>
                                    </p:anim>
                                  </p:childTnLst>
                                </p:cTn>
                              </p:par>
                              <p:par>
                                <p:cTn id="99" presetID="35" presetClass="emph" presetSubtype="0" fill="hold" nodeType="withEffect">
                                  <p:stCondLst>
                                    <p:cond delay="0"/>
                                  </p:stCondLst>
                                  <p:childTnLst>
                                    <p:anim calcmode="discrete" valueType="str">
                                      <p:cBhvr>
                                        <p:cTn id="100" dur="1000" fill="hold"/>
                                        <p:tgtEl>
                                          <p:spTgt spid="78"/>
                                        </p:tgtEl>
                                        <p:attrNameLst>
                                          <p:attrName>style.visibility</p:attrName>
                                        </p:attrNameLst>
                                      </p:cBhvr>
                                      <p:tavLst>
                                        <p:tav tm="0">
                                          <p:val>
                                            <p:strVal val="hidden"/>
                                          </p:val>
                                        </p:tav>
                                        <p:tav tm="50000">
                                          <p:val>
                                            <p:strVal val="visible"/>
                                          </p:val>
                                        </p:tav>
                                      </p:tavLst>
                                    </p:anim>
                                  </p:childTnLst>
                                </p:cTn>
                              </p:par>
                              <p:par>
                                <p:cTn id="101" presetID="35" presetClass="emph" presetSubtype="0" fill="hold" grpId="3" nodeType="withEffect">
                                  <p:stCondLst>
                                    <p:cond delay="0"/>
                                  </p:stCondLst>
                                  <p:childTnLst>
                                    <p:anim calcmode="discrete" valueType="str">
                                      <p:cBhvr>
                                        <p:cTn id="102" dur="1000" fill="hold"/>
                                        <p:tgtEl>
                                          <p:spTgt spid="48"/>
                                        </p:tgtEl>
                                        <p:attrNameLst>
                                          <p:attrName>style.visibility</p:attrName>
                                        </p:attrNameLst>
                                      </p:cBhvr>
                                      <p:tavLst>
                                        <p:tav tm="0">
                                          <p:val>
                                            <p:strVal val="hidden"/>
                                          </p:val>
                                        </p:tav>
                                        <p:tav tm="50000">
                                          <p:val>
                                            <p:strVal val="visible"/>
                                          </p:val>
                                        </p:tav>
                                      </p:tavLst>
                                    </p:anim>
                                  </p:childTnLst>
                                </p:cTn>
                              </p:par>
                              <p:par>
                                <p:cTn id="103" presetID="35" presetClass="emph" presetSubtype="0" fill="hold" nodeType="withEffect">
                                  <p:stCondLst>
                                    <p:cond delay="0"/>
                                  </p:stCondLst>
                                  <p:childTnLst>
                                    <p:anim calcmode="discrete" valueType="str">
                                      <p:cBhvr>
                                        <p:cTn id="104" dur="1000" fill="hold"/>
                                        <p:tgtEl>
                                          <p:spTgt spid="49"/>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01"/>
                                        </p:tgtEl>
                                        <p:attrNameLst>
                                          <p:attrName>style.visibility</p:attrName>
                                        </p:attrNameLst>
                                      </p:cBhvr>
                                      <p:to>
                                        <p:strVal val="visible"/>
                                      </p:to>
                                    </p:set>
                                    <p:animEffect transition="in" filter="wipe(down)">
                                      <p:cBhvr>
                                        <p:cTn id="109" dur="500"/>
                                        <p:tgtEl>
                                          <p:spTgt spid="101"/>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xit" presetSubtype="21" fill="hold" grpId="1" nodeType="clickEffect">
                                  <p:stCondLst>
                                    <p:cond delay="0"/>
                                  </p:stCondLst>
                                  <p:childTnLst>
                                    <p:animEffect transition="out" filter="barn(inVertical)">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par>
                                <p:cTn id="115" presetID="16" presetClass="exit" presetSubtype="21" fill="hold" nodeType="withEffect">
                                  <p:stCondLst>
                                    <p:cond delay="0"/>
                                  </p:stCondLst>
                                  <p:childTnLst>
                                    <p:animEffect transition="out" filter="barn(inVertical)">
                                      <p:cBhvr>
                                        <p:cTn id="116" dur="500"/>
                                        <p:tgtEl>
                                          <p:spTgt spid="54"/>
                                        </p:tgtEl>
                                      </p:cBhvr>
                                    </p:animEffect>
                                    <p:set>
                                      <p:cBhvr>
                                        <p:cTn id="117" dur="1" fill="hold">
                                          <p:stCondLst>
                                            <p:cond delay="499"/>
                                          </p:stCondLst>
                                        </p:cTn>
                                        <p:tgtEl>
                                          <p:spTgt spid="54"/>
                                        </p:tgtEl>
                                        <p:attrNameLst>
                                          <p:attrName>style.visibility</p:attrName>
                                        </p:attrNameLst>
                                      </p:cBhvr>
                                      <p:to>
                                        <p:strVal val="hidden"/>
                                      </p:to>
                                    </p:set>
                                  </p:childTnLst>
                                </p:cTn>
                              </p:par>
                              <p:par>
                                <p:cTn id="118" presetID="16" presetClass="entr" presetSubtype="21"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barn(inVertical)">
                                      <p:cBhvr>
                                        <p:cTn id="120" dur="500"/>
                                        <p:tgtEl>
                                          <p:spTgt spid="61"/>
                                        </p:tgtEl>
                                      </p:cBhvr>
                                    </p:animEffect>
                                  </p:childTnLst>
                                </p:cTn>
                              </p:par>
                              <p:par>
                                <p:cTn id="121" presetID="16" presetClass="entr" presetSubtype="21" fill="hold"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barn(inVertical)">
                                      <p:cBhvr>
                                        <p:cTn id="123" dur="500"/>
                                        <p:tgtEl>
                                          <p:spTgt spid="62"/>
                                        </p:tgtEl>
                                      </p:cBhvr>
                                    </p:animEffect>
                                  </p:childTnLst>
                                </p:cTn>
                              </p:par>
                            </p:childTnLst>
                          </p:cTn>
                        </p:par>
                        <p:par>
                          <p:cTn id="124" fill="hold">
                            <p:stCondLst>
                              <p:cond delay="500"/>
                            </p:stCondLst>
                            <p:childTnLst>
                              <p:par>
                                <p:cTn id="125" presetID="16" presetClass="exit" presetSubtype="21" fill="hold" grpId="2" nodeType="afterEffect">
                                  <p:stCondLst>
                                    <p:cond delay="0"/>
                                  </p:stCondLst>
                                  <p:childTnLst>
                                    <p:animEffect transition="out" filter="barn(inVertical)">
                                      <p:cBhvr>
                                        <p:cTn id="126" dur="500"/>
                                        <p:tgtEl>
                                          <p:spTgt spid="48"/>
                                        </p:tgtEl>
                                      </p:cBhvr>
                                    </p:animEffect>
                                    <p:set>
                                      <p:cBhvr>
                                        <p:cTn id="127" dur="1" fill="hold">
                                          <p:stCondLst>
                                            <p:cond delay="499"/>
                                          </p:stCondLst>
                                        </p:cTn>
                                        <p:tgtEl>
                                          <p:spTgt spid="48"/>
                                        </p:tgtEl>
                                        <p:attrNameLst>
                                          <p:attrName>style.visibility</p:attrName>
                                        </p:attrNameLst>
                                      </p:cBhvr>
                                      <p:to>
                                        <p:strVal val="hidden"/>
                                      </p:to>
                                    </p:set>
                                  </p:childTnLst>
                                </p:cTn>
                              </p:par>
                              <p:par>
                                <p:cTn id="128" presetID="16" presetClass="exit" presetSubtype="21" fill="hold" nodeType="withEffect">
                                  <p:stCondLst>
                                    <p:cond delay="0"/>
                                  </p:stCondLst>
                                  <p:childTnLst>
                                    <p:animEffect transition="out" filter="barn(inVertical)">
                                      <p:cBhvr>
                                        <p:cTn id="129" dur="500"/>
                                        <p:tgtEl>
                                          <p:spTgt spid="49"/>
                                        </p:tgtEl>
                                      </p:cBhvr>
                                    </p:animEffect>
                                    <p:set>
                                      <p:cBhvr>
                                        <p:cTn id="130" dur="1" fill="hold">
                                          <p:stCondLst>
                                            <p:cond delay="499"/>
                                          </p:stCondLst>
                                        </p:cTn>
                                        <p:tgtEl>
                                          <p:spTgt spid="49"/>
                                        </p:tgtEl>
                                        <p:attrNameLst>
                                          <p:attrName>style.visibility</p:attrName>
                                        </p:attrNameLst>
                                      </p:cBhvr>
                                      <p:to>
                                        <p:strVal val="hidden"/>
                                      </p:to>
                                    </p:set>
                                  </p:childTnLst>
                                </p:cTn>
                              </p:par>
                              <p:par>
                                <p:cTn id="131" presetID="16" presetClass="entr" presetSubtype="21" fill="hold" grpId="0"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barn(inVertical)">
                                      <p:cBhvr>
                                        <p:cTn id="133" dur="500"/>
                                        <p:tgtEl>
                                          <p:spTgt spid="59"/>
                                        </p:tgtEl>
                                      </p:cBhvr>
                                    </p:animEffect>
                                  </p:childTnLst>
                                </p:cTn>
                              </p:par>
                              <p:par>
                                <p:cTn id="134" presetID="16" presetClass="entr" presetSubtype="21" fill="hold"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barn(inVertical)">
                                      <p:cBhvr>
                                        <p:cTn id="136" dur="500"/>
                                        <p:tgtEl>
                                          <p:spTgt spid="60"/>
                                        </p:tgtEl>
                                      </p:cBhvr>
                                    </p:animEffect>
                                  </p:childTnLst>
                                </p:cTn>
                              </p:par>
                            </p:childTnLst>
                          </p:cTn>
                        </p:par>
                      </p:childTnLst>
                    </p:cTn>
                  </p:par>
                  <p:par>
                    <p:cTn id="137" fill="hold">
                      <p:stCondLst>
                        <p:cond delay="indefinite"/>
                      </p:stCondLst>
                      <p:childTnLst>
                        <p:par>
                          <p:cTn id="138" fill="hold">
                            <p:stCondLst>
                              <p:cond delay="0"/>
                            </p:stCondLst>
                            <p:childTnLst>
                              <p:par>
                                <p:cTn id="139" presetID="35" presetClass="emph" presetSubtype="0" fill="hold" nodeType="clickEffect">
                                  <p:stCondLst>
                                    <p:cond delay="0"/>
                                  </p:stCondLst>
                                  <p:childTnLst>
                                    <p:anim calcmode="discrete" valueType="str">
                                      <p:cBhvr>
                                        <p:cTn id="140" dur="1000" fill="hold"/>
                                        <p:tgtEl>
                                          <p:spTgt spid="75"/>
                                        </p:tgtEl>
                                        <p:attrNameLst>
                                          <p:attrName>style.visibility</p:attrName>
                                        </p:attrNameLst>
                                      </p:cBhvr>
                                      <p:tavLst>
                                        <p:tav tm="0">
                                          <p:val>
                                            <p:strVal val="hidden"/>
                                          </p:val>
                                        </p:tav>
                                        <p:tav tm="50000">
                                          <p:val>
                                            <p:strVal val="visible"/>
                                          </p:val>
                                        </p:tav>
                                      </p:tavLst>
                                    </p:anim>
                                  </p:childTnLst>
                                </p:cTn>
                              </p:par>
                              <p:par>
                                <p:cTn id="141" presetID="35" presetClass="emph" presetSubtype="0" fill="hold" grpId="1" nodeType="withEffect">
                                  <p:stCondLst>
                                    <p:cond delay="0"/>
                                  </p:stCondLst>
                                  <p:childTnLst>
                                    <p:anim calcmode="discrete" valueType="str">
                                      <p:cBhvr>
                                        <p:cTn id="142" dur="1000" fill="hold"/>
                                        <p:tgtEl>
                                          <p:spTgt spid="61"/>
                                        </p:tgtEl>
                                        <p:attrNameLst>
                                          <p:attrName>style.visibility</p:attrName>
                                        </p:attrNameLst>
                                      </p:cBhvr>
                                      <p:tavLst>
                                        <p:tav tm="0">
                                          <p:val>
                                            <p:strVal val="hidden"/>
                                          </p:val>
                                        </p:tav>
                                        <p:tav tm="50000">
                                          <p:val>
                                            <p:strVal val="visible"/>
                                          </p:val>
                                        </p:tav>
                                      </p:tavLst>
                                    </p:anim>
                                  </p:childTnLst>
                                </p:cTn>
                              </p:par>
                              <p:par>
                                <p:cTn id="143" presetID="35" presetClass="emph" presetSubtype="0" fill="hold" nodeType="withEffect">
                                  <p:stCondLst>
                                    <p:cond delay="0"/>
                                  </p:stCondLst>
                                  <p:childTnLst>
                                    <p:anim calcmode="discrete" valueType="str">
                                      <p:cBhvr>
                                        <p:cTn id="144" dur="1000" fill="hold"/>
                                        <p:tgtEl>
                                          <p:spTgt spid="62"/>
                                        </p:tgtEl>
                                        <p:attrNameLst>
                                          <p:attrName>style.visibility</p:attrName>
                                        </p:attrNameLst>
                                      </p:cBhvr>
                                      <p:tavLst>
                                        <p:tav tm="0">
                                          <p:val>
                                            <p:strVal val="hidden"/>
                                          </p:val>
                                        </p:tav>
                                        <p:tav tm="50000">
                                          <p:val>
                                            <p:strVal val="visible"/>
                                          </p:val>
                                        </p:tav>
                                      </p:tavLst>
                                    </p:anim>
                                  </p:childTnLst>
                                </p:cTn>
                              </p:par>
                              <p:par>
                                <p:cTn id="145" presetID="35" presetClass="emph" presetSubtype="0" fill="hold" nodeType="withEffect">
                                  <p:stCondLst>
                                    <p:cond delay="0"/>
                                  </p:stCondLst>
                                  <p:childTnLst>
                                    <p:anim calcmode="discrete" valueType="str">
                                      <p:cBhvr>
                                        <p:cTn id="146" dur="1000" fill="hold"/>
                                        <p:tgtEl>
                                          <p:spTgt spid="79"/>
                                        </p:tgtEl>
                                        <p:attrNameLst>
                                          <p:attrName>style.visibility</p:attrName>
                                        </p:attrNameLst>
                                      </p:cBhvr>
                                      <p:tavLst>
                                        <p:tav tm="0">
                                          <p:val>
                                            <p:strVal val="hidden"/>
                                          </p:val>
                                        </p:tav>
                                        <p:tav tm="50000">
                                          <p:val>
                                            <p:strVal val="visible"/>
                                          </p:val>
                                        </p:tav>
                                      </p:tavLst>
                                    </p:anim>
                                  </p:childTnLst>
                                </p:cTn>
                              </p:par>
                              <p:par>
                                <p:cTn id="147" presetID="35" presetClass="emph" presetSubtype="0" fill="hold" grpId="1" nodeType="withEffect">
                                  <p:stCondLst>
                                    <p:cond delay="0"/>
                                  </p:stCondLst>
                                  <p:childTnLst>
                                    <p:anim calcmode="discrete" valueType="str">
                                      <p:cBhvr>
                                        <p:cTn id="148" dur="1000" fill="hold"/>
                                        <p:tgtEl>
                                          <p:spTgt spid="59"/>
                                        </p:tgtEl>
                                        <p:attrNameLst>
                                          <p:attrName>style.visibility</p:attrName>
                                        </p:attrNameLst>
                                      </p:cBhvr>
                                      <p:tavLst>
                                        <p:tav tm="0">
                                          <p:val>
                                            <p:strVal val="hidden"/>
                                          </p:val>
                                        </p:tav>
                                        <p:tav tm="50000">
                                          <p:val>
                                            <p:strVal val="visible"/>
                                          </p:val>
                                        </p:tav>
                                      </p:tavLst>
                                    </p:anim>
                                  </p:childTnLst>
                                </p:cTn>
                              </p:par>
                              <p:par>
                                <p:cTn id="149" presetID="35" presetClass="emph" presetSubtype="0" fill="hold" nodeType="withEffect">
                                  <p:stCondLst>
                                    <p:cond delay="0"/>
                                  </p:stCondLst>
                                  <p:childTnLst>
                                    <p:anim calcmode="discrete" valueType="str">
                                      <p:cBhvr>
                                        <p:cTn id="150"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par>
                    <p:cTn id="151" fill="hold">
                      <p:stCondLst>
                        <p:cond delay="indefinite"/>
                      </p:stCondLst>
                      <p:childTnLst>
                        <p:par>
                          <p:cTn id="152" fill="hold">
                            <p:stCondLst>
                              <p:cond delay="0"/>
                            </p:stCondLst>
                            <p:childTnLst>
                              <p:par>
                                <p:cTn id="153" presetID="16" presetClass="exit" presetSubtype="21" fill="hold" grpId="2" nodeType="clickEffect">
                                  <p:stCondLst>
                                    <p:cond delay="0"/>
                                  </p:stCondLst>
                                  <p:childTnLst>
                                    <p:animEffect transition="out" filter="barn(inVertical)">
                                      <p:cBhvr>
                                        <p:cTn id="154" dur="500"/>
                                        <p:tgtEl>
                                          <p:spTgt spid="61"/>
                                        </p:tgtEl>
                                      </p:cBhvr>
                                    </p:animEffect>
                                    <p:set>
                                      <p:cBhvr>
                                        <p:cTn id="155" dur="1" fill="hold">
                                          <p:stCondLst>
                                            <p:cond delay="499"/>
                                          </p:stCondLst>
                                        </p:cTn>
                                        <p:tgtEl>
                                          <p:spTgt spid="61"/>
                                        </p:tgtEl>
                                        <p:attrNameLst>
                                          <p:attrName>style.visibility</p:attrName>
                                        </p:attrNameLst>
                                      </p:cBhvr>
                                      <p:to>
                                        <p:strVal val="hidden"/>
                                      </p:to>
                                    </p:set>
                                  </p:childTnLst>
                                </p:cTn>
                              </p:par>
                              <p:par>
                                <p:cTn id="156" presetID="16" presetClass="exit" presetSubtype="21" fill="hold" nodeType="withEffect">
                                  <p:stCondLst>
                                    <p:cond delay="0"/>
                                  </p:stCondLst>
                                  <p:childTnLst>
                                    <p:animEffect transition="out" filter="barn(inVertical)">
                                      <p:cBhvr>
                                        <p:cTn id="157" dur="500"/>
                                        <p:tgtEl>
                                          <p:spTgt spid="62"/>
                                        </p:tgtEl>
                                      </p:cBhvr>
                                    </p:animEffect>
                                    <p:set>
                                      <p:cBhvr>
                                        <p:cTn id="158" dur="1" fill="hold">
                                          <p:stCondLst>
                                            <p:cond delay="499"/>
                                          </p:stCondLst>
                                        </p:cTn>
                                        <p:tgtEl>
                                          <p:spTgt spid="62"/>
                                        </p:tgtEl>
                                        <p:attrNameLst>
                                          <p:attrName>style.visibility</p:attrName>
                                        </p:attrNameLst>
                                      </p:cBhvr>
                                      <p:to>
                                        <p:strVal val="hidden"/>
                                      </p:to>
                                    </p:set>
                                  </p:childTnLst>
                                </p:cTn>
                              </p:par>
                              <p:par>
                                <p:cTn id="159" presetID="16" presetClass="exit" presetSubtype="21" fill="hold" grpId="2" nodeType="withEffect">
                                  <p:stCondLst>
                                    <p:cond delay="0"/>
                                  </p:stCondLst>
                                  <p:childTnLst>
                                    <p:animEffect transition="out" filter="barn(inVertical)">
                                      <p:cBhvr>
                                        <p:cTn id="160" dur="500"/>
                                        <p:tgtEl>
                                          <p:spTgt spid="59"/>
                                        </p:tgtEl>
                                      </p:cBhvr>
                                    </p:animEffect>
                                    <p:set>
                                      <p:cBhvr>
                                        <p:cTn id="161" dur="1" fill="hold">
                                          <p:stCondLst>
                                            <p:cond delay="499"/>
                                          </p:stCondLst>
                                        </p:cTn>
                                        <p:tgtEl>
                                          <p:spTgt spid="59"/>
                                        </p:tgtEl>
                                        <p:attrNameLst>
                                          <p:attrName>style.visibility</p:attrName>
                                        </p:attrNameLst>
                                      </p:cBhvr>
                                      <p:to>
                                        <p:strVal val="hidden"/>
                                      </p:to>
                                    </p:set>
                                  </p:childTnLst>
                                </p:cTn>
                              </p:par>
                              <p:par>
                                <p:cTn id="162" presetID="16" presetClass="exit" presetSubtype="21" fill="hold" nodeType="withEffect">
                                  <p:stCondLst>
                                    <p:cond delay="0"/>
                                  </p:stCondLst>
                                  <p:childTnLst>
                                    <p:animEffect transition="out" filter="barn(inVertical)">
                                      <p:cBhvr>
                                        <p:cTn id="163" dur="500"/>
                                        <p:tgtEl>
                                          <p:spTgt spid="60"/>
                                        </p:tgtEl>
                                      </p:cBhvr>
                                    </p:animEffect>
                                    <p:set>
                                      <p:cBhvr>
                                        <p:cTn id="164" dur="1" fill="hold">
                                          <p:stCondLst>
                                            <p:cond delay="499"/>
                                          </p:stCondLst>
                                        </p:cTn>
                                        <p:tgtEl>
                                          <p:spTgt spid="60"/>
                                        </p:tgtEl>
                                        <p:attrNameLst>
                                          <p:attrName>style.visibility</p:attrName>
                                        </p:attrNameLst>
                                      </p:cBhvr>
                                      <p:to>
                                        <p:strVal val="hidden"/>
                                      </p:to>
                                    </p:set>
                                  </p:childTnLst>
                                </p:cTn>
                              </p:par>
                              <p:par>
                                <p:cTn id="165" presetID="16" presetClass="entr" presetSubtype="21"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barn(inVertical)">
                                      <p:cBhvr>
                                        <p:cTn id="167" dur="500"/>
                                        <p:tgtEl>
                                          <p:spTgt spid="63"/>
                                        </p:tgtEl>
                                      </p:cBhvr>
                                    </p:animEffect>
                                  </p:childTnLst>
                                </p:cTn>
                              </p:par>
                              <p:par>
                                <p:cTn id="168" presetID="16" presetClass="entr" presetSubtype="21" fill="hold" nodeType="with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barn(inVertical)">
                                      <p:cBhvr>
                                        <p:cTn id="170" dur="500"/>
                                        <p:tgtEl>
                                          <p:spTgt spid="64"/>
                                        </p:tgtEl>
                                      </p:cBhvr>
                                    </p:animEffect>
                                  </p:childTnLst>
                                </p:cTn>
                              </p:par>
                            </p:childTnLst>
                          </p:cTn>
                        </p:par>
                        <p:par>
                          <p:cTn id="171" fill="hold">
                            <p:stCondLst>
                              <p:cond delay="500"/>
                            </p:stCondLst>
                            <p:childTnLst>
                              <p:par>
                                <p:cTn id="172" presetID="16" presetClass="entr" presetSubtype="21" fill="hold" grpId="0" nodeType="afterEffect">
                                  <p:stCondLst>
                                    <p:cond delay="0"/>
                                  </p:stCondLst>
                                  <p:childTnLst>
                                    <p:set>
                                      <p:cBhvr>
                                        <p:cTn id="173" dur="1" fill="hold">
                                          <p:stCondLst>
                                            <p:cond delay="0"/>
                                          </p:stCondLst>
                                        </p:cTn>
                                        <p:tgtEl>
                                          <p:spTgt spid="65"/>
                                        </p:tgtEl>
                                        <p:attrNameLst>
                                          <p:attrName>style.visibility</p:attrName>
                                        </p:attrNameLst>
                                      </p:cBhvr>
                                      <p:to>
                                        <p:strVal val="visible"/>
                                      </p:to>
                                    </p:set>
                                    <p:animEffect transition="in" filter="barn(inVertical)">
                                      <p:cBhvr>
                                        <p:cTn id="174" dur="500"/>
                                        <p:tgtEl>
                                          <p:spTgt spid="65"/>
                                        </p:tgtEl>
                                      </p:cBhvr>
                                    </p:animEffect>
                                  </p:childTnLst>
                                </p:cTn>
                              </p:par>
                              <p:par>
                                <p:cTn id="175" presetID="16" presetClass="entr" presetSubtype="21" fill="hold"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in" filter="barn(inVertical)">
                                      <p:cBhvr>
                                        <p:cTn id="177" dur="500"/>
                                        <p:tgtEl>
                                          <p:spTgt spid="66"/>
                                        </p:tgtEl>
                                      </p:cBhvr>
                                    </p:animEffect>
                                  </p:childTnLst>
                                </p:cTn>
                              </p:par>
                            </p:childTnLst>
                          </p:cTn>
                        </p:par>
                      </p:childTnLst>
                    </p:cTn>
                  </p:par>
                  <p:par>
                    <p:cTn id="178" fill="hold">
                      <p:stCondLst>
                        <p:cond delay="indefinite"/>
                      </p:stCondLst>
                      <p:childTnLst>
                        <p:par>
                          <p:cTn id="179" fill="hold">
                            <p:stCondLst>
                              <p:cond delay="0"/>
                            </p:stCondLst>
                            <p:childTnLst>
                              <p:par>
                                <p:cTn id="180" presetID="35" presetClass="emph" presetSubtype="0" fill="hold" nodeType="clickEffect">
                                  <p:stCondLst>
                                    <p:cond delay="0"/>
                                  </p:stCondLst>
                                  <p:childTnLst>
                                    <p:anim calcmode="discrete" valueType="str">
                                      <p:cBhvr>
                                        <p:cTn id="181" dur="1000" fill="hold"/>
                                        <p:tgtEl>
                                          <p:spTgt spid="76"/>
                                        </p:tgtEl>
                                        <p:attrNameLst>
                                          <p:attrName>style.visibility</p:attrName>
                                        </p:attrNameLst>
                                      </p:cBhvr>
                                      <p:tavLst>
                                        <p:tav tm="0">
                                          <p:val>
                                            <p:strVal val="hidden"/>
                                          </p:val>
                                        </p:tav>
                                        <p:tav tm="50000">
                                          <p:val>
                                            <p:strVal val="visible"/>
                                          </p:val>
                                        </p:tav>
                                      </p:tavLst>
                                    </p:anim>
                                  </p:childTnLst>
                                </p:cTn>
                              </p:par>
                              <p:par>
                                <p:cTn id="182" presetID="35" presetClass="emph" presetSubtype="0" fill="hold" grpId="3" nodeType="withEffect">
                                  <p:stCondLst>
                                    <p:cond delay="0"/>
                                  </p:stCondLst>
                                  <p:childTnLst>
                                    <p:anim calcmode="discrete" valueType="str">
                                      <p:cBhvr>
                                        <p:cTn id="183" dur="1000" fill="hold"/>
                                        <p:tgtEl>
                                          <p:spTgt spid="63"/>
                                        </p:tgtEl>
                                        <p:attrNameLst>
                                          <p:attrName>style.visibility</p:attrName>
                                        </p:attrNameLst>
                                      </p:cBhvr>
                                      <p:tavLst>
                                        <p:tav tm="0">
                                          <p:val>
                                            <p:strVal val="hidden"/>
                                          </p:val>
                                        </p:tav>
                                        <p:tav tm="50000">
                                          <p:val>
                                            <p:strVal val="visible"/>
                                          </p:val>
                                        </p:tav>
                                      </p:tavLst>
                                    </p:anim>
                                  </p:childTnLst>
                                </p:cTn>
                              </p:par>
                              <p:par>
                                <p:cTn id="184" presetID="35" presetClass="emph" presetSubtype="0" fill="hold" nodeType="withEffect">
                                  <p:stCondLst>
                                    <p:cond delay="0"/>
                                  </p:stCondLst>
                                  <p:childTnLst>
                                    <p:anim calcmode="discrete" valueType="str">
                                      <p:cBhvr>
                                        <p:cTn id="185" dur="1000" fill="hold"/>
                                        <p:tgtEl>
                                          <p:spTgt spid="64"/>
                                        </p:tgtEl>
                                        <p:attrNameLst>
                                          <p:attrName>style.visibility</p:attrName>
                                        </p:attrNameLst>
                                      </p:cBhvr>
                                      <p:tavLst>
                                        <p:tav tm="0">
                                          <p:val>
                                            <p:strVal val="hidden"/>
                                          </p:val>
                                        </p:tav>
                                        <p:tav tm="50000">
                                          <p:val>
                                            <p:strVal val="visible"/>
                                          </p:val>
                                        </p:tav>
                                      </p:tavLst>
                                    </p:anim>
                                  </p:childTnLst>
                                </p:cTn>
                              </p:par>
                              <p:par>
                                <p:cTn id="186" presetID="35" presetClass="emph" presetSubtype="0" fill="hold" nodeType="withEffect">
                                  <p:stCondLst>
                                    <p:cond delay="0"/>
                                  </p:stCondLst>
                                  <p:childTnLst>
                                    <p:anim calcmode="discrete" valueType="str">
                                      <p:cBhvr>
                                        <p:cTn id="187" dur="1000" fill="hold"/>
                                        <p:tgtEl>
                                          <p:spTgt spid="80"/>
                                        </p:tgtEl>
                                        <p:attrNameLst>
                                          <p:attrName>style.visibility</p:attrName>
                                        </p:attrNameLst>
                                      </p:cBhvr>
                                      <p:tavLst>
                                        <p:tav tm="0">
                                          <p:val>
                                            <p:strVal val="hidden"/>
                                          </p:val>
                                        </p:tav>
                                        <p:tav tm="50000">
                                          <p:val>
                                            <p:strVal val="visible"/>
                                          </p:val>
                                        </p:tav>
                                      </p:tavLst>
                                    </p:anim>
                                  </p:childTnLst>
                                </p:cTn>
                              </p:par>
                              <p:par>
                                <p:cTn id="188" presetID="35" presetClass="emph" presetSubtype="0" fill="hold" grpId="1" nodeType="withEffect">
                                  <p:stCondLst>
                                    <p:cond delay="0"/>
                                  </p:stCondLst>
                                  <p:childTnLst>
                                    <p:anim calcmode="discrete" valueType="str">
                                      <p:cBhvr>
                                        <p:cTn id="189" dur="1000" fill="hold"/>
                                        <p:tgtEl>
                                          <p:spTgt spid="65"/>
                                        </p:tgtEl>
                                        <p:attrNameLst>
                                          <p:attrName>style.visibility</p:attrName>
                                        </p:attrNameLst>
                                      </p:cBhvr>
                                      <p:tavLst>
                                        <p:tav tm="0">
                                          <p:val>
                                            <p:strVal val="hidden"/>
                                          </p:val>
                                        </p:tav>
                                        <p:tav tm="50000">
                                          <p:val>
                                            <p:strVal val="visible"/>
                                          </p:val>
                                        </p:tav>
                                      </p:tavLst>
                                    </p:anim>
                                  </p:childTnLst>
                                </p:cTn>
                              </p:par>
                              <p:par>
                                <p:cTn id="190" presetID="35" presetClass="emph" presetSubtype="0" fill="hold" nodeType="withEffect">
                                  <p:stCondLst>
                                    <p:cond delay="0"/>
                                  </p:stCondLst>
                                  <p:childTnLst>
                                    <p:anim calcmode="discrete" valueType="str">
                                      <p:cBhvr>
                                        <p:cTn id="191"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nodeType="clickEffect">
                                  <p:stCondLst>
                                    <p:cond delay="0"/>
                                  </p:stCondLst>
                                  <p:childTnLst>
                                    <p:set>
                                      <p:cBhvr>
                                        <p:cTn id="195" dur="1" fill="hold">
                                          <p:stCondLst>
                                            <p:cond delay="0"/>
                                          </p:stCondLst>
                                        </p:cTn>
                                        <p:tgtEl>
                                          <p:spTgt spid="102"/>
                                        </p:tgtEl>
                                        <p:attrNameLst>
                                          <p:attrName>style.visibility</p:attrName>
                                        </p:attrNameLst>
                                      </p:cBhvr>
                                      <p:to>
                                        <p:strVal val="visible"/>
                                      </p:to>
                                    </p:set>
                                    <p:animEffect transition="in" filter="wipe(down)">
                                      <p:cBhvr>
                                        <p:cTn id="196" dur="500"/>
                                        <p:tgtEl>
                                          <p:spTgt spid="102"/>
                                        </p:tgtEl>
                                      </p:cBhvr>
                                    </p:animEffect>
                                  </p:childTnLst>
                                </p:cTn>
                              </p:par>
                            </p:childTnLst>
                          </p:cTn>
                        </p:par>
                      </p:childTnLst>
                    </p:cTn>
                  </p:par>
                  <p:par>
                    <p:cTn id="197" fill="hold">
                      <p:stCondLst>
                        <p:cond delay="indefinite"/>
                      </p:stCondLst>
                      <p:childTnLst>
                        <p:par>
                          <p:cTn id="198" fill="hold">
                            <p:stCondLst>
                              <p:cond delay="0"/>
                            </p:stCondLst>
                            <p:childTnLst>
                              <p:par>
                                <p:cTn id="199" presetID="16" presetClass="exit" presetSubtype="21" fill="hold" grpId="2" nodeType="clickEffect">
                                  <p:stCondLst>
                                    <p:cond delay="0"/>
                                  </p:stCondLst>
                                  <p:childTnLst>
                                    <p:animEffect transition="out" filter="barn(inVertical)">
                                      <p:cBhvr>
                                        <p:cTn id="200" dur="500"/>
                                        <p:tgtEl>
                                          <p:spTgt spid="65"/>
                                        </p:tgtEl>
                                      </p:cBhvr>
                                    </p:animEffect>
                                    <p:set>
                                      <p:cBhvr>
                                        <p:cTn id="201" dur="1" fill="hold">
                                          <p:stCondLst>
                                            <p:cond delay="499"/>
                                          </p:stCondLst>
                                        </p:cTn>
                                        <p:tgtEl>
                                          <p:spTgt spid="65"/>
                                        </p:tgtEl>
                                        <p:attrNameLst>
                                          <p:attrName>style.visibility</p:attrName>
                                        </p:attrNameLst>
                                      </p:cBhvr>
                                      <p:to>
                                        <p:strVal val="hidden"/>
                                      </p:to>
                                    </p:set>
                                  </p:childTnLst>
                                </p:cTn>
                              </p:par>
                              <p:par>
                                <p:cTn id="202" presetID="16" presetClass="exit" presetSubtype="21" fill="hold" nodeType="withEffect">
                                  <p:stCondLst>
                                    <p:cond delay="0"/>
                                  </p:stCondLst>
                                  <p:childTnLst>
                                    <p:animEffect transition="out" filter="barn(inVertical)">
                                      <p:cBhvr>
                                        <p:cTn id="203" dur="500"/>
                                        <p:tgtEl>
                                          <p:spTgt spid="66"/>
                                        </p:tgtEl>
                                      </p:cBhvr>
                                    </p:animEffect>
                                    <p:set>
                                      <p:cBhvr>
                                        <p:cTn id="204" dur="1" fill="hold">
                                          <p:stCondLst>
                                            <p:cond delay="499"/>
                                          </p:stCondLst>
                                        </p:cTn>
                                        <p:tgtEl>
                                          <p:spTgt spid="66"/>
                                        </p:tgtEl>
                                        <p:attrNameLst>
                                          <p:attrName>style.visibility</p:attrName>
                                        </p:attrNameLst>
                                      </p:cBhvr>
                                      <p:to>
                                        <p:strVal val="hidden"/>
                                      </p:to>
                                    </p:set>
                                  </p:childTnLst>
                                </p:cTn>
                              </p:par>
                              <p:par>
                                <p:cTn id="205" presetID="16" presetClass="entr" presetSubtype="21" fill="hold" grpId="0" nodeType="withEffect">
                                  <p:stCondLst>
                                    <p:cond delay="0"/>
                                  </p:stCondLst>
                                  <p:childTnLst>
                                    <p:set>
                                      <p:cBhvr>
                                        <p:cTn id="206" dur="1" fill="hold">
                                          <p:stCondLst>
                                            <p:cond delay="0"/>
                                          </p:stCondLst>
                                        </p:cTn>
                                        <p:tgtEl>
                                          <p:spTgt spid="67"/>
                                        </p:tgtEl>
                                        <p:attrNameLst>
                                          <p:attrName>style.visibility</p:attrName>
                                        </p:attrNameLst>
                                      </p:cBhvr>
                                      <p:to>
                                        <p:strVal val="visible"/>
                                      </p:to>
                                    </p:set>
                                    <p:animEffect transition="in" filter="barn(inVertical)">
                                      <p:cBhvr>
                                        <p:cTn id="207" dur="500"/>
                                        <p:tgtEl>
                                          <p:spTgt spid="67"/>
                                        </p:tgtEl>
                                      </p:cBhvr>
                                    </p:animEffect>
                                  </p:childTnLst>
                                </p:cTn>
                              </p:par>
                              <p:par>
                                <p:cTn id="208" presetID="16" presetClass="entr" presetSubtype="21" fill="hold" nodeType="withEffect">
                                  <p:stCondLst>
                                    <p:cond delay="0"/>
                                  </p:stCondLst>
                                  <p:childTnLst>
                                    <p:set>
                                      <p:cBhvr>
                                        <p:cTn id="209" dur="1" fill="hold">
                                          <p:stCondLst>
                                            <p:cond delay="0"/>
                                          </p:stCondLst>
                                        </p:cTn>
                                        <p:tgtEl>
                                          <p:spTgt spid="68"/>
                                        </p:tgtEl>
                                        <p:attrNameLst>
                                          <p:attrName>style.visibility</p:attrName>
                                        </p:attrNameLst>
                                      </p:cBhvr>
                                      <p:to>
                                        <p:strVal val="visible"/>
                                      </p:to>
                                    </p:set>
                                    <p:animEffect transition="in" filter="barn(inVertical)">
                                      <p:cBhvr>
                                        <p:cTn id="210" dur="500"/>
                                        <p:tgtEl>
                                          <p:spTgt spid="68"/>
                                        </p:tgtEl>
                                      </p:cBhvr>
                                    </p:animEffect>
                                  </p:childTnLst>
                                </p:cTn>
                              </p:par>
                            </p:childTnLst>
                          </p:cTn>
                        </p:par>
                      </p:childTnLst>
                    </p:cTn>
                  </p:par>
                  <p:par>
                    <p:cTn id="211" fill="hold">
                      <p:stCondLst>
                        <p:cond delay="indefinite"/>
                      </p:stCondLst>
                      <p:childTnLst>
                        <p:par>
                          <p:cTn id="212" fill="hold">
                            <p:stCondLst>
                              <p:cond delay="0"/>
                            </p:stCondLst>
                            <p:childTnLst>
                              <p:par>
                                <p:cTn id="213" presetID="35" presetClass="emph" presetSubtype="0" fill="hold" nodeType="clickEffect">
                                  <p:stCondLst>
                                    <p:cond delay="0"/>
                                  </p:stCondLst>
                                  <p:childTnLst>
                                    <p:anim calcmode="discrete" valueType="str">
                                      <p:cBhvr>
                                        <p:cTn id="214" dur="1000" fill="hold"/>
                                        <p:tgtEl>
                                          <p:spTgt spid="76"/>
                                        </p:tgtEl>
                                        <p:attrNameLst>
                                          <p:attrName>style.visibility</p:attrName>
                                        </p:attrNameLst>
                                      </p:cBhvr>
                                      <p:tavLst>
                                        <p:tav tm="0">
                                          <p:val>
                                            <p:strVal val="hidden"/>
                                          </p:val>
                                        </p:tav>
                                        <p:tav tm="50000">
                                          <p:val>
                                            <p:strVal val="visible"/>
                                          </p:val>
                                        </p:tav>
                                      </p:tavLst>
                                    </p:anim>
                                  </p:childTnLst>
                                </p:cTn>
                              </p:par>
                              <p:par>
                                <p:cTn id="215" presetID="35" presetClass="emph" presetSubtype="0" fill="hold" grpId="1" nodeType="withEffect">
                                  <p:stCondLst>
                                    <p:cond delay="0"/>
                                  </p:stCondLst>
                                  <p:childTnLst>
                                    <p:anim calcmode="discrete" valueType="str">
                                      <p:cBhvr>
                                        <p:cTn id="216" dur="1000" fill="hold"/>
                                        <p:tgtEl>
                                          <p:spTgt spid="63"/>
                                        </p:tgtEl>
                                        <p:attrNameLst>
                                          <p:attrName>style.visibility</p:attrName>
                                        </p:attrNameLst>
                                      </p:cBhvr>
                                      <p:tavLst>
                                        <p:tav tm="0">
                                          <p:val>
                                            <p:strVal val="hidden"/>
                                          </p:val>
                                        </p:tav>
                                        <p:tav tm="50000">
                                          <p:val>
                                            <p:strVal val="visible"/>
                                          </p:val>
                                        </p:tav>
                                      </p:tavLst>
                                    </p:anim>
                                  </p:childTnLst>
                                </p:cTn>
                              </p:par>
                              <p:par>
                                <p:cTn id="217" presetID="35" presetClass="emph" presetSubtype="0" fill="hold" nodeType="withEffect">
                                  <p:stCondLst>
                                    <p:cond delay="0"/>
                                  </p:stCondLst>
                                  <p:childTnLst>
                                    <p:anim calcmode="discrete" valueType="str">
                                      <p:cBhvr>
                                        <p:cTn id="218" dur="1000" fill="hold"/>
                                        <p:tgtEl>
                                          <p:spTgt spid="64"/>
                                        </p:tgtEl>
                                        <p:attrNameLst>
                                          <p:attrName>style.visibility</p:attrName>
                                        </p:attrNameLst>
                                      </p:cBhvr>
                                      <p:tavLst>
                                        <p:tav tm="0">
                                          <p:val>
                                            <p:strVal val="hidden"/>
                                          </p:val>
                                        </p:tav>
                                        <p:tav tm="50000">
                                          <p:val>
                                            <p:strVal val="visible"/>
                                          </p:val>
                                        </p:tav>
                                      </p:tavLst>
                                    </p:anim>
                                  </p:childTnLst>
                                </p:cTn>
                              </p:par>
                              <p:par>
                                <p:cTn id="219" presetID="35" presetClass="emph" presetSubtype="0" fill="hold" nodeType="withEffect">
                                  <p:stCondLst>
                                    <p:cond delay="0"/>
                                  </p:stCondLst>
                                  <p:childTnLst>
                                    <p:anim calcmode="discrete" valueType="str">
                                      <p:cBhvr>
                                        <p:cTn id="220" dur="1000" fill="hold"/>
                                        <p:tgtEl>
                                          <p:spTgt spid="81"/>
                                        </p:tgtEl>
                                        <p:attrNameLst>
                                          <p:attrName>style.visibility</p:attrName>
                                        </p:attrNameLst>
                                      </p:cBhvr>
                                      <p:tavLst>
                                        <p:tav tm="0">
                                          <p:val>
                                            <p:strVal val="hidden"/>
                                          </p:val>
                                        </p:tav>
                                        <p:tav tm="50000">
                                          <p:val>
                                            <p:strVal val="visible"/>
                                          </p:val>
                                        </p:tav>
                                      </p:tavLst>
                                    </p:anim>
                                  </p:childTnLst>
                                </p:cTn>
                              </p:par>
                              <p:par>
                                <p:cTn id="221" presetID="35" presetClass="emph" presetSubtype="0" fill="hold" grpId="1" nodeType="withEffect">
                                  <p:stCondLst>
                                    <p:cond delay="0"/>
                                  </p:stCondLst>
                                  <p:childTnLst>
                                    <p:anim calcmode="discrete" valueType="str">
                                      <p:cBhvr>
                                        <p:cTn id="222" dur="1000" fill="hold"/>
                                        <p:tgtEl>
                                          <p:spTgt spid="67"/>
                                        </p:tgtEl>
                                        <p:attrNameLst>
                                          <p:attrName>style.visibility</p:attrName>
                                        </p:attrNameLst>
                                      </p:cBhvr>
                                      <p:tavLst>
                                        <p:tav tm="0">
                                          <p:val>
                                            <p:strVal val="hidden"/>
                                          </p:val>
                                        </p:tav>
                                        <p:tav tm="50000">
                                          <p:val>
                                            <p:strVal val="visible"/>
                                          </p:val>
                                        </p:tav>
                                      </p:tavLst>
                                    </p:anim>
                                  </p:childTnLst>
                                </p:cTn>
                              </p:par>
                              <p:par>
                                <p:cTn id="223" presetID="35" presetClass="emph" presetSubtype="0" fill="hold" nodeType="withEffect">
                                  <p:stCondLst>
                                    <p:cond delay="0"/>
                                  </p:stCondLst>
                                  <p:childTnLst>
                                    <p:anim calcmode="discrete" valueType="str">
                                      <p:cBhvr>
                                        <p:cTn id="224"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22" presetClass="entr" presetSubtype="4" fill="hold" nodeType="clickEffect">
                                  <p:stCondLst>
                                    <p:cond delay="0"/>
                                  </p:stCondLst>
                                  <p:childTnLst>
                                    <p:set>
                                      <p:cBhvr>
                                        <p:cTn id="228" dur="1" fill="hold">
                                          <p:stCondLst>
                                            <p:cond delay="0"/>
                                          </p:stCondLst>
                                        </p:cTn>
                                        <p:tgtEl>
                                          <p:spTgt spid="103"/>
                                        </p:tgtEl>
                                        <p:attrNameLst>
                                          <p:attrName>style.visibility</p:attrName>
                                        </p:attrNameLst>
                                      </p:cBhvr>
                                      <p:to>
                                        <p:strVal val="visible"/>
                                      </p:to>
                                    </p:set>
                                    <p:animEffect transition="in" filter="wipe(down)">
                                      <p:cBhvr>
                                        <p:cTn id="229" dur="500"/>
                                        <p:tgtEl>
                                          <p:spTgt spid="103"/>
                                        </p:tgtEl>
                                      </p:cBhvr>
                                    </p:animEffect>
                                  </p:childTnLst>
                                </p:cTn>
                              </p:par>
                            </p:childTnLst>
                          </p:cTn>
                        </p:par>
                      </p:childTnLst>
                    </p:cTn>
                  </p:par>
                  <p:par>
                    <p:cTn id="230" fill="hold">
                      <p:stCondLst>
                        <p:cond delay="indefinite"/>
                      </p:stCondLst>
                      <p:childTnLst>
                        <p:par>
                          <p:cTn id="231" fill="hold">
                            <p:stCondLst>
                              <p:cond delay="0"/>
                            </p:stCondLst>
                            <p:childTnLst>
                              <p:par>
                                <p:cTn id="232" presetID="16" presetClass="exit" presetSubtype="21" fill="hold" grpId="2" nodeType="clickEffect">
                                  <p:stCondLst>
                                    <p:cond delay="0"/>
                                  </p:stCondLst>
                                  <p:childTnLst>
                                    <p:animEffect transition="out" filter="barn(inVertical)">
                                      <p:cBhvr>
                                        <p:cTn id="233" dur="500"/>
                                        <p:tgtEl>
                                          <p:spTgt spid="63"/>
                                        </p:tgtEl>
                                      </p:cBhvr>
                                    </p:animEffect>
                                    <p:set>
                                      <p:cBhvr>
                                        <p:cTn id="234" dur="1" fill="hold">
                                          <p:stCondLst>
                                            <p:cond delay="499"/>
                                          </p:stCondLst>
                                        </p:cTn>
                                        <p:tgtEl>
                                          <p:spTgt spid="63"/>
                                        </p:tgtEl>
                                        <p:attrNameLst>
                                          <p:attrName>style.visibility</p:attrName>
                                        </p:attrNameLst>
                                      </p:cBhvr>
                                      <p:to>
                                        <p:strVal val="hidden"/>
                                      </p:to>
                                    </p:set>
                                  </p:childTnLst>
                                </p:cTn>
                              </p:par>
                              <p:par>
                                <p:cTn id="235" presetID="16" presetClass="exit" presetSubtype="21" fill="hold" nodeType="withEffect">
                                  <p:stCondLst>
                                    <p:cond delay="0"/>
                                  </p:stCondLst>
                                  <p:childTnLst>
                                    <p:animEffect transition="out" filter="barn(inVertical)">
                                      <p:cBhvr>
                                        <p:cTn id="236" dur="500"/>
                                        <p:tgtEl>
                                          <p:spTgt spid="64"/>
                                        </p:tgtEl>
                                      </p:cBhvr>
                                    </p:animEffect>
                                    <p:set>
                                      <p:cBhvr>
                                        <p:cTn id="237" dur="1" fill="hold">
                                          <p:stCondLst>
                                            <p:cond delay="499"/>
                                          </p:stCondLst>
                                        </p:cTn>
                                        <p:tgtEl>
                                          <p:spTgt spid="64"/>
                                        </p:tgtEl>
                                        <p:attrNameLst>
                                          <p:attrName>style.visibility</p:attrName>
                                        </p:attrNameLst>
                                      </p:cBhvr>
                                      <p:to>
                                        <p:strVal val="hidden"/>
                                      </p:to>
                                    </p:set>
                                  </p:childTnLst>
                                </p:cTn>
                              </p:par>
                              <p:par>
                                <p:cTn id="238" presetID="16" presetClass="entr" presetSubtype="21" fill="hold" grpId="0" nodeType="withEffect">
                                  <p:stCondLst>
                                    <p:cond delay="0"/>
                                  </p:stCondLst>
                                  <p:childTnLst>
                                    <p:set>
                                      <p:cBhvr>
                                        <p:cTn id="239" dur="1" fill="hold">
                                          <p:stCondLst>
                                            <p:cond delay="0"/>
                                          </p:stCondLst>
                                        </p:cTn>
                                        <p:tgtEl>
                                          <p:spTgt spid="69"/>
                                        </p:tgtEl>
                                        <p:attrNameLst>
                                          <p:attrName>style.visibility</p:attrName>
                                        </p:attrNameLst>
                                      </p:cBhvr>
                                      <p:to>
                                        <p:strVal val="visible"/>
                                      </p:to>
                                    </p:set>
                                    <p:animEffect transition="in" filter="barn(inVertical)">
                                      <p:cBhvr>
                                        <p:cTn id="240" dur="500"/>
                                        <p:tgtEl>
                                          <p:spTgt spid="69"/>
                                        </p:tgtEl>
                                      </p:cBhvr>
                                    </p:animEffect>
                                  </p:childTnLst>
                                </p:cTn>
                              </p:par>
                              <p:par>
                                <p:cTn id="241" presetID="16" presetClass="entr" presetSubtype="21" fill="hold" nodeType="withEffect">
                                  <p:stCondLst>
                                    <p:cond delay="0"/>
                                  </p:stCondLst>
                                  <p:childTnLst>
                                    <p:set>
                                      <p:cBhvr>
                                        <p:cTn id="242" dur="1" fill="hold">
                                          <p:stCondLst>
                                            <p:cond delay="0"/>
                                          </p:stCondLst>
                                        </p:cTn>
                                        <p:tgtEl>
                                          <p:spTgt spid="70"/>
                                        </p:tgtEl>
                                        <p:attrNameLst>
                                          <p:attrName>style.visibility</p:attrName>
                                        </p:attrNameLst>
                                      </p:cBhvr>
                                      <p:to>
                                        <p:strVal val="visible"/>
                                      </p:to>
                                    </p:set>
                                    <p:animEffect transition="in" filter="barn(inVertical)">
                                      <p:cBhvr>
                                        <p:cTn id="243" dur="500"/>
                                        <p:tgtEl>
                                          <p:spTgt spid="70"/>
                                        </p:tgtEl>
                                      </p:cBhvr>
                                    </p:animEffect>
                                  </p:childTnLst>
                                </p:cTn>
                              </p:par>
                            </p:childTnLst>
                          </p:cTn>
                        </p:par>
                      </p:childTnLst>
                    </p:cTn>
                  </p:par>
                  <p:par>
                    <p:cTn id="244" fill="hold">
                      <p:stCondLst>
                        <p:cond delay="indefinite"/>
                      </p:stCondLst>
                      <p:childTnLst>
                        <p:par>
                          <p:cTn id="245" fill="hold">
                            <p:stCondLst>
                              <p:cond delay="0"/>
                            </p:stCondLst>
                            <p:childTnLst>
                              <p:par>
                                <p:cTn id="246" presetID="35" presetClass="emph" presetSubtype="0" fill="hold" nodeType="clickEffect">
                                  <p:stCondLst>
                                    <p:cond delay="0"/>
                                  </p:stCondLst>
                                  <p:childTnLst>
                                    <p:anim calcmode="discrete" valueType="str">
                                      <p:cBhvr>
                                        <p:cTn id="247" dur="1000" fill="hold"/>
                                        <p:tgtEl>
                                          <p:spTgt spid="70"/>
                                        </p:tgtEl>
                                        <p:attrNameLst>
                                          <p:attrName>style.visibility</p:attrName>
                                        </p:attrNameLst>
                                      </p:cBhvr>
                                      <p:tavLst>
                                        <p:tav tm="0">
                                          <p:val>
                                            <p:strVal val="hidden"/>
                                          </p:val>
                                        </p:tav>
                                        <p:tav tm="50000">
                                          <p:val>
                                            <p:strVal val="visible"/>
                                          </p:val>
                                        </p:tav>
                                      </p:tavLst>
                                    </p:anim>
                                  </p:childTnLst>
                                </p:cTn>
                              </p:par>
                              <p:par>
                                <p:cTn id="248" presetID="35" presetClass="emph" presetSubtype="0" fill="hold" nodeType="withEffect">
                                  <p:stCondLst>
                                    <p:cond delay="0"/>
                                  </p:stCondLst>
                                  <p:childTnLst>
                                    <p:anim calcmode="discrete" valueType="str">
                                      <p:cBhvr>
                                        <p:cTn id="249" dur="1000" fill="hold"/>
                                        <p:tgtEl>
                                          <p:spTgt spid="104"/>
                                        </p:tgtEl>
                                        <p:attrNameLst>
                                          <p:attrName>style.visibility</p:attrName>
                                        </p:attrNameLst>
                                      </p:cBhvr>
                                      <p:tavLst>
                                        <p:tav tm="0">
                                          <p:val>
                                            <p:strVal val="hidden"/>
                                          </p:val>
                                        </p:tav>
                                        <p:tav tm="50000">
                                          <p:val>
                                            <p:strVal val="visible"/>
                                          </p:val>
                                        </p:tav>
                                      </p:tavLst>
                                    </p:anim>
                                  </p:childTnLst>
                                </p:cTn>
                              </p:par>
                            </p:childTnLst>
                          </p:cTn>
                        </p:par>
                      </p:childTnLst>
                    </p:cTn>
                  </p:par>
                  <p:par>
                    <p:cTn id="250" fill="hold">
                      <p:stCondLst>
                        <p:cond delay="indefinite"/>
                      </p:stCondLst>
                      <p:childTnLst>
                        <p:par>
                          <p:cTn id="251" fill="hold">
                            <p:stCondLst>
                              <p:cond delay="0"/>
                            </p:stCondLst>
                            <p:childTnLst>
                              <p:par>
                                <p:cTn id="252" presetID="22" presetClass="entr" presetSubtype="4" fill="hold" nodeType="clickEffect">
                                  <p:stCondLst>
                                    <p:cond delay="0"/>
                                  </p:stCondLst>
                                  <p:childTnLst>
                                    <p:set>
                                      <p:cBhvr>
                                        <p:cTn id="253" dur="1" fill="hold">
                                          <p:stCondLst>
                                            <p:cond delay="0"/>
                                          </p:stCondLst>
                                        </p:cTn>
                                        <p:tgtEl>
                                          <p:spTgt spid="105"/>
                                        </p:tgtEl>
                                        <p:attrNameLst>
                                          <p:attrName>style.visibility</p:attrName>
                                        </p:attrNameLst>
                                      </p:cBhvr>
                                      <p:to>
                                        <p:strVal val="visible"/>
                                      </p:to>
                                    </p:set>
                                    <p:animEffect transition="in" filter="wipe(down)">
                                      <p:cBhvr>
                                        <p:cTn id="25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6" grpId="1"/>
      <p:bldP spid="46" grpId="2"/>
      <p:bldP spid="48" grpId="0"/>
      <p:bldP spid="48" grpId="1"/>
      <p:bldP spid="48" grpId="2"/>
      <p:bldP spid="48" grpId="3"/>
      <p:bldP spid="53" grpId="0"/>
      <p:bldP spid="53" grpId="1"/>
      <p:bldP spid="53" grpId="2"/>
      <p:bldP spid="59" grpId="0"/>
      <p:bldP spid="59" grpId="1"/>
      <p:bldP spid="59" grpId="2"/>
      <p:bldP spid="61" grpId="0"/>
      <p:bldP spid="61" grpId="1"/>
      <p:bldP spid="61" grpId="2"/>
      <p:bldP spid="63" grpId="0"/>
      <p:bldP spid="63" grpId="1"/>
      <p:bldP spid="63" grpId="2"/>
      <p:bldP spid="63" grpId="3"/>
      <p:bldP spid="65" grpId="0"/>
      <p:bldP spid="65" grpId="1"/>
      <p:bldP spid="65" grpId="2"/>
      <p:bldP spid="67" grpId="0"/>
      <p:bldP spid="67" grpId="1"/>
      <p:bldP spid="6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2.5.2 大整数处理</a:t>
            </a:r>
            <a:endParaRPr lang="zh-CN" altLang="en-US"/>
          </a:p>
        </p:txBody>
      </p:sp>
      <p:sp>
        <p:nvSpPr>
          <p:cNvPr id="3" name="副标题 2"/>
          <p:cNvSpPr>
            <a:spLocks noGrp="1"/>
          </p:cNvSpPr>
          <p:nvPr>
            <p:ph type="subTitle" idx="1"/>
          </p:nvPr>
        </p:nvSpPr>
        <p:spPr/>
        <p:txBody>
          <a:bodyPr/>
          <a:lstStyle/>
          <a:p>
            <a:r>
              <a:rPr lang="en-US" altLang="zh-CN" dirty="0"/>
              <a:t>2.5 </a:t>
            </a:r>
            <a:r>
              <a:rPr lang="zh-CN" altLang="en-US" dirty="0"/>
              <a:t>线性表的应用</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0059670" cy="745490"/>
          </a:xfrm>
        </p:spPr>
        <p:txBody>
          <a:bodyPr>
            <a:normAutofit lnSpcReduction="10000"/>
          </a:bodyPr>
          <a:lstStyle/>
          <a:p>
            <a:r>
              <a:rPr lang="zh-CN" altLang="en-US" b="1"/>
              <a:t>大整数表示</a:t>
            </a:r>
            <a:r>
              <a:rPr lang="zh-CN" altLang="en-US"/>
              <a:t>：用顺序表中的元素依次表示该大整数的个位数、十位数、百位数……</a:t>
            </a:r>
            <a:endParaRPr lang="zh-CN" altLang="en-US"/>
          </a:p>
          <a:p>
            <a:r>
              <a:rPr lang="en-US" altLang="zh-CN"/>
              <a:t>                    </a:t>
            </a:r>
            <a:r>
              <a:rPr lang="zh-CN" altLang="en-US"/>
              <a:t>n = -23456所对应的digits[] = {6, 5, 4, 3, 2}，length = 5，sign = -1</a:t>
            </a:r>
            <a:endParaRPr lang="zh-CN" altLang="en-US"/>
          </a:p>
        </p:txBody>
      </p:sp>
      <p:sp>
        <p:nvSpPr>
          <p:cNvPr id="100" name="文本框 99"/>
          <p:cNvSpPr txBox="1"/>
          <p:nvPr/>
        </p:nvSpPr>
        <p:spPr>
          <a:xfrm>
            <a:off x="684530" y="2021840"/>
            <a:ext cx="11005185" cy="2120900"/>
          </a:xfrm>
          <a:prstGeom prst="rect">
            <a:avLst/>
          </a:prstGeom>
          <a:noFill/>
          <a:ln w="9525">
            <a:noFill/>
          </a:ln>
        </p:spPr>
        <p:txBody>
          <a:bodyPr wrap="square">
            <a:spAutoFit/>
          </a:bodyPr>
          <a:lstStyle/>
          <a:p>
            <a:pPr indent="224155">
              <a:lnSpc>
                <a:spcPct val="120000"/>
              </a:lnSpc>
              <a:spcBef>
                <a:spcPts val="0"/>
              </a:spcBef>
              <a:spcAft>
                <a:spcPts val="0"/>
              </a:spcAft>
            </a:pPr>
            <a:r>
              <a:rPr lang="en-US" altLang="zh-CN" sz="2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a:t>
            </a:r>
            <a:r>
              <a:rPr lang="zh-CN" sz="22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加法运算</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：假设</a:t>
            </a:r>
            <a:r>
              <a:rPr lang="en-US" alt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a+b&gt;0,</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基本过程是：</a:t>
            </a:r>
            <a:endPar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24155">
              <a:lnSpc>
                <a:spcPct val="120000"/>
              </a:lnSpc>
              <a:spcBef>
                <a:spcPts val="0"/>
              </a:spcBef>
              <a:spcAft>
                <a:spcPts val="0"/>
              </a:spcAft>
            </a:pP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 </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首先将这两个大整数的位数对齐（位数较少的大整数的高位补</a:t>
            </a: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24155">
              <a:lnSpc>
                <a:spcPct val="120000"/>
              </a:lnSpc>
              <a:spcBef>
                <a:spcPts val="0"/>
              </a:spcBef>
              <a:spcAft>
                <a:spcPts val="0"/>
              </a:spcAft>
            </a:pP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 </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将两个大整数对应的位数依次相加或相减，同时处理进位或借位，并将结果存入一个新的大整数</a:t>
            </a:r>
            <a:r>
              <a:rPr lang="en-US" sz="2200" b="0" i="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a:t>
            </a:r>
            <a:endPar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24155">
              <a:lnSpc>
                <a:spcPct val="120000"/>
              </a:lnSpc>
              <a:spcBef>
                <a:spcPts val="0"/>
              </a:spcBef>
              <a:spcAft>
                <a:spcPts val="0"/>
              </a:spcAft>
            </a:pP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 </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处理加法导致的最高位进位，或减法导致的前导</a:t>
            </a: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a:t>
            </a:r>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问题。</a:t>
            </a:r>
            <a:endParaRPr lang="zh-CN" alt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683895" y="4934585"/>
            <a:ext cx="11137900" cy="1014730"/>
          </a:xfrm>
          <a:prstGeom prst="rect">
            <a:avLst/>
          </a:prstGeom>
          <a:noFill/>
          <a:ln w="9525">
            <a:noFill/>
          </a:ln>
        </p:spPr>
        <p:txBody>
          <a:bodyPr wrap="square">
            <a:spAutoFit/>
          </a:bodyPr>
          <a:lstStyle/>
          <a:p>
            <a:pPr marL="285750" indent="-285750">
              <a:buFont typeface="Wingdings" panose="05000000000000000000" charset="0"/>
              <a:buChar char="n"/>
            </a:pPr>
            <a:r>
              <a:rPr lang="zh-CN" sz="2000" b="0">
                <a:solidFill>
                  <a:srgbClr val="000000"/>
                </a:solidFill>
                <a:ea typeface="宋体" panose="02010600030101010101" pitchFamily="2" charset="-122"/>
              </a:rPr>
              <a:t>处理一个正的大整数</a:t>
            </a:r>
            <a:r>
              <a:rPr lang="en-US" sz="2000" b="0" i="1">
                <a:solidFill>
                  <a:srgbClr val="000000"/>
                </a:solidFill>
                <a:latin typeface="Times New Roman" panose="02020603050405020304" pitchFamily="18" charset="0"/>
                <a:ea typeface="宋体" panose="02010600030101010101" pitchFamily="2" charset="-122"/>
              </a:rPr>
              <a:t>a</a:t>
            </a:r>
            <a:r>
              <a:rPr lang="zh-CN" sz="2000" b="0">
                <a:solidFill>
                  <a:srgbClr val="000000"/>
                </a:solidFill>
                <a:ea typeface="宋体" panose="02010600030101010101" pitchFamily="2" charset="-122"/>
              </a:rPr>
              <a:t>加一个负的大整数</a:t>
            </a:r>
            <a:r>
              <a:rPr lang="en-US" sz="2000" b="0" i="1">
                <a:solidFill>
                  <a:srgbClr val="000000"/>
                </a:solidFill>
                <a:latin typeface="Times New Roman" panose="02020603050405020304" pitchFamily="18" charset="0"/>
                <a:ea typeface="宋体" panose="02010600030101010101" pitchFamily="2" charset="-122"/>
              </a:rPr>
              <a:t>-b</a:t>
            </a:r>
            <a:r>
              <a:rPr lang="zh-CN" sz="2000" b="0">
                <a:solidFill>
                  <a:srgbClr val="000000"/>
                </a:solidFill>
                <a:ea typeface="宋体" panose="02010600030101010101" pitchFamily="2" charset="-122"/>
              </a:rPr>
              <a:t>（</a:t>
            </a:r>
            <a:r>
              <a:rPr lang="en-US" sz="2000" b="0" i="1">
                <a:solidFill>
                  <a:srgbClr val="000000"/>
                </a:solidFill>
                <a:latin typeface="Times New Roman" panose="02020603050405020304" pitchFamily="18" charset="0"/>
                <a:ea typeface="宋体" panose="02010600030101010101" pitchFamily="2" charset="-122"/>
              </a:rPr>
              <a:t>a</a:t>
            </a:r>
            <a:r>
              <a:rPr lang="en-US" sz="2000" b="0">
                <a:solidFill>
                  <a:srgbClr val="000000"/>
                </a:solidFill>
                <a:latin typeface="Times New Roman" panose="02020603050405020304" pitchFamily="18" charset="0"/>
                <a:ea typeface="宋体" panose="02010600030101010101" pitchFamily="2" charset="-122"/>
              </a:rPr>
              <a:t>&lt;</a:t>
            </a:r>
            <a:r>
              <a:rPr lang="en-US" sz="2000" b="0" i="1">
                <a:solidFill>
                  <a:srgbClr val="000000"/>
                </a:solidFill>
                <a:latin typeface="Times New Roman" panose="02020603050405020304" pitchFamily="18" charset="0"/>
                <a:ea typeface="宋体" panose="02010600030101010101" pitchFamily="2" charset="-122"/>
              </a:rPr>
              <a:t>b</a:t>
            </a:r>
            <a:r>
              <a:rPr lang="zh-CN" sz="2000" b="0">
                <a:solidFill>
                  <a:srgbClr val="000000"/>
                </a:solidFill>
                <a:ea typeface="宋体" panose="02010600030101010101" pitchFamily="2" charset="-122"/>
              </a:rPr>
              <a:t>）：计算</a:t>
            </a:r>
            <a:r>
              <a:rPr lang="en-US" sz="2000" b="0" i="1">
                <a:solidFill>
                  <a:srgbClr val="000000"/>
                </a:solidFill>
                <a:latin typeface="Times New Roman" panose="02020603050405020304" pitchFamily="18" charset="0"/>
                <a:ea typeface="宋体" panose="02010600030101010101" pitchFamily="2" charset="-122"/>
              </a:rPr>
              <a:t>b</a:t>
            </a:r>
            <a:r>
              <a:rPr lang="zh-CN" sz="2000" b="0">
                <a:solidFill>
                  <a:srgbClr val="000000"/>
                </a:solidFill>
                <a:ea typeface="宋体" panose="02010600030101010101" pitchFamily="2" charset="-122"/>
              </a:rPr>
              <a:t>和</a:t>
            </a:r>
            <a:r>
              <a:rPr lang="en-US" sz="2000" b="0" i="1">
                <a:solidFill>
                  <a:srgbClr val="000000"/>
                </a:solidFill>
                <a:latin typeface="Times New Roman" panose="02020603050405020304" pitchFamily="18" charset="0"/>
                <a:ea typeface="宋体" panose="02010600030101010101" pitchFamily="2" charset="-122"/>
              </a:rPr>
              <a:t>-a</a:t>
            </a:r>
            <a:r>
              <a:rPr lang="zh-CN" sz="2000" b="0">
                <a:solidFill>
                  <a:srgbClr val="000000"/>
                </a:solidFill>
                <a:ea typeface="宋体" panose="02010600030101010101" pitchFamily="2" charset="-122"/>
              </a:rPr>
              <a:t>相加的结果，并将最终结果的符号位取反；</a:t>
            </a:r>
            <a:endParaRPr lang="zh-CN" sz="2000" b="0">
              <a:solidFill>
                <a:srgbClr val="000000"/>
              </a:solidFill>
              <a:ea typeface="宋体" panose="02010600030101010101" pitchFamily="2" charset="-122"/>
            </a:endParaRPr>
          </a:p>
          <a:p>
            <a:pPr marL="285750" indent="-285750">
              <a:buFont typeface="Wingdings" panose="05000000000000000000" charset="0"/>
              <a:buChar char="n"/>
            </a:pPr>
            <a:r>
              <a:rPr lang="zh-CN" sz="2000" b="0">
                <a:solidFill>
                  <a:srgbClr val="000000"/>
                </a:solidFill>
                <a:ea typeface="宋体" panose="02010600030101010101" pitchFamily="2" charset="-122"/>
              </a:rPr>
              <a:t>处理一个负的大整数</a:t>
            </a:r>
            <a:r>
              <a:rPr lang="en-US" sz="2000" b="0" i="1">
                <a:solidFill>
                  <a:srgbClr val="000000"/>
                </a:solidFill>
                <a:latin typeface="Times New Roman" panose="02020603050405020304" pitchFamily="18" charset="0"/>
                <a:ea typeface="宋体" panose="02010600030101010101" pitchFamily="2" charset="-122"/>
              </a:rPr>
              <a:t>-a</a:t>
            </a:r>
            <a:r>
              <a:rPr lang="zh-CN" sz="2000" b="0">
                <a:solidFill>
                  <a:srgbClr val="000000"/>
                </a:solidFill>
                <a:ea typeface="宋体" panose="02010600030101010101" pitchFamily="2" charset="-122"/>
              </a:rPr>
              <a:t>加一个负的大整数</a:t>
            </a:r>
            <a:r>
              <a:rPr lang="en-US" sz="2000" b="0" i="1">
                <a:solidFill>
                  <a:srgbClr val="000000"/>
                </a:solidFill>
                <a:latin typeface="Times New Roman" panose="02020603050405020304" pitchFamily="18" charset="0"/>
                <a:ea typeface="宋体" panose="02010600030101010101" pitchFamily="2" charset="-122"/>
              </a:rPr>
              <a:t>-b</a:t>
            </a:r>
            <a:r>
              <a:rPr lang="zh-CN" altLang="en-US" sz="2000" b="0" i="1">
                <a:solidFill>
                  <a:srgbClr val="000000"/>
                </a:solidFill>
                <a:latin typeface="Times New Roman" panose="02020603050405020304" pitchFamily="18" charset="0"/>
                <a:ea typeface="宋体" panose="02010600030101010101" pitchFamily="2" charset="-122"/>
              </a:rPr>
              <a:t>：</a:t>
            </a:r>
            <a:r>
              <a:rPr lang="zh-CN" sz="2000" b="0">
                <a:solidFill>
                  <a:srgbClr val="000000"/>
                </a:solidFill>
                <a:ea typeface="宋体" panose="02010600030101010101" pitchFamily="2" charset="-122"/>
              </a:rPr>
              <a:t>计算</a:t>
            </a:r>
            <a:r>
              <a:rPr lang="en-US" sz="2000" b="0" i="1">
                <a:solidFill>
                  <a:srgbClr val="000000"/>
                </a:solidFill>
                <a:latin typeface="Times New Roman" panose="02020603050405020304" pitchFamily="18" charset="0"/>
                <a:ea typeface="宋体" panose="02010600030101010101" pitchFamily="2" charset="-122"/>
              </a:rPr>
              <a:t>a</a:t>
            </a:r>
            <a:r>
              <a:rPr lang="zh-CN" sz="2000" b="0">
                <a:solidFill>
                  <a:srgbClr val="000000"/>
                </a:solidFill>
                <a:ea typeface="宋体" panose="02010600030101010101" pitchFamily="2" charset="-122"/>
              </a:rPr>
              <a:t>和</a:t>
            </a:r>
            <a:r>
              <a:rPr lang="en-US" sz="2000" b="0" i="1">
                <a:solidFill>
                  <a:srgbClr val="000000"/>
                </a:solidFill>
                <a:latin typeface="Times New Roman" panose="02020603050405020304" pitchFamily="18" charset="0"/>
                <a:ea typeface="宋体" panose="02010600030101010101" pitchFamily="2" charset="-122"/>
              </a:rPr>
              <a:t>b</a:t>
            </a:r>
            <a:r>
              <a:rPr lang="zh-CN" sz="2000" b="0">
                <a:solidFill>
                  <a:srgbClr val="000000"/>
                </a:solidFill>
                <a:ea typeface="宋体" panose="02010600030101010101" pitchFamily="2" charset="-122"/>
              </a:rPr>
              <a:t>相加的结果，并将最终结果的符号位取反。</a:t>
            </a:r>
            <a:endParaRPr lang="zh-CN" altLang="en-US" sz="2000" b="0">
              <a:solidFill>
                <a:srgbClr val="000000"/>
              </a:solidFill>
              <a:ea typeface="宋体" panose="02010600030101010101" pitchFamily="2" charset="-122"/>
            </a:endParaRPr>
          </a:p>
        </p:txBody>
      </p:sp>
      <p:sp>
        <p:nvSpPr>
          <p:cNvPr id="7" name="文本框 6"/>
          <p:cNvSpPr txBox="1"/>
          <p:nvPr/>
        </p:nvSpPr>
        <p:spPr>
          <a:xfrm>
            <a:off x="838200" y="4241800"/>
            <a:ext cx="3016885" cy="429895"/>
          </a:xfrm>
          <a:prstGeom prst="rect">
            <a:avLst/>
          </a:prstGeom>
          <a:noFill/>
          <a:ln w="9525">
            <a:noFill/>
          </a:ln>
        </p:spPr>
        <p:txBody>
          <a:bodyPr wrap="square">
            <a:spAutoFit/>
          </a:bodyPr>
          <a:lstStyle/>
          <a:p>
            <a:pPr indent="0"/>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时间复杂度是</a:t>
            </a: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a:t>
            </a:r>
            <a:r>
              <a:rPr lang="en-US" sz="2200" b="0" i="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6" grpId="0"/>
      <p:bldP spid="6" grpId="1"/>
      <p:bldP spid="7" grpId="0"/>
      <p:bldP spid="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2.5.2 大整数处理</a:t>
            </a:r>
            <a:endParaRPr lang="zh-CN" altLang="en-US"/>
          </a:p>
        </p:txBody>
      </p:sp>
      <p:sp>
        <p:nvSpPr>
          <p:cNvPr id="3" name="副标题 2"/>
          <p:cNvSpPr>
            <a:spLocks noGrp="1"/>
          </p:cNvSpPr>
          <p:nvPr>
            <p:ph type="subTitle" idx="1"/>
          </p:nvPr>
        </p:nvSpPr>
        <p:spPr/>
        <p:txBody>
          <a:bodyPr/>
          <a:lstStyle/>
          <a:p>
            <a:r>
              <a:rPr lang="en-US" altLang="zh-CN" dirty="0"/>
              <a:t>2.5 </a:t>
            </a:r>
            <a:r>
              <a:rPr lang="zh-CN" altLang="en-US" dirty="0"/>
              <a:t>线性表的应用</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0199370" cy="2152650"/>
          </a:xfrm>
        </p:spPr>
        <p:txBody>
          <a:bodyPr>
            <a:normAutofit fontScale="90000" lnSpcReduction="10000"/>
          </a:bodyPr>
          <a:lstStyle/>
          <a:p>
            <a:pPr>
              <a:lnSpc>
                <a:spcPct val="120000"/>
              </a:lnSpc>
              <a:spcBef>
                <a:spcPts val="1000"/>
              </a:spcBef>
              <a:spcAft>
                <a:spcPts val="0"/>
              </a:spcAft>
            </a:pPr>
            <a:r>
              <a:rPr lang="en-US" altLang="zh-CN" sz="2200"/>
              <a:t>2. </a:t>
            </a:r>
            <a:r>
              <a:rPr lang="zh-CN" altLang="en-US" sz="2200"/>
              <a:t>乘法运算：两个正的大整数a和b相乘</a:t>
            </a:r>
            <a:endParaRPr lang="zh-CN" altLang="en-US" sz="2200"/>
          </a:p>
          <a:p>
            <a:pPr>
              <a:lnSpc>
                <a:spcPct val="120000"/>
              </a:lnSpc>
              <a:spcBef>
                <a:spcPts val="1000"/>
              </a:spcBef>
              <a:spcAft>
                <a:spcPts val="0"/>
              </a:spcAft>
            </a:pPr>
            <a:r>
              <a:rPr lang="zh-CN" altLang="en-US" sz="2200"/>
              <a:t>（</a:t>
            </a:r>
            <a:r>
              <a:rPr lang="en-US" altLang="zh-CN" sz="2200"/>
              <a:t>1</a:t>
            </a:r>
            <a:r>
              <a:rPr lang="zh-CN" altLang="en-US" sz="2200"/>
              <a:t>）用i和j的二重循环分别枚举大整数a和b的每一位（数组下标从0开始）</a:t>
            </a:r>
            <a:endParaRPr lang="zh-CN" altLang="en-US" sz="2200"/>
          </a:p>
          <a:p>
            <a:pPr>
              <a:lnSpc>
                <a:spcPct val="120000"/>
              </a:lnSpc>
              <a:spcBef>
                <a:spcPts val="1000"/>
              </a:spcBef>
              <a:spcAft>
                <a:spcPts val="0"/>
              </a:spcAft>
            </a:pPr>
            <a:r>
              <a:rPr lang="zh-CN" altLang="en-US" sz="2200"/>
              <a:t>（</a:t>
            </a:r>
            <a:r>
              <a:rPr lang="en-US" altLang="zh-CN" sz="2200"/>
              <a:t>2</a:t>
            </a:r>
            <a:r>
              <a:rPr lang="zh-CN" altLang="en-US" sz="2200"/>
              <a:t>）对于a的第i位数字和b的第j位数字（按从低位到高位的顺序），将它们相乘并累加至表示计算结果的大整数c的第i+j位上。</a:t>
            </a:r>
            <a:endParaRPr lang="zh-CN" altLang="en-US" sz="2200"/>
          </a:p>
          <a:p>
            <a:pPr>
              <a:lnSpc>
                <a:spcPct val="120000"/>
              </a:lnSpc>
              <a:spcBef>
                <a:spcPts val="1000"/>
              </a:spcBef>
              <a:spcAft>
                <a:spcPts val="0"/>
              </a:spcAft>
            </a:pPr>
            <a:r>
              <a:rPr lang="zh-CN" altLang="en-US" sz="2200"/>
              <a:t>（</a:t>
            </a:r>
            <a:r>
              <a:rPr lang="en-US" altLang="zh-CN" sz="2200"/>
              <a:t>3</a:t>
            </a:r>
            <a:r>
              <a:rPr lang="zh-CN" altLang="en-US" sz="2200"/>
              <a:t>）对于得到的大整数c，从最低位到最高位依次处理进位问题，得到最终的计算结果。</a:t>
            </a:r>
            <a:endParaRPr lang="zh-CN" altLang="en-US" sz="2200"/>
          </a:p>
        </p:txBody>
      </p:sp>
      <p:sp>
        <p:nvSpPr>
          <p:cNvPr id="100" name="文本框 99"/>
          <p:cNvSpPr txBox="1"/>
          <p:nvPr/>
        </p:nvSpPr>
        <p:spPr>
          <a:xfrm>
            <a:off x="838200" y="3804920"/>
            <a:ext cx="2743200" cy="429895"/>
          </a:xfrm>
          <a:prstGeom prst="rect">
            <a:avLst/>
          </a:prstGeom>
          <a:noFill/>
          <a:ln w="9525">
            <a:noFill/>
          </a:ln>
        </p:spPr>
        <p:txBody>
          <a:bodyPr wrap="square">
            <a:spAutoFit/>
          </a:bodyPr>
          <a:lstStyle/>
          <a:p>
            <a:pPr indent="0"/>
            <a:r>
              <a:rPr lang="zh-CN"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时间复杂度是</a:t>
            </a:r>
            <a:r>
              <a:rPr lang="en-US" sz="2200" b="0" i="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a:t>
            </a: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sz="2200" b="0" i="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lang="en-US" sz="22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2.6 拓展延伸</a:t>
            </a:r>
            <a:endParaRPr lang="zh-CN" altLang="en-US"/>
          </a:p>
        </p:txBody>
      </p:sp>
      <p:sp>
        <p:nvSpPr>
          <p:cNvPr id="3" name="副标题 2"/>
          <p:cNvSpPr>
            <a:spLocks noGrp="1"/>
          </p:cNvSpPr>
          <p:nvPr>
            <p:ph type="subTitle" idx="1"/>
          </p:nvPr>
        </p:nvSpPr>
        <p:spPr/>
        <p:txBody>
          <a:bodyPr/>
          <a:lstStyle/>
          <a:p>
            <a:r>
              <a:rPr lang="en-US" altLang="zh-CN" dirty="0"/>
              <a:t>2.6 </a:t>
            </a:r>
            <a:r>
              <a:rPr lang="zh-CN" altLang="en-US" dirty="0"/>
              <a:t>拓展延伸</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226060" y="869950"/>
            <a:ext cx="10708640" cy="1678305"/>
          </a:xfrm>
        </p:spPr>
        <p:txBody>
          <a:bodyPr>
            <a:normAutofit fontScale="32500" lnSpcReduction="20000"/>
          </a:bodyPr>
          <a:lstStyle/>
          <a:p>
            <a:r>
              <a:rPr lang="en-US" altLang="zh-CN" sz="8000" dirty="0"/>
              <a:t>1.</a:t>
            </a:r>
            <a:r>
              <a:rPr lang="zh-CN" altLang="en-US" sz="8000" dirty="0"/>
              <a:t>广义表</a:t>
            </a:r>
            <a:endParaRPr lang="zh-CN" altLang="en-US" sz="8000" dirty="0"/>
          </a:p>
          <a:p>
            <a:pPr marL="742950" lvl="1" indent="-285750" eaLnBrk="1" hangingPunct="1">
              <a:lnSpc>
                <a:spcPct val="120000"/>
              </a:lnSpc>
              <a:spcBef>
                <a:spcPct val="0"/>
              </a:spcBef>
              <a:spcAft>
                <a:spcPts val="0"/>
              </a:spcAft>
              <a:buClrTx/>
              <a:buSzTx/>
              <a:buFont typeface="Wingdings" panose="05000000000000000000" charset="0"/>
              <a:buChar char="l"/>
            </a:pPr>
            <a:r>
              <a:rPr lang="en-US" altLang="zh-CN" sz="8000" b="1" dirty="0">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广义表是线性表的推广</a:t>
            </a:r>
            <a:endParaRPr lang="en-US"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eaLnBrk="1" hangingPunct="1">
              <a:lnSpc>
                <a:spcPct val="120000"/>
              </a:lnSpc>
              <a:spcBef>
                <a:spcPct val="0"/>
              </a:spcBef>
              <a:spcAft>
                <a:spcPts val="0"/>
              </a:spcAft>
              <a:buClrTx/>
              <a:buSzTx/>
              <a:buFont typeface="Wingdings" panose="05000000000000000000" charset="0"/>
              <a:buChar char="l"/>
            </a:pPr>
            <a:r>
              <a:rPr lang="en-US"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对于线性表而言，</a:t>
            </a:r>
            <a:r>
              <a:rPr lang="en-US"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n</a:t>
            </a:r>
            <a:r>
              <a:rPr lang="zh-CN"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个元素都是基本的单元素；</a:t>
            </a:r>
            <a:r>
              <a:rPr lang="en-US"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endParaRPr lang="en-US"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endParaRPr>
          </a:p>
          <a:p>
            <a:pPr marL="742950" lvl="1" indent="-285750" eaLnBrk="1" hangingPunct="1">
              <a:lnSpc>
                <a:spcPct val="120000"/>
              </a:lnSpc>
              <a:spcBef>
                <a:spcPct val="0"/>
              </a:spcBef>
              <a:spcAft>
                <a:spcPts val="0"/>
              </a:spcAft>
              <a:buClrTx/>
              <a:buSzTx/>
              <a:buFont typeface="Wingdings" panose="05000000000000000000" charset="0"/>
              <a:buChar char="l"/>
            </a:pPr>
            <a:r>
              <a:rPr lang="en-US"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广义表中，这些元素不仅可以是单元素也可以是另一个广义表。</a:t>
            </a:r>
            <a:endParaRPr lang="zh-CN" altLang="en-US"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ct val="0"/>
              </a:spcBef>
              <a:spcAft>
                <a:spcPts val="0"/>
              </a:spcAft>
            </a:pPr>
            <a:endParaRPr lang="zh-CN" altLang="en-US" sz="8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4581" name="Object 46"/>
          <p:cNvGraphicFramePr>
            <a:graphicFrameLocks noChangeAspect="1"/>
          </p:cNvGraphicFramePr>
          <p:nvPr>
            <p:custDataLst>
              <p:tags r:id="rId1"/>
            </p:custDataLst>
          </p:nvPr>
        </p:nvGraphicFramePr>
        <p:xfrm>
          <a:off x="714375" y="2851150"/>
          <a:ext cx="5150485" cy="431800"/>
        </p:xfrm>
        <a:graphic>
          <a:graphicData uri="http://schemas.openxmlformats.org/presentationml/2006/ole">
            <mc:AlternateContent xmlns:mc="http://schemas.openxmlformats.org/markup-compatibility/2006">
              <mc:Choice xmlns:v="urn:schemas-microsoft-com:vml" Requires="v">
                <p:oleObj spid="_x0000_s6174" name="" r:id="rId2" imgW="2667000" imgH="228600" progId="Equation.3">
                  <p:embed/>
                </p:oleObj>
              </mc:Choice>
              <mc:Fallback>
                <p:oleObj name="" r:id="rId2" imgW="2667000" imgH="228600" progId="Equation.3">
                  <p:embed/>
                  <p:pic>
                    <p:nvPicPr>
                      <p:cNvPr id="0" name="图片 3076"/>
                      <p:cNvPicPr/>
                      <p:nvPr/>
                    </p:nvPicPr>
                    <p:blipFill>
                      <a:blip r:embed="rId3"/>
                      <a:stretch>
                        <a:fillRect/>
                      </a:stretch>
                    </p:blipFill>
                    <p:spPr>
                      <a:xfrm>
                        <a:off x="714375" y="2851150"/>
                        <a:ext cx="5150485" cy="431800"/>
                      </a:xfrm>
                      <a:prstGeom prst="rect">
                        <a:avLst/>
                      </a:prstGeom>
                      <a:noFill/>
                      <a:ln w="38100">
                        <a:noFill/>
                        <a:miter/>
                      </a:ln>
                    </p:spPr>
                  </p:pic>
                </p:oleObj>
              </mc:Fallback>
            </mc:AlternateContent>
          </a:graphicData>
        </a:graphic>
      </p:graphicFrame>
      <p:graphicFrame>
        <p:nvGraphicFramePr>
          <p:cNvPr id="4099" name="Object 47"/>
          <p:cNvGraphicFramePr>
            <a:graphicFrameLocks noChangeAspect="1"/>
          </p:cNvGraphicFramePr>
          <p:nvPr>
            <p:custDataLst>
              <p:tags r:id="rId4"/>
            </p:custDataLst>
          </p:nvPr>
        </p:nvGraphicFramePr>
        <p:xfrm>
          <a:off x="7061835" y="2874645"/>
          <a:ext cx="4631690" cy="408305"/>
        </p:xfrm>
        <a:graphic>
          <a:graphicData uri="http://schemas.openxmlformats.org/presentationml/2006/ole">
            <mc:AlternateContent xmlns:mc="http://schemas.openxmlformats.org/markup-compatibility/2006">
              <mc:Choice xmlns:v="urn:schemas-microsoft-com:vml" Requires="v">
                <p:oleObj spid="_x0000_s6175" name="" r:id="rId5" imgW="2590800" imgH="228600" progId="Equation.3">
                  <p:embed/>
                </p:oleObj>
              </mc:Choice>
              <mc:Fallback>
                <p:oleObj name="" r:id="rId5" imgW="2590800" imgH="228600" progId="Equation.3">
                  <p:embed/>
                  <p:pic>
                    <p:nvPicPr>
                      <p:cNvPr id="0" name="图片 3075"/>
                      <p:cNvPicPr/>
                      <p:nvPr/>
                    </p:nvPicPr>
                    <p:blipFill>
                      <a:blip r:embed="rId6"/>
                      <a:stretch>
                        <a:fillRect/>
                      </a:stretch>
                    </p:blipFill>
                    <p:spPr>
                      <a:xfrm>
                        <a:off x="7061835" y="2874645"/>
                        <a:ext cx="4631690" cy="408305"/>
                      </a:xfrm>
                      <a:prstGeom prst="rect">
                        <a:avLst/>
                      </a:prstGeom>
                      <a:noFill/>
                      <a:ln w="38100">
                        <a:noFill/>
                        <a:miter/>
                      </a:ln>
                    </p:spPr>
                  </p:pic>
                </p:oleObj>
              </mc:Fallback>
            </mc:AlternateContent>
          </a:graphicData>
        </a:graphic>
      </p:graphicFrame>
      <p:grpSp>
        <p:nvGrpSpPr>
          <p:cNvPr id="4108" name="组合 43"/>
          <p:cNvGrpSpPr/>
          <p:nvPr/>
        </p:nvGrpSpPr>
        <p:grpSpPr>
          <a:xfrm>
            <a:off x="1927543" y="3750945"/>
            <a:ext cx="5572125" cy="1857375"/>
            <a:chOff x="1142976" y="3500438"/>
            <a:chExt cx="5572164" cy="1857388"/>
          </a:xfrm>
        </p:grpSpPr>
        <p:sp>
          <p:nvSpPr>
            <p:cNvPr id="24591" name="Text Box 49"/>
            <p:cNvSpPr txBox="1"/>
            <p:nvPr>
              <p:custDataLst>
                <p:tags r:id="rId7"/>
              </p:custDataLst>
            </p:nvPr>
          </p:nvSpPr>
          <p:spPr>
            <a:xfrm>
              <a:off x="2022791" y="4344705"/>
              <a:ext cx="1173087" cy="337707"/>
            </a:xfrm>
            <a:prstGeom prst="rect">
              <a:avLst/>
            </a:prstGeom>
            <a:solidFill>
              <a:srgbClr val="FFFFFF"/>
            </a:solidFill>
            <a:ln w="9525" cap="flat" cmpd="sng">
              <a:solidFill>
                <a:srgbClr val="000000"/>
              </a:solidFill>
              <a:prstDash val="solid"/>
              <a:miter/>
              <a:headEnd type="none" w="med" len="med"/>
              <a:tailEnd type="none" w="med" len="med"/>
            </a:ln>
          </p:spPr>
          <p:txBody>
            <a:bodyPr tIns="10800" bIns="10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FontTx/>
                <a:buNone/>
              </a:pPr>
              <a:r>
                <a:rPr lang="en-US" altLang="zh-CN" sz="2000" dirty="0">
                  <a:latin typeface="Calibri" panose="020F0502020204030204" charset="0"/>
                </a:rPr>
                <a:t>       12      </a:t>
              </a:r>
              <a:endParaRPr lang="zh-CN" altLang="zh-CN" sz="2000" dirty="0"/>
            </a:p>
          </p:txBody>
        </p:sp>
        <p:sp>
          <p:nvSpPr>
            <p:cNvPr id="24592" name="Line 50"/>
            <p:cNvSpPr/>
            <p:nvPr>
              <p:custDataLst>
                <p:tags r:id="rId8"/>
              </p:custDataLst>
            </p:nvPr>
          </p:nvSpPr>
          <p:spPr>
            <a:xfrm flipV="1">
              <a:off x="2441751" y="4344705"/>
              <a:ext cx="0" cy="337707"/>
            </a:xfrm>
            <a:prstGeom prst="line">
              <a:avLst/>
            </a:prstGeom>
            <a:ln w="9525" cap="flat" cmpd="sng">
              <a:solidFill>
                <a:srgbClr val="000000"/>
              </a:solidFill>
              <a:prstDash val="solid"/>
              <a:headEnd type="none" w="med" len="med"/>
              <a:tailEnd type="none" w="med" len="med"/>
            </a:ln>
          </p:spPr>
        </p:sp>
        <p:sp>
          <p:nvSpPr>
            <p:cNvPr id="24593" name="Line 51"/>
            <p:cNvSpPr/>
            <p:nvPr>
              <p:custDataLst>
                <p:tags r:id="rId9"/>
              </p:custDataLst>
            </p:nvPr>
          </p:nvSpPr>
          <p:spPr>
            <a:xfrm flipV="1">
              <a:off x="2888641" y="4344705"/>
              <a:ext cx="0" cy="337707"/>
            </a:xfrm>
            <a:prstGeom prst="line">
              <a:avLst/>
            </a:prstGeom>
            <a:ln w="9525" cap="flat" cmpd="sng">
              <a:solidFill>
                <a:srgbClr val="000000"/>
              </a:solidFill>
              <a:prstDash val="solid"/>
              <a:headEnd type="none" w="med" len="med"/>
              <a:tailEnd type="none" w="med" len="med"/>
            </a:ln>
          </p:spPr>
        </p:sp>
        <p:sp>
          <p:nvSpPr>
            <p:cNvPr id="24594" name="Line 52"/>
            <p:cNvSpPr/>
            <p:nvPr>
              <p:custDataLst>
                <p:tags r:id="rId10"/>
              </p:custDataLst>
            </p:nvPr>
          </p:nvSpPr>
          <p:spPr>
            <a:xfrm>
              <a:off x="3028295" y="4513559"/>
              <a:ext cx="502752" cy="0"/>
            </a:xfrm>
            <a:prstGeom prst="line">
              <a:avLst/>
            </a:prstGeom>
            <a:ln w="9525" cap="flat" cmpd="sng">
              <a:solidFill>
                <a:srgbClr val="000000"/>
              </a:solidFill>
              <a:prstDash val="solid"/>
              <a:headEnd type="none" w="med" len="med"/>
              <a:tailEnd type="arrow" w="sm" len="med"/>
            </a:ln>
          </p:spPr>
        </p:sp>
        <p:sp>
          <p:nvSpPr>
            <p:cNvPr id="24595" name="Text Box 53"/>
            <p:cNvSpPr txBox="1"/>
            <p:nvPr>
              <p:custDataLst>
                <p:tags r:id="rId11"/>
              </p:custDataLst>
            </p:nvPr>
          </p:nvSpPr>
          <p:spPr>
            <a:xfrm>
              <a:off x="1142976" y="4344705"/>
              <a:ext cx="502752" cy="337707"/>
            </a:xfrm>
            <a:prstGeom prst="rect">
              <a:avLst/>
            </a:prstGeom>
            <a:solidFill>
              <a:srgbClr val="FFFFFF"/>
            </a:solidFill>
            <a:ln w="9525">
              <a:noFill/>
            </a:ln>
          </p:spPr>
          <p:txBody>
            <a:bodyPr tIns="10800" bIns="10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FontTx/>
                <a:buNone/>
              </a:pPr>
              <a:r>
                <a:rPr lang="en-US" altLang="zh-CN" sz="2000" dirty="0"/>
                <a:t>P</a:t>
              </a:r>
              <a:endParaRPr lang="zh-CN" altLang="zh-CN" sz="2000" dirty="0"/>
            </a:p>
          </p:txBody>
        </p:sp>
        <p:sp>
          <p:nvSpPr>
            <p:cNvPr id="24596" name="Line 54"/>
            <p:cNvSpPr/>
            <p:nvPr>
              <p:custDataLst>
                <p:tags r:id="rId12"/>
              </p:custDataLst>
            </p:nvPr>
          </p:nvSpPr>
          <p:spPr>
            <a:xfrm>
              <a:off x="1520040" y="4513559"/>
              <a:ext cx="502752" cy="0"/>
            </a:xfrm>
            <a:prstGeom prst="line">
              <a:avLst/>
            </a:prstGeom>
            <a:ln w="9525" cap="flat" cmpd="sng">
              <a:solidFill>
                <a:srgbClr val="000000"/>
              </a:solidFill>
              <a:prstDash val="solid"/>
              <a:headEnd type="none" w="med" len="med"/>
              <a:tailEnd type="arrow" w="sm" len="med"/>
            </a:ln>
          </p:spPr>
        </p:sp>
        <p:sp>
          <p:nvSpPr>
            <p:cNvPr id="24597" name="Line 55"/>
            <p:cNvSpPr/>
            <p:nvPr>
              <p:custDataLst>
                <p:tags r:id="rId13"/>
              </p:custDataLst>
            </p:nvPr>
          </p:nvSpPr>
          <p:spPr>
            <a:xfrm>
              <a:off x="2190375" y="4513559"/>
              <a:ext cx="0" cy="506560"/>
            </a:xfrm>
            <a:prstGeom prst="line">
              <a:avLst/>
            </a:prstGeom>
            <a:ln w="9525" cap="flat" cmpd="sng">
              <a:solidFill>
                <a:srgbClr val="000000"/>
              </a:solidFill>
              <a:prstDash val="solid"/>
              <a:headEnd type="none" w="med" len="med"/>
              <a:tailEnd type="arrow" w="sm" len="med"/>
            </a:ln>
          </p:spPr>
        </p:sp>
        <p:sp>
          <p:nvSpPr>
            <p:cNvPr id="24598" name="Text Box 56"/>
            <p:cNvSpPr txBox="1"/>
            <p:nvPr>
              <p:custDataLst>
                <p:tags r:id="rId14"/>
              </p:custDataLst>
            </p:nvPr>
          </p:nvSpPr>
          <p:spPr>
            <a:xfrm>
              <a:off x="3531046" y="4344705"/>
              <a:ext cx="1173087" cy="337707"/>
            </a:xfrm>
            <a:prstGeom prst="rect">
              <a:avLst/>
            </a:prstGeom>
            <a:solidFill>
              <a:srgbClr val="FFFFFF"/>
            </a:solidFill>
            <a:ln w="9525" cap="flat" cmpd="sng">
              <a:solidFill>
                <a:srgbClr val="000000"/>
              </a:solidFill>
              <a:prstDash val="solid"/>
              <a:miter/>
              <a:headEnd type="none" w="med" len="med"/>
              <a:tailEnd type="none" w="med" len="med"/>
            </a:ln>
          </p:spPr>
          <p:txBody>
            <a:bodyPr tIns="10800" bIns="10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FontTx/>
                <a:buNone/>
              </a:pPr>
              <a:r>
                <a:rPr lang="en-US" altLang="zh-CN" sz="2000" dirty="0">
                  <a:latin typeface="Calibri" panose="020F0502020204030204" charset="0"/>
                </a:rPr>
                <a:t>        8      </a:t>
              </a:r>
              <a:endParaRPr lang="zh-CN" altLang="zh-CN" sz="2000" dirty="0"/>
            </a:p>
          </p:txBody>
        </p:sp>
        <p:sp>
          <p:nvSpPr>
            <p:cNvPr id="24599" name="Line 57"/>
            <p:cNvSpPr/>
            <p:nvPr>
              <p:custDataLst>
                <p:tags r:id="rId15"/>
              </p:custDataLst>
            </p:nvPr>
          </p:nvSpPr>
          <p:spPr>
            <a:xfrm flipV="1">
              <a:off x="3950006" y="4344705"/>
              <a:ext cx="0" cy="337707"/>
            </a:xfrm>
            <a:prstGeom prst="line">
              <a:avLst/>
            </a:prstGeom>
            <a:ln w="9525" cap="flat" cmpd="sng">
              <a:solidFill>
                <a:srgbClr val="000000"/>
              </a:solidFill>
              <a:prstDash val="solid"/>
              <a:headEnd type="none" w="med" len="med"/>
              <a:tailEnd type="none" w="med" len="med"/>
            </a:ln>
          </p:spPr>
        </p:sp>
        <p:sp>
          <p:nvSpPr>
            <p:cNvPr id="24600" name="Line 58"/>
            <p:cNvSpPr/>
            <p:nvPr>
              <p:custDataLst>
                <p:tags r:id="rId16"/>
              </p:custDataLst>
            </p:nvPr>
          </p:nvSpPr>
          <p:spPr>
            <a:xfrm flipV="1">
              <a:off x="4396896" y="4344705"/>
              <a:ext cx="0" cy="337707"/>
            </a:xfrm>
            <a:prstGeom prst="line">
              <a:avLst/>
            </a:prstGeom>
            <a:ln w="9525" cap="flat" cmpd="sng">
              <a:solidFill>
                <a:srgbClr val="000000"/>
              </a:solidFill>
              <a:prstDash val="solid"/>
              <a:headEnd type="none" w="med" len="med"/>
              <a:tailEnd type="none" w="med" len="med"/>
            </a:ln>
          </p:spPr>
        </p:sp>
        <p:sp>
          <p:nvSpPr>
            <p:cNvPr id="24601" name="Line 59"/>
            <p:cNvSpPr/>
            <p:nvPr>
              <p:custDataLst>
                <p:tags r:id="rId17"/>
              </p:custDataLst>
            </p:nvPr>
          </p:nvSpPr>
          <p:spPr>
            <a:xfrm>
              <a:off x="4536550" y="4513559"/>
              <a:ext cx="502752" cy="0"/>
            </a:xfrm>
            <a:prstGeom prst="line">
              <a:avLst/>
            </a:prstGeom>
            <a:ln w="9525" cap="flat" cmpd="sng">
              <a:solidFill>
                <a:srgbClr val="000000"/>
              </a:solidFill>
              <a:prstDash val="solid"/>
              <a:headEnd type="none" w="med" len="med"/>
              <a:tailEnd type="arrow" w="sm" len="med"/>
            </a:ln>
          </p:spPr>
        </p:sp>
        <p:sp>
          <p:nvSpPr>
            <p:cNvPr id="24602" name="Text Box 60"/>
            <p:cNvSpPr txBox="1"/>
            <p:nvPr>
              <p:custDataLst>
                <p:tags r:id="rId18"/>
              </p:custDataLst>
            </p:nvPr>
          </p:nvSpPr>
          <p:spPr>
            <a:xfrm>
              <a:off x="5039301" y="4344705"/>
              <a:ext cx="1675839" cy="337707"/>
            </a:xfrm>
            <a:prstGeom prst="rect">
              <a:avLst/>
            </a:prstGeom>
            <a:solidFill>
              <a:srgbClr val="FFFFFF"/>
            </a:solidFill>
            <a:ln w="9525" cap="flat" cmpd="sng">
              <a:solidFill>
                <a:srgbClr val="000000"/>
              </a:solidFill>
              <a:prstDash val="solid"/>
              <a:miter/>
              <a:headEnd type="none" w="med" len="med"/>
              <a:tailEnd type="none" w="med" len="med"/>
            </a:ln>
          </p:spPr>
          <p:txBody>
            <a:bodyPr tIns="10800" bIns="10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FontTx/>
                <a:buNone/>
              </a:pPr>
              <a:r>
                <a:rPr lang="en-US" altLang="zh-CN" sz="2000" dirty="0">
                  <a:latin typeface="Calibri" panose="020F0502020204030204" charset="0"/>
                </a:rPr>
                <a:t>3      2    NIL</a:t>
              </a:r>
              <a:endParaRPr lang="zh-CN" altLang="zh-CN" sz="2000" dirty="0"/>
            </a:p>
          </p:txBody>
        </p:sp>
        <p:sp>
          <p:nvSpPr>
            <p:cNvPr id="24603" name="Line 61"/>
            <p:cNvSpPr/>
            <p:nvPr>
              <p:custDataLst>
                <p:tags r:id="rId19"/>
              </p:custDataLst>
            </p:nvPr>
          </p:nvSpPr>
          <p:spPr>
            <a:xfrm flipV="1">
              <a:off x="5458261" y="4344705"/>
              <a:ext cx="0" cy="337707"/>
            </a:xfrm>
            <a:prstGeom prst="line">
              <a:avLst/>
            </a:prstGeom>
            <a:ln w="9525" cap="flat" cmpd="sng">
              <a:solidFill>
                <a:srgbClr val="000000"/>
              </a:solidFill>
              <a:prstDash val="solid"/>
              <a:headEnd type="none" w="med" len="med"/>
              <a:tailEnd type="none" w="med" len="med"/>
            </a:ln>
          </p:spPr>
        </p:sp>
        <p:sp>
          <p:nvSpPr>
            <p:cNvPr id="24604" name="Line 62"/>
            <p:cNvSpPr/>
            <p:nvPr>
              <p:custDataLst>
                <p:tags r:id="rId20"/>
              </p:custDataLst>
            </p:nvPr>
          </p:nvSpPr>
          <p:spPr>
            <a:xfrm flipV="1">
              <a:off x="5905151" y="4344705"/>
              <a:ext cx="0" cy="337707"/>
            </a:xfrm>
            <a:prstGeom prst="line">
              <a:avLst/>
            </a:prstGeom>
            <a:ln w="9525" cap="flat" cmpd="sng">
              <a:solidFill>
                <a:srgbClr val="000000"/>
              </a:solidFill>
              <a:prstDash val="solid"/>
              <a:headEnd type="none" w="med" len="med"/>
              <a:tailEnd type="none" w="med" len="med"/>
            </a:ln>
          </p:spPr>
        </p:sp>
        <p:sp>
          <p:nvSpPr>
            <p:cNvPr id="24605" name="Text Box 63"/>
            <p:cNvSpPr txBox="1"/>
            <p:nvPr>
              <p:custDataLst>
                <p:tags r:id="rId21"/>
              </p:custDataLst>
            </p:nvPr>
          </p:nvSpPr>
          <p:spPr>
            <a:xfrm>
              <a:off x="2022791" y="5020119"/>
              <a:ext cx="1173087" cy="337707"/>
            </a:xfrm>
            <a:prstGeom prst="rect">
              <a:avLst/>
            </a:prstGeom>
            <a:solidFill>
              <a:srgbClr val="FFFFFF"/>
            </a:solidFill>
            <a:ln w="9525" cap="flat" cmpd="sng">
              <a:solidFill>
                <a:srgbClr val="000000"/>
              </a:solidFill>
              <a:prstDash val="solid"/>
              <a:miter/>
              <a:headEnd type="none" w="med" len="med"/>
              <a:tailEnd type="none" w="med" len="med"/>
            </a:ln>
          </p:spPr>
          <p:txBody>
            <a:bodyPr tIns="10800" bIns="10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FontTx/>
                <a:buNone/>
              </a:pPr>
              <a:r>
                <a:rPr lang="en-US" altLang="zh-CN" sz="2000" dirty="0">
                  <a:latin typeface="Calibri" panose="020F0502020204030204" charset="0"/>
                </a:rPr>
                <a:t>9      2      </a:t>
              </a:r>
              <a:endParaRPr lang="zh-CN" altLang="zh-CN" sz="2000" dirty="0"/>
            </a:p>
          </p:txBody>
        </p:sp>
        <p:sp>
          <p:nvSpPr>
            <p:cNvPr id="24606" name="Line 64"/>
            <p:cNvSpPr/>
            <p:nvPr>
              <p:custDataLst>
                <p:tags r:id="rId22"/>
              </p:custDataLst>
            </p:nvPr>
          </p:nvSpPr>
          <p:spPr>
            <a:xfrm flipV="1">
              <a:off x="2428860" y="5020119"/>
              <a:ext cx="0" cy="337707"/>
            </a:xfrm>
            <a:prstGeom prst="line">
              <a:avLst/>
            </a:prstGeom>
            <a:ln w="9525" cap="flat" cmpd="sng">
              <a:solidFill>
                <a:srgbClr val="000000"/>
              </a:solidFill>
              <a:prstDash val="solid"/>
              <a:headEnd type="none" w="med" len="med"/>
              <a:tailEnd type="none" w="med" len="med"/>
            </a:ln>
          </p:spPr>
        </p:sp>
        <p:sp>
          <p:nvSpPr>
            <p:cNvPr id="24607" name="Line 65"/>
            <p:cNvSpPr/>
            <p:nvPr>
              <p:custDataLst>
                <p:tags r:id="rId23"/>
              </p:custDataLst>
            </p:nvPr>
          </p:nvSpPr>
          <p:spPr>
            <a:xfrm flipV="1">
              <a:off x="2888641" y="5020119"/>
              <a:ext cx="0" cy="337707"/>
            </a:xfrm>
            <a:prstGeom prst="line">
              <a:avLst/>
            </a:prstGeom>
            <a:ln w="9525" cap="flat" cmpd="sng">
              <a:solidFill>
                <a:srgbClr val="000000"/>
              </a:solidFill>
              <a:prstDash val="solid"/>
              <a:headEnd type="none" w="med" len="med"/>
              <a:tailEnd type="none" w="med" len="med"/>
            </a:ln>
          </p:spPr>
        </p:sp>
        <p:sp>
          <p:nvSpPr>
            <p:cNvPr id="24608" name="Line 66"/>
            <p:cNvSpPr/>
            <p:nvPr>
              <p:custDataLst>
                <p:tags r:id="rId24"/>
              </p:custDataLst>
            </p:nvPr>
          </p:nvSpPr>
          <p:spPr>
            <a:xfrm>
              <a:off x="3028295" y="5188973"/>
              <a:ext cx="502752" cy="0"/>
            </a:xfrm>
            <a:prstGeom prst="line">
              <a:avLst/>
            </a:prstGeom>
            <a:ln w="9525" cap="flat" cmpd="sng">
              <a:solidFill>
                <a:srgbClr val="000000"/>
              </a:solidFill>
              <a:prstDash val="solid"/>
              <a:headEnd type="none" w="med" len="med"/>
              <a:tailEnd type="arrow" w="sm" len="med"/>
            </a:ln>
          </p:spPr>
        </p:sp>
        <p:sp>
          <p:nvSpPr>
            <p:cNvPr id="24609" name="Text Box 67"/>
            <p:cNvSpPr txBox="1"/>
            <p:nvPr>
              <p:custDataLst>
                <p:tags r:id="rId25"/>
              </p:custDataLst>
            </p:nvPr>
          </p:nvSpPr>
          <p:spPr>
            <a:xfrm>
              <a:off x="3531046" y="5020119"/>
              <a:ext cx="1675839" cy="337707"/>
            </a:xfrm>
            <a:prstGeom prst="rect">
              <a:avLst/>
            </a:prstGeom>
            <a:solidFill>
              <a:srgbClr val="FFFFFF"/>
            </a:solidFill>
            <a:ln w="9525" cap="flat" cmpd="sng">
              <a:solidFill>
                <a:srgbClr val="000000"/>
              </a:solidFill>
              <a:prstDash val="solid"/>
              <a:miter/>
              <a:headEnd type="none" w="med" len="med"/>
              <a:tailEnd type="none" w="med" len="med"/>
            </a:ln>
          </p:spPr>
          <p:txBody>
            <a:bodyPr tIns="10800" bIns="10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FontTx/>
                <a:buNone/>
              </a:pPr>
              <a:r>
                <a:rPr lang="en-US" altLang="zh-CN" sz="2000" dirty="0">
                  <a:latin typeface="Calibri" panose="020F0502020204030204" charset="0"/>
                </a:rPr>
                <a:t>4       0    NIL</a:t>
              </a:r>
              <a:endParaRPr lang="zh-CN" altLang="zh-CN" sz="2000" dirty="0"/>
            </a:p>
          </p:txBody>
        </p:sp>
        <p:sp>
          <p:nvSpPr>
            <p:cNvPr id="24610" name="Line 68"/>
            <p:cNvSpPr/>
            <p:nvPr>
              <p:custDataLst>
                <p:tags r:id="rId26"/>
              </p:custDataLst>
            </p:nvPr>
          </p:nvSpPr>
          <p:spPr>
            <a:xfrm flipV="1">
              <a:off x="3950006" y="5020119"/>
              <a:ext cx="0" cy="337707"/>
            </a:xfrm>
            <a:prstGeom prst="line">
              <a:avLst/>
            </a:prstGeom>
            <a:ln w="9525" cap="flat" cmpd="sng">
              <a:solidFill>
                <a:srgbClr val="000000"/>
              </a:solidFill>
              <a:prstDash val="solid"/>
              <a:headEnd type="none" w="med" len="med"/>
              <a:tailEnd type="none" w="med" len="med"/>
            </a:ln>
          </p:spPr>
        </p:sp>
        <p:sp>
          <p:nvSpPr>
            <p:cNvPr id="24611" name="Line 69"/>
            <p:cNvSpPr/>
            <p:nvPr>
              <p:custDataLst>
                <p:tags r:id="rId27"/>
              </p:custDataLst>
            </p:nvPr>
          </p:nvSpPr>
          <p:spPr>
            <a:xfrm flipV="1">
              <a:off x="4396896" y="5020119"/>
              <a:ext cx="0" cy="337707"/>
            </a:xfrm>
            <a:prstGeom prst="line">
              <a:avLst/>
            </a:prstGeom>
            <a:ln w="9525" cap="flat" cmpd="sng">
              <a:solidFill>
                <a:srgbClr val="000000"/>
              </a:solidFill>
              <a:prstDash val="solid"/>
              <a:headEnd type="none" w="med" len="med"/>
              <a:tailEnd type="none" w="med" len="med"/>
            </a:ln>
          </p:spPr>
        </p:sp>
        <p:sp>
          <p:nvSpPr>
            <p:cNvPr id="24612" name="Line 70"/>
            <p:cNvSpPr/>
            <p:nvPr>
              <p:custDataLst>
                <p:tags r:id="rId28"/>
              </p:custDataLst>
            </p:nvPr>
          </p:nvSpPr>
          <p:spPr>
            <a:xfrm flipH="1" flipV="1">
              <a:off x="3698630" y="3838145"/>
              <a:ext cx="0" cy="675414"/>
            </a:xfrm>
            <a:prstGeom prst="line">
              <a:avLst/>
            </a:prstGeom>
            <a:ln w="9525" cap="flat" cmpd="sng">
              <a:solidFill>
                <a:srgbClr val="000000"/>
              </a:solidFill>
              <a:prstDash val="solid"/>
              <a:headEnd type="none" w="med" len="med"/>
              <a:tailEnd type="arrow" w="sm" len="med"/>
            </a:ln>
          </p:spPr>
        </p:sp>
        <p:sp>
          <p:nvSpPr>
            <p:cNvPr id="24613" name="Text Box 71"/>
            <p:cNvSpPr txBox="1"/>
            <p:nvPr>
              <p:custDataLst>
                <p:tags r:id="rId29"/>
              </p:custDataLst>
            </p:nvPr>
          </p:nvSpPr>
          <p:spPr>
            <a:xfrm>
              <a:off x="3531046" y="3500438"/>
              <a:ext cx="1173087" cy="337707"/>
            </a:xfrm>
            <a:prstGeom prst="rect">
              <a:avLst/>
            </a:prstGeom>
            <a:solidFill>
              <a:srgbClr val="FFFFFF"/>
            </a:solidFill>
            <a:ln w="9525" cap="flat" cmpd="sng">
              <a:solidFill>
                <a:srgbClr val="000000"/>
              </a:solidFill>
              <a:prstDash val="solid"/>
              <a:miter/>
              <a:headEnd type="none" w="med" len="med"/>
              <a:tailEnd type="none" w="med" len="med"/>
            </a:ln>
          </p:spPr>
          <p:txBody>
            <a:bodyPr tIns="10800" bIns="10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FontTx/>
                <a:buNone/>
              </a:pPr>
              <a:r>
                <a:rPr lang="en-US" altLang="zh-CN" sz="2000" dirty="0">
                  <a:latin typeface="Calibri" panose="020F0502020204030204" charset="0"/>
                </a:rPr>
                <a:t>15   3</a:t>
              </a:r>
              <a:endParaRPr lang="zh-CN" altLang="zh-CN" sz="2000" dirty="0"/>
            </a:p>
          </p:txBody>
        </p:sp>
        <p:sp>
          <p:nvSpPr>
            <p:cNvPr id="24614" name="Line 72"/>
            <p:cNvSpPr/>
            <p:nvPr>
              <p:custDataLst>
                <p:tags r:id="rId30"/>
              </p:custDataLst>
            </p:nvPr>
          </p:nvSpPr>
          <p:spPr>
            <a:xfrm flipV="1">
              <a:off x="3950006" y="3500438"/>
              <a:ext cx="0" cy="337707"/>
            </a:xfrm>
            <a:prstGeom prst="line">
              <a:avLst/>
            </a:prstGeom>
            <a:ln w="9525" cap="flat" cmpd="sng">
              <a:solidFill>
                <a:srgbClr val="000000"/>
              </a:solidFill>
              <a:prstDash val="solid"/>
              <a:headEnd type="none" w="med" len="med"/>
              <a:tailEnd type="none" w="med" len="med"/>
            </a:ln>
          </p:spPr>
        </p:sp>
        <p:sp>
          <p:nvSpPr>
            <p:cNvPr id="24615" name="Line 73"/>
            <p:cNvSpPr/>
            <p:nvPr>
              <p:custDataLst>
                <p:tags r:id="rId31"/>
              </p:custDataLst>
            </p:nvPr>
          </p:nvSpPr>
          <p:spPr>
            <a:xfrm flipV="1">
              <a:off x="4396896" y="3500438"/>
              <a:ext cx="0" cy="337707"/>
            </a:xfrm>
            <a:prstGeom prst="line">
              <a:avLst/>
            </a:prstGeom>
            <a:ln w="9525" cap="flat" cmpd="sng">
              <a:solidFill>
                <a:srgbClr val="000000"/>
              </a:solidFill>
              <a:prstDash val="solid"/>
              <a:headEnd type="none" w="med" len="med"/>
              <a:tailEnd type="none" w="med" len="med"/>
            </a:ln>
          </p:spPr>
        </p:sp>
        <p:sp>
          <p:nvSpPr>
            <p:cNvPr id="24616" name="Line 74"/>
            <p:cNvSpPr/>
            <p:nvPr>
              <p:custDataLst>
                <p:tags r:id="rId32"/>
              </p:custDataLst>
            </p:nvPr>
          </p:nvSpPr>
          <p:spPr>
            <a:xfrm>
              <a:off x="4536550" y="3669291"/>
              <a:ext cx="502752" cy="0"/>
            </a:xfrm>
            <a:prstGeom prst="line">
              <a:avLst/>
            </a:prstGeom>
            <a:ln w="9525" cap="flat" cmpd="sng">
              <a:solidFill>
                <a:srgbClr val="000000"/>
              </a:solidFill>
              <a:prstDash val="solid"/>
              <a:headEnd type="none" w="med" len="med"/>
              <a:tailEnd type="arrow" w="sm" len="med"/>
            </a:ln>
          </p:spPr>
        </p:sp>
        <p:sp>
          <p:nvSpPr>
            <p:cNvPr id="24617" name="Text Box 75"/>
            <p:cNvSpPr txBox="1"/>
            <p:nvPr>
              <p:custDataLst>
                <p:tags r:id="rId33"/>
              </p:custDataLst>
            </p:nvPr>
          </p:nvSpPr>
          <p:spPr>
            <a:xfrm>
              <a:off x="5039301" y="3500438"/>
              <a:ext cx="1675839" cy="337707"/>
            </a:xfrm>
            <a:prstGeom prst="rect">
              <a:avLst/>
            </a:prstGeom>
            <a:solidFill>
              <a:srgbClr val="FFFFFF"/>
            </a:solidFill>
            <a:ln w="9525" cap="flat" cmpd="sng">
              <a:solidFill>
                <a:srgbClr val="000000"/>
              </a:solidFill>
              <a:prstDash val="solid"/>
              <a:miter/>
              <a:headEnd type="none" w="med" len="med"/>
              <a:tailEnd type="none" w="med" len="med"/>
            </a:ln>
          </p:spPr>
          <p:txBody>
            <a:bodyPr tIns="10800" bIns="10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FontTx/>
                <a:buNone/>
              </a:pPr>
              <a:r>
                <a:rPr lang="en-US" altLang="zh-CN" sz="2000" dirty="0">
                  <a:latin typeface="Calibri" panose="020F0502020204030204" charset="0"/>
                </a:rPr>
                <a:t>–1    1    NIL</a:t>
              </a:r>
              <a:endParaRPr lang="zh-CN" altLang="zh-CN" sz="2000" dirty="0"/>
            </a:p>
          </p:txBody>
        </p:sp>
        <p:sp>
          <p:nvSpPr>
            <p:cNvPr id="24618" name="Line 76"/>
            <p:cNvSpPr/>
            <p:nvPr>
              <p:custDataLst>
                <p:tags r:id="rId34"/>
              </p:custDataLst>
            </p:nvPr>
          </p:nvSpPr>
          <p:spPr>
            <a:xfrm flipV="1">
              <a:off x="5458261" y="3500438"/>
              <a:ext cx="0" cy="337707"/>
            </a:xfrm>
            <a:prstGeom prst="line">
              <a:avLst/>
            </a:prstGeom>
            <a:ln w="9525" cap="flat" cmpd="sng">
              <a:solidFill>
                <a:srgbClr val="000000"/>
              </a:solidFill>
              <a:prstDash val="solid"/>
              <a:headEnd type="none" w="med" len="med"/>
              <a:tailEnd type="none" w="med" len="med"/>
            </a:ln>
          </p:spPr>
        </p:sp>
        <p:sp>
          <p:nvSpPr>
            <p:cNvPr id="24619" name="Line 77"/>
            <p:cNvSpPr/>
            <p:nvPr>
              <p:custDataLst>
                <p:tags r:id="rId35"/>
              </p:custDataLst>
            </p:nvPr>
          </p:nvSpPr>
          <p:spPr>
            <a:xfrm flipV="1">
              <a:off x="5905151" y="3500438"/>
              <a:ext cx="0" cy="337707"/>
            </a:xfrm>
            <a:prstGeom prst="line">
              <a:avLst/>
            </a:prstGeom>
            <a:ln w="9525" cap="flat" cmpd="sng">
              <a:solidFill>
                <a:srgbClr val="000000"/>
              </a:solidFill>
              <a:prstDash val="solid"/>
              <a:headEnd type="none" w="med" len="med"/>
              <a:tailEnd type="none" w="med" len="med"/>
            </a:ln>
          </p:spPr>
        </p:sp>
      </p:grpSp>
      <p:sp>
        <p:nvSpPr>
          <p:cNvPr id="8" name="矩形 9"/>
          <p:cNvSpPr/>
          <p:nvPr/>
        </p:nvSpPr>
        <p:spPr>
          <a:xfrm>
            <a:off x="508635" y="2439035"/>
            <a:ext cx="3072765" cy="388620"/>
          </a:xfrm>
          <a:prstGeom prst="rect">
            <a:avLst/>
          </a:prstGeom>
          <a:noFill/>
          <a:ln w="9525">
            <a:noFill/>
          </a:ln>
        </p:spPr>
        <p:txBody>
          <a:bodyPr wrap="square">
            <a:no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2000" b="1" dirty="0">
                <a:solidFill>
                  <a:schemeClr val="tx1"/>
                </a:solidFill>
                <a:latin typeface="Times New Roman" panose="02020603050405020304" pitchFamily="18" charset="0"/>
              </a:rPr>
              <a:t>例如：</a:t>
            </a:r>
            <a:r>
              <a:rPr lang="zh-CN" altLang="en-US" sz="2000" b="1" dirty="0">
                <a:latin typeface="Times New Roman" panose="02020603050405020304" pitchFamily="18" charset="0"/>
              </a:rPr>
              <a:t>二元多项式的表示                                                       </a:t>
            </a:r>
            <a:endParaRPr lang="en-US" altLang="zh-CN" sz="2000" b="1" dirty="0">
              <a:latin typeface="Times New Roman" panose="02020603050405020304" pitchFamily="18" charset="0"/>
            </a:endParaRPr>
          </a:p>
          <a:p>
            <a:pPr marL="0" lvl="0" indent="0" eaLnBrk="1" hangingPunct="1">
              <a:spcBef>
                <a:spcPct val="0"/>
              </a:spcBef>
              <a:buClrTx/>
              <a:buSzTx/>
              <a:buFontTx/>
              <a:buNone/>
            </a:pPr>
            <a:r>
              <a:rPr lang="en-US" altLang="zh-CN" sz="2000" b="1" dirty="0">
                <a:latin typeface="Times New Roman" panose="02020603050405020304" pitchFamily="18" charset="0"/>
              </a:rPr>
              <a:t>                                                      </a:t>
            </a:r>
            <a:r>
              <a:rPr lang="zh-CN" altLang="en-US" sz="2000" b="1" dirty="0">
                <a:latin typeface="Times New Roman" panose="02020603050405020304" pitchFamily="18" charset="0"/>
              </a:rPr>
              <a:t>                     </a:t>
            </a:r>
            <a:endParaRPr lang="en-US" altLang="zh-CN" sz="2000" b="1" dirty="0">
              <a:latin typeface="Times New Roman" panose="02020603050405020304" pitchFamily="18" charset="0"/>
            </a:endParaRPr>
          </a:p>
        </p:txBody>
      </p:sp>
      <p:cxnSp>
        <p:nvCxnSpPr>
          <p:cNvPr id="9" name="直接箭头连接符 8"/>
          <p:cNvCxnSpPr/>
          <p:nvPr/>
        </p:nvCxnSpPr>
        <p:spPr>
          <a:xfrm>
            <a:off x="6080125" y="3079115"/>
            <a:ext cx="828000"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2.6.2多维数组和特殊矩阵</a:t>
            </a:r>
            <a:endParaRPr lang="zh-CN" altLang="en-US"/>
          </a:p>
        </p:txBody>
      </p:sp>
      <p:sp>
        <p:nvSpPr>
          <p:cNvPr id="3" name="副标题 2"/>
          <p:cNvSpPr>
            <a:spLocks noGrp="1"/>
          </p:cNvSpPr>
          <p:nvPr>
            <p:ph type="subTitle" idx="1"/>
          </p:nvPr>
        </p:nvSpPr>
        <p:spPr/>
        <p:txBody>
          <a:bodyPr/>
          <a:lstStyle/>
          <a:p>
            <a:r>
              <a:rPr lang="en-US" altLang="zh-CN" dirty="0"/>
              <a:t>2.6 </a:t>
            </a:r>
            <a:r>
              <a:rPr lang="zh-CN" altLang="en-US" dirty="0"/>
              <a:t>拓展延伸</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1293495"/>
          </a:xfrm>
        </p:spPr>
        <p:txBody>
          <a:bodyPr>
            <a:normAutofit fontScale="92500"/>
          </a:bodyPr>
          <a:lstStyle/>
          <a:p>
            <a:pPr>
              <a:lnSpc>
                <a:spcPct val="120000"/>
              </a:lnSpc>
              <a:spcBef>
                <a:spcPts val="1000"/>
              </a:spcBef>
              <a:spcAft>
                <a:spcPts val="0"/>
              </a:spcAft>
            </a:pPr>
            <a:r>
              <a:rPr lang="en-US" altLang="zh-CN" sz="2200"/>
              <a:t>1. </a:t>
            </a:r>
            <a:r>
              <a:rPr lang="zh-CN" altLang="en-US" sz="2200"/>
              <a:t>多维数组的顺序存储：按照行优先的顺序存放，即先存放第0行的元素，再存放第1行的元素，……，其中每一行中的元素再按照列的顺序存放。</a:t>
            </a:r>
            <a:endParaRPr lang="zh-CN" altLang="en-US" sz="2200"/>
          </a:p>
          <a:p>
            <a:pPr>
              <a:lnSpc>
                <a:spcPct val="120000"/>
              </a:lnSpc>
              <a:spcBef>
                <a:spcPts val="1000"/>
              </a:spcBef>
              <a:spcAft>
                <a:spcPts val="0"/>
              </a:spcAft>
            </a:pPr>
            <a:r>
              <a:rPr lang="zh-CN" altLang="en-US" sz="2200"/>
              <a:t>例如：</a:t>
            </a:r>
            <a:r>
              <a:rPr lang="zh-CN" altLang="en-US" sz="2200">
                <a:latin typeface="宋体" panose="02010600030101010101" pitchFamily="2" charset="-122"/>
                <a:ea typeface="宋体" panose="02010600030101010101" pitchFamily="2" charset="-122"/>
                <a:cs typeface="宋体" panose="02010600030101010101" pitchFamily="2" charset="-122"/>
              </a:rPr>
              <a:t>二维整形数组 a[3][4]的存放顺序：</a:t>
            </a:r>
            <a:endParaRPr lang="zh-CN" altLang="en-US" sz="22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6" name="表格 5"/>
          <p:cNvGraphicFramePr/>
          <p:nvPr>
            <p:custDataLst>
              <p:tags r:id="rId1"/>
            </p:custDataLst>
          </p:nvPr>
        </p:nvGraphicFramePr>
        <p:xfrm>
          <a:off x="257176" y="2677160"/>
          <a:ext cx="11698962" cy="462915"/>
        </p:xfrm>
        <a:graphic>
          <a:graphicData uri="http://schemas.openxmlformats.org/drawingml/2006/table">
            <a:tbl>
              <a:tblPr/>
              <a:tblGrid>
                <a:gridCol w="952499"/>
                <a:gridCol w="971550"/>
                <a:gridCol w="999714"/>
                <a:gridCol w="1003923"/>
                <a:gridCol w="1001967"/>
                <a:gridCol w="962201"/>
                <a:gridCol w="961549"/>
                <a:gridCol w="957096"/>
                <a:gridCol w="942975"/>
                <a:gridCol w="962025"/>
                <a:gridCol w="990600"/>
                <a:gridCol w="992863"/>
              </a:tblGrid>
              <a:tr h="462915">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[0][0]</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[0][1]</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[0][2]</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[0][3] </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[1][0]</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[1][1]</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[1][2]</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[1][3]</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[2][0]</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[2][1]</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a:latin typeface="宋体" panose="02010600030101010101" pitchFamily="2" charset="-122"/>
                          <a:ea typeface="宋体" panose="02010600030101010101" pitchFamily="2" charset="-122"/>
                          <a:cs typeface="宋体" panose="02010600030101010101" pitchFamily="2" charset="-122"/>
                        </a:rPr>
                        <a:t>a</a:t>
                      </a:r>
                      <a:r>
                        <a:rPr lang="en-US" sz="1800" b="0">
                          <a:latin typeface="宋体" panose="02010600030101010101" pitchFamily="2" charset="-122"/>
                          <a:ea typeface="宋体" panose="02010600030101010101" pitchFamily="2" charset="-122"/>
                          <a:cs typeface="宋体" panose="02010600030101010101" pitchFamily="2" charset="-122"/>
                        </a:rPr>
                        <a:t>[2][2]</a:t>
                      </a:r>
                      <a:endParaRPr lang="en-US" altLang="en-US" sz="18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i="1" dirty="0">
                          <a:latin typeface="宋体" panose="02010600030101010101" pitchFamily="2" charset="-122"/>
                          <a:ea typeface="宋体" panose="02010600030101010101" pitchFamily="2" charset="-122"/>
                          <a:cs typeface="宋体" panose="02010600030101010101" pitchFamily="2" charset="-122"/>
                        </a:rPr>
                        <a:t>a</a:t>
                      </a:r>
                      <a:r>
                        <a:rPr lang="en-US" sz="1800" b="0" dirty="0">
                          <a:latin typeface="宋体" panose="02010600030101010101" pitchFamily="2" charset="-122"/>
                          <a:ea typeface="宋体" panose="02010600030101010101" pitchFamily="2" charset="-122"/>
                          <a:cs typeface="宋体" panose="02010600030101010101" pitchFamily="2" charset="-122"/>
                        </a:rPr>
                        <a:t>[2][3]</a:t>
                      </a:r>
                      <a:endParaRPr lang="en-US" altLang="en-US" sz="1800" b="0" i="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562610" y="3429000"/>
            <a:ext cx="7809230" cy="706755"/>
          </a:xfrm>
          <a:prstGeom prst="rect">
            <a:avLst/>
          </a:prstGeom>
          <a:noFill/>
          <a:ln w="9525">
            <a:noFill/>
          </a:ln>
        </p:spPr>
        <p:txBody>
          <a:bodyPr wrap="square">
            <a:spAutoFit/>
          </a:bodyPr>
          <a:lstStyle/>
          <a:p>
            <a:pPr indent="0"/>
            <a:r>
              <a:rPr lang="zh-CN" sz="2000" b="0">
                <a:ea typeface="宋体" panose="02010600030101010101" pitchFamily="2" charset="-122"/>
              </a:rPr>
              <a:t>一般来说，二维数组元素</a:t>
            </a:r>
            <a:r>
              <a:rPr lang="en-US" sz="2000" b="0" i="1">
                <a:latin typeface="Times New Roman" panose="02020603050405020304" pitchFamily="18" charset="0"/>
                <a:ea typeface="宋体" panose="02010600030101010101" pitchFamily="2" charset="-122"/>
              </a:rPr>
              <a:t>a</a:t>
            </a:r>
            <a:r>
              <a:rPr lang="en-US" sz="2000" b="0">
                <a:latin typeface="Times New Roman" panose="02020603050405020304" pitchFamily="18" charset="0"/>
                <a:ea typeface="宋体" panose="02010600030101010101" pitchFamily="2" charset="-122"/>
              </a:rPr>
              <a:t>[</a:t>
            </a:r>
            <a:r>
              <a:rPr lang="en-US" sz="2000" b="0" i="1">
                <a:latin typeface="Times New Roman" panose="02020603050405020304" pitchFamily="18" charset="0"/>
                <a:ea typeface="宋体" panose="02010600030101010101" pitchFamily="2" charset="-122"/>
              </a:rPr>
              <a:t>i</a:t>
            </a:r>
            <a:r>
              <a:rPr lang="en-US" sz="2000" b="0">
                <a:latin typeface="Times New Roman" panose="02020603050405020304" pitchFamily="18" charset="0"/>
                <a:ea typeface="宋体" panose="02010600030101010101" pitchFamily="2" charset="-122"/>
              </a:rPr>
              <a:t>][</a:t>
            </a:r>
            <a:r>
              <a:rPr lang="en-US" sz="2000" b="0" i="1">
                <a:latin typeface="Times New Roman" panose="02020603050405020304" pitchFamily="18" charset="0"/>
                <a:ea typeface="宋体" panose="02010600030101010101" pitchFamily="2" charset="-122"/>
              </a:rPr>
              <a:t>j</a:t>
            </a:r>
            <a:r>
              <a:rPr lang="en-US" sz="2000" b="0">
                <a:latin typeface="Times New Roman" panose="02020603050405020304" pitchFamily="18" charset="0"/>
                <a:ea typeface="宋体" panose="02010600030101010101" pitchFamily="2" charset="-122"/>
              </a:rPr>
              <a:t>]</a:t>
            </a:r>
            <a:r>
              <a:rPr lang="zh-CN" sz="2000" b="0">
                <a:ea typeface="宋体" panose="02010600030101010101" pitchFamily="2" charset="-122"/>
              </a:rPr>
              <a:t>的存储位置（地址）</a:t>
            </a:r>
            <a:r>
              <a:rPr lang="en-US" sz="2000" b="0" i="1">
                <a:latin typeface="Times New Roman" panose="02020603050405020304" pitchFamily="18" charset="0"/>
                <a:ea typeface="宋体" panose="02010600030101010101" pitchFamily="2" charset="-122"/>
              </a:rPr>
              <a:t>l</a:t>
            </a:r>
            <a:r>
              <a:rPr lang="en-US" sz="2000" b="0" i="1" baseline="-25000">
                <a:latin typeface="Times New Roman" panose="02020603050405020304" pitchFamily="18" charset="0"/>
                <a:ea typeface="宋体" panose="02010600030101010101" pitchFamily="2" charset="-122"/>
              </a:rPr>
              <a:t>ij</a:t>
            </a:r>
            <a:r>
              <a:rPr lang="zh-CN" sz="2000" b="0">
                <a:ea typeface="宋体" panose="02010600030101010101" pitchFamily="2" charset="-122"/>
              </a:rPr>
              <a:t>计算方法是：</a:t>
            </a:r>
            <a:endParaRPr lang="en-US" sz="2000" b="0" i="1">
              <a:latin typeface="Times New Roman" panose="02020603050405020304" pitchFamily="18" charset="0"/>
              <a:ea typeface="宋体" panose="02010600030101010101" pitchFamily="2" charset="-122"/>
            </a:endParaRPr>
          </a:p>
          <a:p>
            <a:pPr indent="0"/>
            <a:r>
              <a:rPr lang="en-US" sz="2000" b="0" i="1">
                <a:latin typeface="Times New Roman" panose="02020603050405020304" pitchFamily="18" charset="0"/>
                <a:ea typeface="宋体" panose="02010600030101010101" pitchFamily="2" charset="-122"/>
              </a:rPr>
              <a:t>l</a:t>
            </a:r>
            <a:r>
              <a:rPr lang="en-US" sz="2000" b="0" i="1" baseline="-25000">
                <a:latin typeface="Times New Roman" panose="02020603050405020304" pitchFamily="18" charset="0"/>
                <a:ea typeface="宋体" panose="02010600030101010101" pitchFamily="2" charset="-122"/>
              </a:rPr>
              <a:t>ij </a:t>
            </a:r>
            <a:r>
              <a:rPr lang="en-US" sz="2000" b="0">
                <a:latin typeface="Times New Roman" panose="02020603050405020304" pitchFamily="18" charset="0"/>
                <a:ea typeface="宋体" panose="02010600030101010101" pitchFamily="2" charset="-122"/>
              </a:rPr>
              <a:t>= </a:t>
            </a:r>
            <a:r>
              <a:rPr lang="en-US" sz="2000" b="0" i="1">
                <a:latin typeface="Times New Roman" panose="02020603050405020304" pitchFamily="18" charset="0"/>
                <a:ea typeface="宋体" panose="02010600030101010101" pitchFamily="2" charset="-122"/>
              </a:rPr>
              <a:t>l</a:t>
            </a:r>
            <a:r>
              <a:rPr lang="en-US" sz="2000" b="0" baseline="-25000">
                <a:latin typeface="Times New Roman" panose="02020603050405020304" pitchFamily="18" charset="0"/>
                <a:ea typeface="宋体" panose="02010600030101010101" pitchFamily="2" charset="-122"/>
              </a:rPr>
              <a:t>00 </a:t>
            </a:r>
            <a:r>
              <a:rPr lang="en-US" sz="2000" b="0">
                <a:latin typeface="Times New Roman" panose="02020603050405020304" pitchFamily="18" charset="0"/>
                <a:ea typeface="宋体" panose="02010600030101010101" pitchFamily="2" charset="-122"/>
              </a:rPr>
              <a:t>+</a:t>
            </a:r>
            <a:r>
              <a:rPr lang="zh-CN" sz="2000" b="0">
                <a:ea typeface="宋体" panose="02010600030101010101" pitchFamily="2" charset="-122"/>
              </a:rPr>
              <a:t>（</a:t>
            </a:r>
            <a:r>
              <a:rPr lang="en-US" sz="2000" b="0" i="1">
                <a:latin typeface="Times New Roman" panose="02020603050405020304" pitchFamily="18" charset="0"/>
                <a:ea typeface="宋体" panose="02010600030101010101" pitchFamily="2" charset="-122"/>
              </a:rPr>
              <a:t>i × n</a:t>
            </a:r>
            <a:r>
              <a:rPr lang="en-US" sz="2000" b="0" i="1" baseline="-25000">
                <a:latin typeface="Times New Roman" panose="02020603050405020304" pitchFamily="18" charset="0"/>
                <a:ea typeface="宋体" panose="02010600030101010101" pitchFamily="2" charset="-122"/>
              </a:rPr>
              <a:t>c </a:t>
            </a:r>
            <a:r>
              <a:rPr lang="en-US" sz="2000" b="0">
                <a:latin typeface="Times New Roman" panose="02020603050405020304" pitchFamily="18" charset="0"/>
                <a:ea typeface="宋体" panose="02010600030101010101" pitchFamily="2" charset="-122"/>
              </a:rPr>
              <a:t>+ </a:t>
            </a:r>
            <a:r>
              <a:rPr lang="en-US" sz="2000" b="0" i="1">
                <a:latin typeface="Times New Roman" panose="02020603050405020304" pitchFamily="18" charset="0"/>
                <a:ea typeface="宋体" panose="02010600030101010101" pitchFamily="2" charset="-122"/>
              </a:rPr>
              <a:t>j</a:t>
            </a:r>
            <a:r>
              <a:rPr lang="zh-CN" sz="2000" b="0">
                <a:ea typeface="宋体" panose="02010600030101010101" pitchFamily="2" charset="-122"/>
              </a:rPr>
              <a:t>）</a:t>
            </a:r>
            <a:r>
              <a:rPr lang="en-US" sz="2000" b="0" i="1">
                <a:latin typeface="Times New Roman" panose="02020603050405020304" pitchFamily="18" charset="0"/>
                <a:ea typeface="宋体" panose="02010600030101010101" pitchFamily="2" charset="-122"/>
              </a:rPr>
              <a:t>× size</a:t>
            </a:r>
            <a:r>
              <a:rPr lang="en-US" sz="2000" b="0">
                <a:latin typeface="Times New Roman" panose="02020603050405020304" pitchFamily="18" charset="0"/>
                <a:ea typeface="宋体" panose="02010600030101010101" pitchFamily="2" charset="-122"/>
              </a:rPr>
              <a:t>         </a:t>
            </a:r>
            <a:r>
              <a:rPr lang="en-US" b="0">
                <a:latin typeface="Times New Roman" panose="02020603050405020304" pitchFamily="18" charset="0"/>
                <a:ea typeface="宋体" panose="02010600030101010101" pitchFamily="2" charset="-122"/>
              </a:rPr>
              <a:t>      </a:t>
            </a:r>
            <a:endParaRPr lang="en-US" altLang="en-US" b="0">
              <a:latin typeface="Times New Roman" panose="02020603050405020304" pitchFamily="18" charset="0"/>
              <a:ea typeface="宋体" panose="02010600030101010101" pitchFamily="2" charset="-122"/>
            </a:endParaRPr>
          </a:p>
        </p:txBody>
      </p:sp>
      <p:sp>
        <p:nvSpPr>
          <p:cNvPr id="7" name="文本框 6"/>
          <p:cNvSpPr txBox="1"/>
          <p:nvPr/>
        </p:nvSpPr>
        <p:spPr>
          <a:xfrm>
            <a:off x="491490" y="4512310"/>
            <a:ext cx="10862310" cy="1216025"/>
          </a:xfrm>
          <a:prstGeom prst="rect">
            <a:avLst/>
          </a:prstGeom>
          <a:noFill/>
          <a:ln w="9525">
            <a:noFill/>
          </a:ln>
        </p:spPr>
        <p:txBody>
          <a:bodyPr>
            <a:noAutofit/>
          </a:bodyPr>
          <a:lstStyle/>
          <a:p>
            <a:pPr indent="266700"/>
            <a:r>
              <a:rPr lang="zh-CN" sz="2000" b="0">
                <a:ea typeface="宋体" panose="02010600030101010101" pitchFamily="2" charset="-122"/>
              </a:rPr>
              <a:t>设</a:t>
            </a:r>
            <a:r>
              <a:rPr lang="en-US" sz="2000" b="0" i="1">
                <a:latin typeface="Times New Roman" panose="02020603050405020304" pitchFamily="18" charset="0"/>
                <a:ea typeface="宋体" panose="02010600030101010101" pitchFamily="2" charset="-122"/>
              </a:rPr>
              <a:t>n</a:t>
            </a:r>
            <a:r>
              <a:rPr lang="zh-CN" sz="2000" b="0">
                <a:ea typeface="宋体" panose="02010600030101010101" pitchFamily="2" charset="-122"/>
              </a:rPr>
              <a:t>维数组各维大小是（</a:t>
            </a:r>
            <a:r>
              <a:rPr lang="en-US" sz="2000" b="0" i="1">
                <a:latin typeface="Times New Roman" panose="02020603050405020304" pitchFamily="18" charset="0"/>
                <a:ea typeface="宋体" panose="02010600030101010101" pitchFamily="2" charset="-122"/>
              </a:rPr>
              <a:t>s</a:t>
            </a:r>
            <a:r>
              <a:rPr lang="en-US" sz="2000" b="0" baseline="-25000">
                <a:latin typeface="Times New Roman" panose="02020603050405020304" pitchFamily="18" charset="0"/>
                <a:ea typeface="宋体" panose="02010600030101010101" pitchFamily="2" charset="-122"/>
              </a:rPr>
              <a:t>1</a:t>
            </a:r>
            <a:r>
              <a:rPr lang="zh-CN" sz="2000" b="0">
                <a:ea typeface="宋体" panose="02010600030101010101" pitchFamily="2" charset="-122"/>
              </a:rPr>
              <a:t>，</a:t>
            </a:r>
            <a:r>
              <a:rPr lang="en-US" sz="2000" b="0" i="1">
                <a:latin typeface="Times New Roman" panose="02020603050405020304" pitchFamily="18" charset="0"/>
                <a:ea typeface="宋体" panose="02010600030101010101" pitchFamily="2" charset="-122"/>
              </a:rPr>
              <a:t>s</a:t>
            </a:r>
            <a:r>
              <a:rPr lang="en-US" sz="2000" b="0" baseline="-25000">
                <a:latin typeface="Times New Roman" panose="02020603050405020304" pitchFamily="18" charset="0"/>
                <a:ea typeface="宋体" panose="02010600030101010101" pitchFamily="2" charset="-122"/>
              </a:rPr>
              <a:t>2</a:t>
            </a:r>
            <a:r>
              <a:rPr lang="zh-CN" sz="2000" b="0">
                <a:ea typeface="宋体" panose="02010600030101010101" pitchFamily="2" charset="-122"/>
              </a:rPr>
              <a:t>，</a:t>
            </a:r>
            <a:r>
              <a:rPr lang="en-US" sz="2000" b="0">
                <a:latin typeface="Times New Roman" panose="02020603050405020304" pitchFamily="18" charset="0"/>
                <a:ea typeface="宋体" panose="02010600030101010101" pitchFamily="2" charset="-122"/>
              </a:rPr>
              <a:t>……</a:t>
            </a:r>
            <a:r>
              <a:rPr lang="zh-CN" sz="2000" b="0">
                <a:ea typeface="宋体" panose="02010600030101010101" pitchFamily="2" charset="-122"/>
              </a:rPr>
              <a:t>，</a:t>
            </a:r>
            <a:r>
              <a:rPr lang="en-US" sz="2000" b="0" i="1">
                <a:latin typeface="Times New Roman" panose="02020603050405020304" pitchFamily="18" charset="0"/>
                <a:ea typeface="宋体" panose="02010600030101010101" pitchFamily="2" charset="-122"/>
              </a:rPr>
              <a:t>s</a:t>
            </a:r>
            <a:r>
              <a:rPr lang="en-US" sz="2000" b="0" baseline="-25000">
                <a:latin typeface="Times New Roman" panose="02020603050405020304" pitchFamily="18" charset="0"/>
                <a:ea typeface="宋体" panose="02010600030101010101" pitchFamily="2" charset="-122"/>
              </a:rPr>
              <a:t>n</a:t>
            </a:r>
            <a:r>
              <a:rPr lang="zh-CN" sz="2000" b="0">
                <a:ea typeface="宋体" panose="02010600030101010101" pitchFamily="2" charset="-122"/>
              </a:rPr>
              <a:t>），第一个元素的地址是</a:t>
            </a:r>
            <a:r>
              <a:rPr lang="en-US" sz="2000" b="0" i="1">
                <a:latin typeface="Times New Roman" panose="02020603050405020304" pitchFamily="18" charset="0"/>
                <a:ea typeface="宋体" panose="02010600030101010101" pitchFamily="2" charset="-122"/>
              </a:rPr>
              <a:t>l</a:t>
            </a:r>
            <a:r>
              <a:rPr lang="en-US" sz="2000" b="0" baseline="-25000">
                <a:latin typeface="Times New Roman" panose="02020603050405020304" pitchFamily="18" charset="0"/>
                <a:ea typeface="宋体" panose="02010600030101010101" pitchFamily="2" charset="-122"/>
              </a:rPr>
              <a:t>(0,0,…,0)</a:t>
            </a:r>
            <a:r>
              <a:rPr lang="zh-CN" sz="2000" b="0">
                <a:ea typeface="宋体" panose="02010600030101010101" pitchFamily="2" charset="-122"/>
              </a:rPr>
              <a:t>，元素占用空间为</a:t>
            </a:r>
            <a:r>
              <a:rPr lang="en-US" sz="2000" b="0" i="1">
                <a:latin typeface="Times New Roman" panose="02020603050405020304" pitchFamily="18" charset="0"/>
                <a:ea typeface="宋体" panose="02010600030101010101" pitchFamily="2" charset="-122"/>
              </a:rPr>
              <a:t>size</a:t>
            </a:r>
            <a:r>
              <a:rPr lang="zh-CN" sz="2000" b="0">
                <a:ea typeface="宋体" panose="02010600030101010101" pitchFamily="2" charset="-122"/>
              </a:rPr>
              <a:t>个字节，则下标为（</a:t>
            </a:r>
            <a:r>
              <a:rPr lang="en-US" sz="2000" b="0" i="1">
                <a:latin typeface="Times New Roman" panose="02020603050405020304" pitchFamily="18" charset="0"/>
                <a:ea typeface="宋体" panose="02010600030101010101" pitchFamily="2" charset="-122"/>
              </a:rPr>
              <a:t>i</a:t>
            </a:r>
            <a:r>
              <a:rPr lang="en-US" sz="2000" b="0" i="1" baseline="-25000">
                <a:latin typeface="Times New Roman" panose="02020603050405020304" pitchFamily="18" charset="0"/>
                <a:ea typeface="宋体" panose="02010600030101010101" pitchFamily="2" charset="-122"/>
              </a:rPr>
              <a:t>1</a:t>
            </a:r>
            <a:r>
              <a:rPr lang="en-US" sz="2000" b="0" i="1">
                <a:latin typeface="Times New Roman" panose="02020603050405020304" pitchFamily="18" charset="0"/>
                <a:ea typeface="宋体" panose="02010600030101010101" pitchFamily="2" charset="-122"/>
              </a:rPr>
              <a:t>,i</a:t>
            </a:r>
            <a:r>
              <a:rPr lang="en-US" sz="2000" b="0" i="1" baseline="-25000">
                <a:latin typeface="Times New Roman" panose="02020603050405020304" pitchFamily="18" charset="0"/>
                <a:ea typeface="宋体" panose="02010600030101010101" pitchFamily="2" charset="-122"/>
              </a:rPr>
              <a:t>2</a:t>
            </a:r>
            <a:r>
              <a:rPr lang="zh-CN" sz="2000" b="0" i="1">
                <a:ea typeface="宋体" panose="02010600030101010101" pitchFamily="2" charset="-122"/>
              </a:rPr>
              <a:t>，</a:t>
            </a:r>
            <a:r>
              <a:rPr lang="en-US" sz="2000" b="0" i="1">
                <a:latin typeface="Times New Roman" panose="02020603050405020304" pitchFamily="18" charset="0"/>
                <a:ea typeface="宋体" panose="02010600030101010101" pitchFamily="2" charset="-122"/>
              </a:rPr>
              <a:t>…,i</a:t>
            </a:r>
            <a:r>
              <a:rPr lang="en-US" sz="2000" b="0" i="1" baseline="-25000">
                <a:latin typeface="Times New Roman" panose="02020603050405020304" pitchFamily="18" charset="0"/>
                <a:ea typeface="宋体" panose="02010600030101010101" pitchFamily="2" charset="-122"/>
              </a:rPr>
              <a:t>n</a:t>
            </a:r>
            <a:r>
              <a:rPr lang="zh-CN" sz="2000" b="0">
                <a:ea typeface="宋体" panose="02010600030101010101" pitchFamily="2" charset="-122"/>
              </a:rPr>
              <a:t>）的元素位置是：</a:t>
            </a:r>
            <a:endParaRPr lang="en-US" sz="2000" b="0" i="1">
              <a:latin typeface="Times New Roman" panose="02020603050405020304" pitchFamily="18" charset="0"/>
              <a:ea typeface="宋体" panose="02010600030101010101" pitchFamily="2" charset="-122"/>
            </a:endParaRPr>
          </a:p>
          <a:p>
            <a:pPr indent="266700"/>
            <a:r>
              <a:rPr lang="en-US" sz="2000" b="0" i="1">
                <a:latin typeface="Times New Roman" panose="02020603050405020304" pitchFamily="18" charset="0"/>
                <a:ea typeface="宋体" panose="02010600030101010101" pitchFamily="2" charset="-122"/>
              </a:rPr>
              <a:t>l</a:t>
            </a:r>
            <a:r>
              <a:rPr lang="en-US" sz="2000" b="0" i="1" baseline="-25000">
                <a:latin typeface="Times New Roman" panose="02020603050405020304" pitchFamily="18" charset="0"/>
                <a:ea typeface="宋体" panose="02010600030101010101" pitchFamily="2" charset="-122"/>
              </a:rPr>
              <a:t>(i1,i2,…in</a:t>
            </a:r>
            <a:r>
              <a:rPr lang="en-US" sz="2000" b="0" baseline="-25000">
                <a:latin typeface="Times New Roman" panose="02020603050405020304" pitchFamily="18" charset="0"/>
                <a:ea typeface="宋体" panose="02010600030101010101" pitchFamily="2" charset="-122"/>
              </a:rPr>
              <a:t>) </a:t>
            </a:r>
            <a:r>
              <a:rPr lang="en-US" sz="2000" b="0">
                <a:latin typeface="Times New Roman" panose="02020603050405020304" pitchFamily="18" charset="0"/>
                <a:ea typeface="宋体" panose="02010600030101010101" pitchFamily="2" charset="-122"/>
              </a:rPr>
              <a:t>= </a:t>
            </a:r>
            <a:r>
              <a:rPr lang="en-US" sz="2000" b="0" i="1">
                <a:latin typeface="Times New Roman" panose="02020603050405020304" pitchFamily="18" charset="0"/>
                <a:ea typeface="宋体" panose="02010600030101010101" pitchFamily="2" charset="-122"/>
              </a:rPr>
              <a:t>l</a:t>
            </a:r>
            <a:r>
              <a:rPr lang="en-US" sz="2000" b="0" baseline="-25000">
                <a:latin typeface="Times New Roman" panose="02020603050405020304" pitchFamily="18" charset="0"/>
                <a:ea typeface="宋体" panose="02010600030101010101" pitchFamily="2" charset="-122"/>
              </a:rPr>
              <a:t>(0,0,…,0) </a:t>
            </a:r>
            <a:r>
              <a:rPr lang="en-US" sz="2000" b="0">
                <a:latin typeface="Times New Roman" panose="02020603050405020304" pitchFamily="18" charset="0"/>
                <a:ea typeface="宋体" panose="02010600030101010101" pitchFamily="2" charset="-122"/>
              </a:rPr>
              <a:t>+ (</a:t>
            </a:r>
            <a:r>
              <a:rPr lang="en-US" sz="2000" b="0" i="1">
                <a:latin typeface="Times New Roman" panose="02020603050405020304" pitchFamily="18" charset="0"/>
                <a:ea typeface="宋体" panose="02010600030101010101" pitchFamily="2" charset="-122"/>
              </a:rPr>
              <a:t>i</a:t>
            </a:r>
            <a:r>
              <a:rPr lang="en-US" sz="2000" b="0" baseline="-25000">
                <a:latin typeface="Times New Roman" panose="02020603050405020304" pitchFamily="18" charset="0"/>
                <a:ea typeface="宋体" panose="02010600030101010101" pitchFamily="2" charset="-122"/>
              </a:rPr>
              <a:t>1</a:t>
            </a:r>
            <a:r>
              <a:rPr lang="en-US" sz="2000" b="0" i="1">
                <a:latin typeface="Times New Roman" panose="02020603050405020304" pitchFamily="18" charset="0"/>
                <a:ea typeface="宋体" panose="02010600030101010101" pitchFamily="2" charset="-122"/>
              </a:rPr>
              <a:t>×s</a:t>
            </a:r>
            <a:r>
              <a:rPr lang="en-US" sz="2000" b="0" baseline="-25000">
                <a:latin typeface="Times New Roman" panose="02020603050405020304" pitchFamily="18" charset="0"/>
                <a:ea typeface="宋体" panose="02010600030101010101" pitchFamily="2" charset="-122"/>
              </a:rPr>
              <a:t>2</a:t>
            </a:r>
            <a:r>
              <a:rPr lang="en-US" sz="2000" b="0" i="1">
                <a:latin typeface="Times New Roman" panose="02020603050405020304" pitchFamily="18" charset="0"/>
                <a:ea typeface="宋体" panose="02010600030101010101" pitchFamily="2" charset="-122"/>
              </a:rPr>
              <a:t>×s</a:t>
            </a:r>
            <a:r>
              <a:rPr lang="en-US" sz="2000" b="0" baseline="-25000">
                <a:latin typeface="Times New Roman" panose="02020603050405020304" pitchFamily="18" charset="0"/>
                <a:ea typeface="宋体" panose="02010600030101010101" pitchFamily="2" charset="-122"/>
              </a:rPr>
              <a:t>3</a:t>
            </a:r>
            <a:r>
              <a:rPr lang="en-US" sz="2000" b="0" i="1">
                <a:latin typeface="Times New Roman" panose="02020603050405020304" pitchFamily="18" charset="0"/>
                <a:ea typeface="宋体" panose="02010600030101010101" pitchFamily="2" charset="-122"/>
              </a:rPr>
              <a:t>×</a:t>
            </a:r>
            <a:r>
              <a:rPr lang="en-US" sz="2000" b="0">
                <a:latin typeface="Times New Roman" panose="02020603050405020304" pitchFamily="18" charset="0"/>
                <a:ea typeface="宋体" panose="02010600030101010101" pitchFamily="2" charset="-122"/>
              </a:rPr>
              <a:t>..</a:t>
            </a:r>
            <a:r>
              <a:rPr lang="en-US" sz="2000" b="0" i="1">
                <a:latin typeface="Times New Roman" panose="02020603050405020304" pitchFamily="18" charset="0"/>
                <a:ea typeface="宋体" panose="02010600030101010101" pitchFamily="2" charset="-122"/>
              </a:rPr>
              <a:t>×</a:t>
            </a:r>
            <a:r>
              <a:rPr lang="en-US" sz="2000" b="0">
                <a:latin typeface="Times New Roman" panose="02020603050405020304" pitchFamily="18" charset="0"/>
                <a:ea typeface="宋体" panose="02010600030101010101" pitchFamily="2" charset="-122"/>
              </a:rPr>
              <a:t>.</a:t>
            </a:r>
            <a:r>
              <a:rPr lang="en-US" sz="2000" b="0" i="1">
                <a:latin typeface="Times New Roman" panose="02020603050405020304" pitchFamily="18" charset="0"/>
                <a:ea typeface="宋体" panose="02010600030101010101" pitchFamily="2" charset="-122"/>
              </a:rPr>
              <a:t>s</a:t>
            </a:r>
            <a:r>
              <a:rPr lang="en-US" sz="2000" b="0" i="1" baseline="-25000">
                <a:latin typeface="Times New Roman" panose="02020603050405020304" pitchFamily="18" charset="0"/>
                <a:ea typeface="宋体" panose="02010600030101010101" pitchFamily="2" charset="-122"/>
              </a:rPr>
              <a:t>n</a:t>
            </a:r>
            <a:r>
              <a:rPr lang="en-US" sz="2000" b="0">
                <a:latin typeface="Times New Roman" panose="02020603050405020304" pitchFamily="18" charset="0"/>
                <a:ea typeface="宋体" panose="02010600030101010101" pitchFamily="2" charset="-122"/>
              </a:rPr>
              <a:t>+</a:t>
            </a:r>
            <a:r>
              <a:rPr lang="en-US" sz="2000" b="0" i="1">
                <a:latin typeface="Times New Roman" panose="02020603050405020304" pitchFamily="18" charset="0"/>
                <a:ea typeface="宋体" panose="02010600030101010101" pitchFamily="2" charset="-122"/>
              </a:rPr>
              <a:t>i</a:t>
            </a:r>
            <a:r>
              <a:rPr lang="en-US" sz="2000" b="0" baseline="-25000">
                <a:latin typeface="Times New Roman" panose="02020603050405020304" pitchFamily="18" charset="0"/>
                <a:ea typeface="宋体" panose="02010600030101010101" pitchFamily="2" charset="-122"/>
              </a:rPr>
              <a:t>2</a:t>
            </a:r>
            <a:r>
              <a:rPr lang="en-US" sz="2000" b="0" i="1">
                <a:latin typeface="Times New Roman" panose="02020603050405020304" pitchFamily="18" charset="0"/>
                <a:ea typeface="宋体" panose="02010600030101010101" pitchFamily="2" charset="-122"/>
              </a:rPr>
              <a:t>×</a:t>
            </a:r>
            <a:r>
              <a:rPr lang="en-US" sz="2000" b="0">
                <a:latin typeface="Times New Roman" panose="02020603050405020304" pitchFamily="18" charset="0"/>
                <a:ea typeface="宋体" panose="02010600030101010101" pitchFamily="2" charset="-122"/>
              </a:rPr>
              <a:t>s</a:t>
            </a:r>
            <a:r>
              <a:rPr lang="en-US" sz="2000" b="0" baseline="-25000">
                <a:latin typeface="Times New Roman" panose="02020603050405020304" pitchFamily="18" charset="0"/>
                <a:ea typeface="宋体" panose="02010600030101010101" pitchFamily="2" charset="-122"/>
              </a:rPr>
              <a:t>3</a:t>
            </a:r>
            <a:r>
              <a:rPr lang="en-US" sz="2000" b="0" i="1">
                <a:latin typeface="Times New Roman" panose="02020603050405020304" pitchFamily="18" charset="0"/>
                <a:ea typeface="宋体" panose="02010600030101010101" pitchFamily="2" charset="-122"/>
              </a:rPr>
              <a:t>×</a:t>
            </a:r>
            <a:r>
              <a:rPr lang="en-US" sz="2000" b="0">
                <a:latin typeface="Times New Roman" panose="02020603050405020304" pitchFamily="18" charset="0"/>
                <a:ea typeface="宋体" panose="02010600030101010101" pitchFamily="2" charset="-122"/>
              </a:rPr>
              <a:t>...</a:t>
            </a:r>
            <a:r>
              <a:rPr lang="en-US" sz="2000" b="0" i="1">
                <a:latin typeface="Times New Roman" panose="02020603050405020304" pitchFamily="18" charset="0"/>
                <a:ea typeface="宋体" panose="02010600030101010101" pitchFamily="2" charset="-122"/>
              </a:rPr>
              <a:t>s</a:t>
            </a:r>
            <a:r>
              <a:rPr lang="en-US" sz="2000" b="0" i="1" baseline="-25000">
                <a:latin typeface="Times New Roman" panose="02020603050405020304" pitchFamily="18" charset="0"/>
                <a:ea typeface="宋体" panose="02010600030101010101" pitchFamily="2" charset="-122"/>
              </a:rPr>
              <a:t>n</a:t>
            </a:r>
            <a:r>
              <a:rPr lang="en-US" sz="2000" b="0">
                <a:latin typeface="Times New Roman" panose="02020603050405020304" pitchFamily="18" charset="0"/>
                <a:ea typeface="宋体" panose="02010600030101010101" pitchFamily="2" charset="-122"/>
              </a:rPr>
              <a:t>+...</a:t>
            </a:r>
            <a:r>
              <a:rPr lang="en-US" sz="2000" b="0" i="1">
                <a:latin typeface="Times New Roman" panose="02020603050405020304" pitchFamily="18" charset="0"/>
                <a:ea typeface="宋体" panose="02010600030101010101" pitchFamily="2" charset="-122"/>
              </a:rPr>
              <a:t>i</a:t>
            </a:r>
            <a:r>
              <a:rPr lang="en-US" sz="2000" b="0" i="1" baseline="-25000">
                <a:latin typeface="Times New Roman" panose="02020603050405020304" pitchFamily="18" charset="0"/>
                <a:ea typeface="宋体" panose="02010600030101010101" pitchFamily="2" charset="-122"/>
              </a:rPr>
              <a:t>n</a:t>
            </a:r>
            <a:r>
              <a:rPr lang="en-US" sz="2000" b="0" baseline="-25000">
                <a:latin typeface="Times New Roman" panose="02020603050405020304" pitchFamily="18" charset="0"/>
                <a:ea typeface="宋体" panose="02010600030101010101" pitchFamily="2" charset="-122"/>
              </a:rPr>
              <a:t>-1</a:t>
            </a:r>
            <a:r>
              <a:rPr lang="en-US" sz="2000" b="0" i="1">
                <a:latin typeface="Times New Roman" panose="02020603050405020304" pitchFamily="18" charset="0"/>
                <a:ea typeface="宋体" panose="02010600030101010101" pitchFamily="2" charset="-122"/>
              </a:rPr>
              <a:t>×s</a:t>
            </a:r>
            <a:r>
              <a:rPr lang="en-US" sz="2000" b="0" i="1" baseline="-25000">
                <a:latin typeface="Times New Roman" panose="02020603050405020304" pitchFamily="18" charset="0"/>
                <a:ea typeface="宋体" panose="02010600030101010101" pitchFamily="2" charset="-122"/>
              </a:rPr>
              <a:t>n</a:t>
            </a:r>
            <a:r>
              <a:rPr lang="en-US" sz="2000" b="0" i="1">
                <a:latin typeface="Times New Roman" panose="02020603050405020304" pitchFamily="18" charset="0"/>
                <a:ea typeface="宋体" panose="02010600030101010101" pitchFamily="2" charset="-122"/>
              </a:rPr>
              <a:t>+i</a:t>
            </a:r>
            <a:r>
              <a:rPr lang="en-US" sz="2000" b="0" i="1" baseline="-25000">
                <a:latin typeface="Times New Roman" panose="02020603050405020304" pitchFamily="18" charset="0"/>
                <a:ea typeface="宋体" panose="02010600030101010101" pitchFamily="2" charset="-122"/>
              </a:rPr>
              <a:t>n</a:t>
            </a:r>
            <a:r>
              <a:rPr lang="en-US" sz="2000" b="0">
                <a:latin typeface="Times New Roman" panose="02020603050405020304" pitchFamily="18" charset="0"/>
                <a:ea typeface="宋体" panose="02010600030101010101" pitchFamily="2" charset="-122"/>
              </a:rPr>
              <a:t>)</a:t>
            </a:r>
            <a:r>
              <a:rPr lang="en-US" sz="2000" b="0" i="1">
                <a:latin typeface="Times New Roman" panose="02020603050405020304" pitchFamily="18" charset="0"/>
                <a:ea typeface="宋体" panose="02010600030101010101" pitchFamily="2" charset="-122"/>
              </a:rPr>
              <a:t>× size</a:t>
            </a:r>
            <a:r>
              <a:rPr lang="en-US" sz="2000" b="0">
                <a:solidFill>
                  <a:srgbClr val="FF0000"/>
                </a:solidFill>
                <a:latin typeface="Times New Roman" panose="02020603050405020304" pitchFamily="18" charset="0"/>
                <a:ea typeface="宋体" panose="02010600030101010101" pitchFamily="2" charset="-122"/>
              </a:rPr>
              <a:t> </a:t>
            </a:r>
            <a:r>
              <a:rPr lang="en-US" sz="2000" b="0">
                <a:latin typeface="Times New Roman" panose="02020603050405020304" pitchFamily="18" charset="0"/>
                <a:ea typeface="宋体" panose="02010600030101010101" pitchFamily="2" charset="-122"/>
              </a:rPr>
              <a:t>  </a:t>
            </a:r>
            <a:endParaRPr lang="en-US" altLang="en-US" sz="2000" b="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7" grpId="0"/>
      <p:bldP spid="7" grpId="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2.6.2多维数组和特殊矩阵</a:t>
            </a:r>
            <a:endParaRPr lang="zh-CN" altLang="en-US"/>
          </a:p>
        </p:txBody>
      </p:sp>
      <p:sp>
        <p:nvSpPr>
          <p:cNvPr id="3" name="副标题 2"/>
          <p:cNvSpPr>
            <a:spLocks noGrp="1"/>
          </p:cNvSpPr>
          <p:nvPr>
            <p:ph type="subTitle" idx="1"/>
          </p:nvPr>
        </p:nvSpPr>
        <p:spPr/>
        <p:txBody>
          <a:bodyPr/>
          <a:lstStyle/>
          <a:p>
            <a:r>
              <a:rPr lang="en-US" altLang="zh-CN" dirty="0"/>
              <a:t>2.6 </a:t>
            </a:r>
            <a:r>
              <a:rPr lang="zh-CN" altLang="en-US" dirty="0"/>
              <a:t>拓展延伸</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722630"/>
          </a:xfrm>
        </p:spPr>
        <p:txBody>
          <a:bodyPr/>
          <a:lstStyle/>
          <a:p>
            <a:r>
              <a:rPr lang="en-US" altLang="zh-CN"/>
              <a:t>2. </a:t>
            </a:r>
            <a:r>
              <a:rPr lang="zh-CN" altLang="en-US"/>
              <a:t>特殊矩阵：上三角矩阵和下三角矩阵</a:t>
            </a:r>
            <a:endParaRPr lang="zh-CN" altLang="en-US"/>
          </a:p>
        </p:txBody>
      </p:sp>
      <p:pic>
        <p:nvPicPr>
          <p:cNvPr id="146" name="图片 294"/>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925195" y="1779270"/>
            <a:ext cx="5401310" cy="1818640"/>
          </a:xfrm>
          <a:prstGeom prst="rect">
            <a:avLst/>
          </a:prstGeom>
          <a:noFill/>
          <a:ln>
            <a:noFill/>
          </a:ln>
        </p:spPr>
      </p:pic>
      <p:sp>
        <p:nvSpPr>
          <p:cNvPr id="100" name="文本框 99"/>
          <p:cNvSpPr txBox="1"/>
          <p:nvPr/>
        </p:nvSpPr>
        <p:spPr>
          <a:xfrm>
            <a:off x="680720" y="3832225"/>
            <a:ext cx="10427970" cy="398780"/>
          </a:xfrm>
          <a:prstGeom prst="rect">
            <a:avLst/>
          </a:prstGeom>
          <a:noFill/>
          <a:ln w="9525">
            <a:noFill/>
          </a:ln>
        </p:spPr>
        <p:txBody>
          <a:bodyPr wrap="square">
            <a:spAutoFit/>
          </a:bodyPr>
          <a:lstStyle/>
          <a:p>
            <a:pPr indent="0"/>
            <a:r>
              <a:rPr lang="zh-CN" sz="2000" b="1">
                <a:solidFill>
                  <a:srgbClr val="333333"/>
                </a:solidFill>
                <a:ea typeface="宋体" panose="02010600030101010101" pitchFamily="2" charset="-122"/>
              </a:rPr>
              <a:t>压缩空间存储</a:t>
            </a:r>
            <a:r>
              <a:rPr lang="zh-CN" sz="2000" b="0">
                <a:solidFill>
                  <a:srgbClr val="333333"/>
                </a:solidFill>
                <a:ea typeface="宋体" panose="02010600030101010101" pitchFamily="2" charset="-122"/>
              </a:rPr>
              <a:t>：如果只存储上三角（或者下三角）元素，则将近减少了一半的存储空间</a:t>
            </a:r>
            <a:endParaRPr lang="zh-CN" altLang="en-US" sz="2000" b="0">
              <a:solidFill>
                <a:srgbClr val="333333"/>
              </a:solidFill>
              <a:ea typeface="宋体" panose="02010600030101010101" pitchFamily="2" charset="-122"/>
            </a:endParaRPr>
          </a:p>
        </p:txBody>
      </p:sp>
      <p:sp>
        <p:nvSpPr>
          <p:cNvPr id="6" name="文本框 5"/>
          <p:cNvSpPr txBox="1"/>
          <p:nvPr/>
        </p:nvSpPr>
        <p:spPr>
          <a:xfrm>
            <a:off x="680720" y="4465320"/>
            <a:ext cx="9698990" cy="1014730"/>
          </a:xfrm>
          <a:prstGeom prst="rect">
            <a:avLst/>
          </a:prstGeom>
          <a:noFill/>
          <a:ln w="9525">
            <a:noFill/>
          </a:ln>
        </p:spPr>
        <p:txBody>
          <a:bodyPr wrap="square">
            <a:spAutoFit/>
          </a:bodyPr>
          <a:lstStyle/>
          <a:p>
            <a:pPr indent="266700"/>
            <a:r>
              <a:rPr lang="zh-CN" sz="2000" b="0">
                <a:solidFill>
                  <a:srgbClr val="333333"/>
                </a:solidFill>
                <a:ea typeface="宋体" panose="02010600030101010101" pitchFamily="2" charset="-122"/>
              </a:rPr>
              <a:t>对于下三角矩阵，设单个元素所占空间为</a:t>
            </a:r>
            <a:r>
              <a:rPr lang="en-US" sz="2000" b="0" i="1">
                <a:solidFill>
                  <a:srgbClr val="333333"/>
                </a:solidFill>
                <a:latin typeface="Times New Roman" panose="02020603050405020304" pitchFamily="18" charset="0"/>
                <a:ea typeface="宋体" panose="02010600030101010101" pitchFamily="2" charset="-122"/>
              </a:rPr>
              <a:t>size</a:t>
            </a:r>
            <a:r>
              <a:rPr lang="zh-CN" sz="2000" b="0" i="1">
                <a:solidFill>
                  <a:srgbClr val="333333"/>
                </a:solidFill>
                <a:ea typeface="宋体" panose="02010600030101010101" pitchFamily="2" charset="-122"/>
              </a:rPr>
              <a:t>，</a:t>
            </a:r>
            <a:r>
              <a:rPr lang="zh-CN" sz="2000" b="0">
                <a:solidFill>
                  <a:srgbClr val="333333"/>
                </a:solidFill>
                <a:ea typeface="宋体" panose="02010600030101010101" pitchFamily="2" charset="-122"/>
              </a:rPr>
              <a:t>则</a:t>
            </a:r>
            <a:r>
              <a:rPr lang="en-US" sz="2000" b="0" i="1">
                <a:solidFill>
                  <a:srgbClr val="333333"/>
                </a:solidFill>
                <a:latin typeface="Times New Roman" panose="02020603050405020304" pitchFamily="18" charset="0"/>
                <a:ea typeface="宋体" panose="02010600030101010101" pitchFamily="2" charset="-122"/>
              </a:rPr>
              <a:t>a</a:t>
            </a:r>
            <a:r>
              <a:rPr lang="en-US" sz="2000" b="0">
                <a:solidFill>
                  <a:srgbClr val="333333"/>
                </a:solidFill>
                <a:latin typeface="Times New Roman" panose="02020603050405020304" pitchFamily="18" charset="0"/>
                <a:ea typeface="宋体" panose="02010600030101010101" pitchFamily="2" charset="-122"/>
              </a:rPr>
              <a:t>[</a:t>
            </a:r>
            <a:r>
              <a:rPr lang="en-US" sz="2000" b="0" i="1">
                <a:solidFill>
                  <a:srgbClr val="333333"/>
                </a:solidFill>
                <a:latin typeface="Times New Roman" panose="02020603050405020304" pitchFamily="18" charset="0"/>
                <a:ea typeface="宋体" panose="02010600030101010101" pitchFamily="2" charset="-122"/>
              </a:rPr>
              <a:t>i</a:t>
            </a:r>
            <a:r>
              <a:rPr lang="en-US" sz="2000" b="0">
                <a:solidFill>
                  <a:srgbClr val="333333"/>
                </a:solidFill>
                <a:latin typeface="Times New Roman" panose="02020603050405020304" pitchFamily="18" charset="0"/>
                <a:ea typeface="宋体" panose="02010600030101010101" pitchFamily="2" charset="-122"/>
              </a:rPr>
              <a:t>][</a:t>
            </a:r>
            <a:r>
              <a:rPr lang="en-US" sz="2000" b="0" i="1">
                <a:solidFill>
                  <a:srgbClr val="333333"/>
                </a:solidFill>
                <a:latin typeface="Times New Roman" panose="02020603050405020304" pitchFamily="18" charset="0"/>
                <a:ea typeface="宋体" panose="02010600030101010101" pitchFamily="2" charset="-122"/>
              </a:rPr>
              <a:t>j</a:t>
            </a:r>
            <a:r>
              <a:rPr lang="en-US" sz="2000" b="0">
                <a:solidFill>
                  <a:srgbClr val="333333"/>
                </a:solidFill>
                <a:latin typeface="Times New Roman" panose="02020603050405020304" pitchFamily="18" charset="0"/>
                <a:ea typeface="宋体" panose="02010600030101010101" pitchFamily="2" charset="-122"/>
              </a:rPr>
              <a:t>]</a:t>
            </a:r>
            <a:r>
              <a:rPr lang="zh-CN" sz="2000" b="0">
                <a:solidFill>
                  <a:srgbClr val="333333"/>
                </a:solidFill>
                <a:ea typeface="宋体" panose="02010600030101010101" pitchFamily="2" charset="-122"/>
              </a:rPr>
              <a:t>的存储位置</a:t>
            </a:r>
            <a:r>
              <a:rPr lang="en-US" sz="2000" b="0" i="1">
                <a:latin typeface="Times New Roman" panose="02020603050405020304" pitchFamily="18" charset="0"/>
                <a:ea typeface="宋体" panose="02010600030101010101" pitchFamily="2" charset="-122"/>
              </a:rPr>
              <a:t>l</a:t>
            </a:r>
            <a:r>
              <a:rPr lang="en-US" sz="2000" b="0" i="1" baseline="-25000">
                <a:latin typeface="Times New Roman" panose="02020603050405020304" pitchFamily="18" charset="0"/>
                <a:ea typeface="宋体" panose="02010600030101010101" pitchFamily="2" charset="-122"/>
              </a:rPr>
              <a:t>ij </a:t>
            </a:r>
            <a:r>
              <a:rPr lang="zh-CN" sz="2000" b="0">
                <a:solidFill>
                  <a:srgbClr val="333333"/>
                </a:solidFill>
                <a:ea typeface="宋体" panose="02010600030101010101" pitchFamily="2" charset="-122"/>
              </a:rPr>
              <a:t>与矩阵首个元素</a:t>
            </a:r>
            <a:r>
              <a:rPr lang="en-US" sz="2000" b="0" i="1">
                <a:solidFill>
                  <a:srgbClr val="333333"/>
                </a:solidFill>
                <a:latin typeface="Times New Roman" panose="02020603050405020304" pitchFamily="18" charset="0"/>
                <a:ea typeface="宋体" panose="02010600030101010101" pitchFamily="2" charset="-122"/>
              </a:rPr>
              <a:t>a</a:t>
            </a:r>
            <a:r>
              <a:rPr lang="en-US" sz="2000" b="0">
                <a:solidFill>
                  <a:srgbClr val="333333"/>
                </a:solidFill>
                <a:latin typeface="Times New Roman" panose="02020603050405020304" pitchFamily="18" charset="0"/>
                <a:ea typeface="宋体" panose="02010600030101010101" pitchFamily="2" charset="-122"/>
              </a:rPr>
              <a:t>[0][0]</a:t>
            </a:r>
            <a:r>
              <a:rPr lang="zh-CN" sz="2000" b="0">
                <a:solidFill>
                  <a:srgbClr val="333333"/>
                </a:solidFill>
                <a:ea typeface="宋体" panose="02010600030101010101" pitchFamily="2" charset="-122"/>
              </a:rPr>
              <a:t>的地址</a:t>
            </a:r>
            <a:r>
              <a:rPr lang="en-US" sz="2000" b="0" i="1">
                <a:latin typeface="Times New Roman" panose="02020603050405020304" pitchFamily="18" charset="0"/>
                <a:ea typeface="宋体" panose="02010600030101010101" pitchFamily="2" charset="-122"/>
              </a:rPr>
              <a:t>l</a:t>
            </a:r>
            <a:r>
              <a:rPr lang="en-US" sz="2000" b="0" baseline="-25000">
                <a:latin typeface="Times New Roman" panose="02020603050405020304" pitchFamily="18" charset="0"/>
                <a:ea typeface="宋体" panose="02010600030101010101" pitchFamily="2" charset="-122"/>
              </a:rPr>
              <a:t>00</a:t>
            </a:r>
            <a:r>
              <a:rPr lang="en-US" sz="2000" b="0" i="1" baseline="-25000">
                <a:latin typeface="Times New Roman" panose="02020603050405020304" pitchFamily="18" charset="0"/>
                <a:ea typeface="宋体" panose="02010600030101010101" pitchFamily="2" charset="-122"/>
              </a:rPr>
              <a:t> </a:t>
            </a:r>
            <a:r>
              <a:rPr lang="zh-CN" sz="2000" b="0">
                <a:ea typeface="宋体" panose="02010600030101010101" pitchFamily="2" charset="-122"/>
              </a:rPr>
              <a:t>的</a:t>
            </a:r>
            <a:r>
              <a:rPr lang="zh-CN" sz="2000" b="0">
                <a:solidFill>
                  <a:srgbClr val="333333"/>
                </a:solidFill>
                <a:ea typeface="宋体" panose="02010600030101010101" pitchFamily="2" charset="-122"/>
              </a:rPr>
              <a:t>关系是：</a:t>
            </a:r>
            <a:endParaRPr lang="en-US" sz="2000" b="0" i="1">
              <a:latin typeface="Times New Roman" panose="02020603050405020304" pitchFamily="18" charset="0"/>
              <a:ea typeface="宋体" panose="02010600030101010101" pitchFamily="2" charset="-122"/>
            </a:endParaRPr>
          </a:p>
          <a:p>
            <a:pPr indent="266700"/>
            <a:r>
              <a:rPr lang="en-US" sz="2000" b="0" i="1">
                <a:latin typeface="Times New Roman" panose="02020603050405020304" pitchFamily="18" charset="0"/>
                <a:ea typeface="宋体" panose="02010600030101010101" pitchFamily="2" charset="-122"/>
              </a:rPr>
              <a:t>l</a:t>
            </a:r>
            <a:r>
              <a:rPr lang="en-US" sz="2000" b="0" i="1" baseline="-25000">
                <a:latin typeface="Times New Roman" panose="02020603050405020304" pitchFamily="18" charset="0"/>
                <a:ea typeface="宋体" panose="02010600030101010101" pitchFamily="2" charset="-122"/>
              </a:rPr>
              <a:t>ij </a:t>
            </a:r>
            <a:r>
              <a:rPr lang="en-US" sz="2000" b="0">
                <a:solidFill>
                  <a:srgbClr val="333333"/>
                </a:solidFill>
                <a:latin typeface="Times New Roman" panose="02020603050405020304" pitchFamily="18" charset="0"/>
                <a:ea typeface="宋体" panose="02010600030101010101" pitchFamily="2" charset="-122"/>
              </a:rPr>
              <a:t>= </a:t>
            </a:r>
            <a:r>
              <a:rPr lang="en-US" sz="2000" b="0" i="1">
                <a:latin typeface="Times New Roman" panose="02020603050405020304" pitchFamily="18" charset="0"/>
                <a:ea typeface="宋体" panose="02010600030101010101" pitchFamily="2" charset="-122"/>
              </a:rPr>
              <a:t>l</a:t>
            </a:r>
            <a:r>
              <a:rPr lang="en-US" sz="2000" b="0" baseline="-25000">
                <a:latin typeface="Times New Roman" panose="02020603050405020304" pitchFamily="18" charset="0"/>
                <a:ea typeface="宋体" panose="02010600030101010101" pitchFamily="2" charset="-122"/>
              </a:rPr>
              <a:t>00  </a:t>
            </a:r>
            <a:r>
              <a:rPr lang="en-US" sz="2000" b="0">
                <a:solidFill>
                  <a:srgbClr val="333333"/>
                </a:solidFill>
                <a:latin typeface="Times New Roman" panose="02020603050405020304" pitchFamily="18" charset="0"/>
                <a:ea typeface="宋体" panose="02010600030101010101" pitchFamily="2" charset="-122"/>
              </a:rPr>
              <a:t>+ (</a:t>
            </a:r>
            <a:r>
              <a:rPr lang="en-US" sz="2000" b="0" i="1">
                <a:solidFill>
                  <a:srgbClr val="333333"/>
                </a:solidFill>
                <a:latin typeface="Times New Roman" panose="02020603050405020304" pitchFamily="18" charset="0"/>
                <a:ea typeface="宋体" panose="02010600030101010101" pitchFamily="2" charset="-122"/>
              </a:rPr>
              <a:t>i</a:t>
            </a:r>
            <a:r>
              <a:rPr lang="en-US" sz="2000" b="0">
                <a:solidFill>
                  <a:srgbClr val="333333"/>
                </a:solidFill>
                <a:latin typeface="Times New Roman" panose="02020603050405020304" pitchFamily="18" charset="0"/>
                <a:ea typeface="宋体" panose="02010600030101010101" pitchFamily="2" charset="-122"/>
              </a:rPr>
              <a:t>(</a:t>
            </a:r>
            <a:r>
              <a:rPr lang="en-US" sz="2000" b="0" i="1">
                <a:solidFill>
                  <a:srgbClr val="333333"/>
                </a:solidFill>
                <a:latin typeface="Times New Roman" panose="02020603050405020304" pitchFamily="18" charset="0"/>
                <a:ea typeface="宋体" panose="02010600030101010101" pitchFamily="2" charset="-122"/>
              </a:rPr>
              <a:t>i</a:t>
            </a:r>
            <a:r>
              <a:rPr lang="en-US" sz="2000" b="0">
                <a:solidFill>
                  <a:srgbClr val="333333"/>
                </a:solidFill>
                <a:latin typeface="Times New Roman" panose="02020603050405020304" pitchFamily="18" charset="0"/>
                <a:ea typeface="宋体" panose="02010600030101010101" pitchFamily="2" charset="-122"/>
              </a:rPr>
              <a:t>+1)/2+</a:t>
            </a:r>
            <a:r>
              <a:rPr lang="en-US" sz="2000" b="0" i="1">
                <a:solidFill>
                  <a:srgbClr val="333333"/>
                </a:solidFill>
                <a:latin typeface="Times New Roman" panose="02020603050405020304" pitchFamily="18" charset="0"/>
                <a:ea typeface="宋体" panose="02010600030101010101" pitchFamily="2" charset="-122"/>
              </a:rPr>
              <a:t>j</a:t>
            </a:r>
            <a:r>
              <a:rPr lang="en-US" sz="2000" b="0">
                <a:solidFill>
                  <a:srgbClr val="333333"/>
                </a:solidFill>
                <a:latin typeface="Times New Roman" panose="02020603050405020304" pitchFamily="18" charset="0"/>
                <a:ea typeface="宋体" panose="02010600030101010101" pitchFamily="2" charset="-122"/>
              </a:rPr>
              <a:t>) ×</a:t>
            </a:r>
            <a:r>
              <a:rPr lang="en-US" sz="2000" b="0" i="1">
                <a:solidFill>
                  <a:srgbClr val="333333"/>
                </a:solidFill>
                <a:latin typeface="Times New Roman" panose="02020603050405020304" pitchFamily="18" charset="0"/>
                <a:ea typeface="宋体" panose="02010600030101010101" pitchFamily="2" charset="-122"/>
              </a:rPr>
              <a:t> size</a:t>
            </a:r>
            <a:r>
              <a:rPr lang="zh-CN" sz="2000" b="0">
                <a:solidFill>
                  <a:srgbClr val="333333"/>
                </a:solidFill>
                <a:ea typeface="宋体" panose="02010600030101010101" pitchFamily="2" charset="-122"/>
              </a:rPr>
              <a:t>，</a:t>
            </a:r>
            <a:r>
              <a:rPr lang="en-US" sz="2000" b="0" i="1">
                <a:solidFill>
                  <a:srgbClr val="333333"/>
                </a:solidFill>
                <a:latin typeface="Times New Roman" panose="02020603050405020304" pitchFamily="18" charset="0"/>
                <a:ea typeface="宋体" panose="02010600030101010101" pitchFamily="2" charset="-122"/>
              </a:rPr>
              <a:t>i≥j</a:t>
            </a:r>
            <a:r>
              <a:rPr lang="en-US" sz="2000" b="0">
                <a:solidFill>
                  <a:srgbClr val="333333"/>
                </a:solidFill>
                <a:latin typeface="Times New Roman" panose="02020603050405020304" pitchFamily="18" charset="0"/>
                <a:ea typeface="宋体" panose="02010600030101010101" pitchFamily="2" charset="-122"/>
              </a:rPr>
              <a:t>   </a:t>
            </a:r>
            <a:endParaRPr lang="en-US" altLang="en-US" sz="2000" b="0">
              <a:solidFill>
                <a:srgbClr val="333333"/>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2.6.3稀疏矩阵和舞蹈链</a:t>
            </a:r>
            <a:endParaRPr lang="zh-CN" altLang="en-US"/>
          </a:p>
        </p:txBody>
      </p:sp>
      <p:sp>
        <p:nvSpPr>
          <p:cNvPr id="3" name="副标题 2"/>
          <p:cNvSpPr>
            <a:spLocks noGrp="1"/>
          </p:cNvSpPr>
          <p:nvPr>
            <p:ph type="subTitle" idx="1"/>
          </p:nvPr>
        </p:nvSpPr>
        <p:spPr/>
        <p:txBody>
          <a:bodyPr/>
          <a:lstStyle/>
          <a:p>
            <a:r>
              <a:rPr lang="en-US" altLang="zh-CN" dirty="0"/>
              <a:t>2.6 </a:t>
            </a:r>
            <a:r>
              <a:rPr lang="zh-CN" altLang="en-US" dirty="0"/>
              <a:t>拓展延伸</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679450"/>
          </a:xfrm>
        </p:spPr>
        <p:txBody>
          <a:bodyPr>
            <a:noAutofit/>
          </a:bodyPr>
          <a:lstStyle/>
          <a:p>
            <a:r>
              <a:rPr lang="en-US" altLang="zh-CN" sz="1900" b="1">
                <a:sym typeface="+mn-ea"/>
              </a:rPr>
              <a:t>1. </a:t>
            </a:r>
            <a:r>
              <a:rPr lang="zh-CN" altLang="en-US" sz="1900" b="1">
                <a:sym typeface="+mn-ea"/>
              </a:rPr>
              <a:t>稀疏矩阵</a:t>
            </a:r>
            <a:r>
              <a:rPr lang="zh-CN" altLang="en-US" sz="1900">
                <a:sym typeface="+mn-ea"/>
              </a:rPr>
              <a:t>：</a:t>
            </a:r>
            <a:r>
              <a:rPr lang="zh-CN" altLang="en-US" sz="1900"/>
              <a:t>数值为0的元素数目远远多于非0元素的数目，并且非0元素分布没有规律</a:t>
            </a:r>
            <a:endParaRPr lang="zh-CN" altLang="en-US" sz="1900"/>
          </a:p>
          <a:p>
            <a:pPr marL="342900" indent="-342900">
              <a:buFont typeface="Wingdings" panose="05000000000000000000" charset="0"/>
              <a:buChar char="n"/>
            </a:pPr>
            <a:r>
              <a:rPr lang="zh-CN" altLang="en-US" sz="1900"/>
              <a:t>存储：非</a:t>
            </a:r>
            <a:r>
              <a:rPr lang="en-US" altLang="zh-CN" sz="1900"/>
              <a:t>0</a:t>
            </a:r>
            <a:r>
              <a:rPr lang="zh-CN" altLang="en-US" sz="1900"/>
              <a:t>项</a:t>
            </a:r>
            <a:endParaRPr lang="zh-CN" altLang="en-US" sz="1900"/>
          </a:p>
        </p:txBody>
      </p:sp>
      <p:sp>
        <p:nvSpPr>
          <p:cNvPr id="100" name="文本框 99"/>
          <p:cNvSpPr txBox="1"/>
          <p:nvPr/>
        </p:nvSpPr>
        <p:spPr>
          <a:xfrm>
            <a:off x="584200" y="2148205"/>
            <a:ext cx="5080000" cy="398780"/>
          </a:xfrm>
          <a:prstGeom prst="rect">
            <a:avLst/>
          </a:prstGeom>
          <a:noFill/>
          <a:ln w="9525">
            <a:noFill/>
          </a:ln>
        </p:spPr>
        <p:txBody>
          <a:bodyPr>
            <a:spAutoFit/>
          </a:bodyPr>
          <a:lstStyle/>
          <a:p>
            <a:pPr indent="0"/>
            <a:r>
              <a:rPr lang="en-US" altLang="zh-CN" sz="2000" b="1">
                <a:ea typeface="宋体" panose="02010600030101010101" pitchFamily="2" charset="-122"/>
              </a:rPr>
              <a:t>1) </a:t>
            </a:r>
            <a:r>
              <a:rPr lang="zh-CN" sz="2000" b="1">
                <a:ea typeface="宋体" panose="02010600030101010101" pitchFamily="2" charset="-122"/>
              </a:rPr>
              <a:t>三元组表的顺序存储</a:t>
            </a:r>
            <a:endParaRPr lang="zh-CN" altLang="en-US" sz="2000" b="1">
              <a:ea typeface="宋体" panose="02010600030101010101" pitchFamily="2" charset="-122"/>
            </a:endParaRPr>
          </a:p>
        </p:txBody>
      </p:sp>
      <p:graphicFrame>
        <p:nvGraphicFramePr>
          <p:cNvPr id="6" name="表格 5"/>
          <p:cNvGraphicFramePr/>
          <p:nvPr>
            <p:custDataLst>
              <p:tags r:id="rId1"/>
            </p:custDataLst>
          </p:nvPr>
        </p:nvGraphicFramePr>
        <p:xfrm>
          <a:off x="1619250" y="2739390"/>
          <a:ext cx="4145915" cy="1363345"/>
        </p:xfrm>
        <a:graphic>
          <a:graphicData uri="http://schemas.openxmlformats.org/drawingml/2006/table">
            <a:tbl>
              <a:tblPr/>
              <a:tblGrid>
                <a:gridCol w="941705"/>
                <a:gridCol w="457200"/>
                <a:gridCol w="457835"/>
                <a:gridCol w="457200"/>
                <a:gridCol w="457200"/>
                <a:gridCol w="457200"/>
                <a:gridCol w="457200"/>
                <a:gridCol w="460375"/>
              </a:tblGrid>
              <a:tr h="224790">
                <a:tc>
                  <a:txBody>
                    <a:bodyPr/>
                    <a:lstStyle/>
                    <a:p>
                      <a:pPr indent="0">
                        <a:buNone/>
                      </a:pPr>
                      <a:r>
                        <a:rPr lang="en-US" sz="2000" b="0" i="1">
                          <a:latin typeface="宋体" panose="02010600030101010101" pitchFamily="2" charset="-122"/>
                          <a:ea typeface="宋体" panose="02010600030101010101" pitchFamily="2" charset="-122"/>
                          <a:cs typeface="宋体" panose="02010600030101010101" pitchFamily="2" charset="-122"/>
                        </a:rPr>
                        <a:t>row</a:t>
                      </a:r>
                      <a:endParaRPr lang="en-US" altLang="en-US" sz="20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r>
              <a:tr h="224790">
                <a:tc>
                  <a:txBody>
                    <a:bodyPr/>
                    <a:lstStyle/>
                    <a:p>
                      <a:pPr indent="0">
                        <a:buNone/>
                      </a:pPr>
                      <a:r>
                        <a:rPr lang="en-US" sz="2000" b="0" i="1">
                          <a:latin typeface="宋体" panose="02010600030101010101" pitchFamily="2" charset="-122"/>
                          <a:ea typeface="宋体" panose="02010600030101010101" pitchFamily="2" charset="-122"/>
                          <a:cs typeface="宋体" panose="02010600030101010101" pitchFamily="2" charset="-122"/>
                        </a:rPr>
                        <a:t>col</a:t>
                      </a:r>
                      <a:endParaRPr lang="en-US" altLang="en-US" sz="20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r>
              <a:tr h="448945">
                <a:tc>
                  <a:txBody>
                    <a:bodyPr/>
                    <a:lstStyle/>
                    <a:p>
                      <a:pPr indent="0">
                        <a:buNone/>
                      </a:pPr>
                      <a:r>
                        <a:rPr lang="en-US" sz="2000" b="0" i="1">
                          <a:latin typeface="宋体" panose="02010600030101010101" pitchFamily="2" charset="-122"/>
                          <a:ea typeface="宋体" panose="02010600030101010101" pitchFamily="2" charset="-122"/>
                          <a:cs typeface="宋体" panose="02010600030101010101" pitchFamily="2" charset="-122"/>
                        </a:rPr>
                        <a:t>value</a:t>
                      </a:r>
                      <a:endParaRPr lang="en-US" altLang="en-US" sz="2000" b="0" i="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cap="flat">
                      <a:noFill/>
                    </a:lnT>
                    <a:lnB cap="flat">
                      <a:noFill/>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18</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27</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23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r>
              <a:tr h="224790">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buNone/>
                      </a:pPr>
                      <a:r>
                        <a:rPr lang="en-US" sz="2000" b="0">
                          <a:latin typeface="宋体" panose="02010600030101010101" pitchFamily="2" charset="-122"/>
                          <a:ea typeface="宋体" panose="02010600030101010101" pitchFamily="2" charset="-122"/>
                          <a:cs typeface="宋体" panose="02010600030101010101" pitchFamily="2" charset="-122"/>
                        </a:rPr>
                        <a:t>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buNone/>
                      </a:pPr>
                      <a:r>
                        <a:rPr lang="en-US" sz="2000" b="0">
                          <a:latin typeface="Times New Roman" panose="02020603050405020304" pitchFamily="18" charset="0"/>
                          <a:cs typeface="Times New Roman" panose="02020603050405020304" pitchFamily="18" charset="0"/>
                        </a:rPr>
                        <a:t>6</a:t>
                      </a:r>
                      <a:endParaRPr lang="en-US" altLang="en-US" sz="2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cap="flat">
                      <a:noFill/>
                    </a:lnR>
                    <a:lnT w="12700" cap="flat" cmpd="sng">
                      <a:solidFill>
                        <a:srgbClr val="000000"/>
                      </a:solidFill>
                      <a:prstDash val="solid"/>
                      <a:headEnd type="none" w="med" len="med"/>
                      <a:tailEnd type="none" w="med" len="med"/>
                    </a:lnT>
                    <a:lnB cap="flat">
                      <a:noFill/>
                    </a:lnB>
                    <a:lnTlToBr>
                      <a:noFill/>
                    </a:lnTlToBr>
                    <a:lnBlToTr>
                      <a:noFill/>
                    </a:lnBlToTr>
                    <a:noFill/>
                  </a:tcPr>
                </a:tc>
              </a:tr>
            </a:tbl>
          </a:graphicData>
        </a:graphic>
      </p:graphicFrame>
      <p:sp>
        <p:nvSpPr>
          <p:cNvPr id="30725" name="矩形 6"/>
          <p:cNvSpPr>
            <a:spLocks noChangeArrowheads="1"/>
          </p:cNvSpPr>
          <p:nvPr/>
        </p:nvSpPr>
        <p:spPr bwMode="auto">
          <a:xfrm>
            <a:off x="1255395" y="4495165"/>
            <a:ext cx="7715250" cy="206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采用一种典型的多重链表</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zh-CN" altLang="en-US" sz="20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十字链表</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来存储稀疏矩阵</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ts val="2600"/>
              </a:lnSpc>
              <a:spcBef>
                <a:spcPct val="0"/>
              </a:spcBef>
              <a:spcAft>
                <a:spcPct val="0"/>
              </a:spcAft>
              <a:buClrTx/>
              <a:buSzTx/>
              <a:buFont typeface="Wingdings" panose="05000000000000000000" pitchFamily="2" charset="2"/>
              <a:buChar char="p"/>
              <a:defRPr/>
            </a:pPr>
            <a:r>
              <a:rPr kumimoji="0" lang="en-US" altLang="zh-CN" sz="20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Wingdings" panose="05000000000000000000" pitchFamily="2" charset="2"/>
              </a:rPr>
              <a:t> </a:t>
            </a:r>
            <a:r>
              <a:rPr kumimoji="0" lang="zh-CN" altLang="en-US" sz="20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Wingdings" panose="05000000000000000000" pitchFamily="2" charset="2"/>
              </a:rPr>
              <a:t>只存储</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矩阵非</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0</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元素项</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ts val="26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结点的</a:t>
            </a:r>
            <a:r>
              <a:rPr kumimoji="0" lang="zh-CN" altLang="en-US" sz="20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数据域：</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行坐标</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Row</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、列坐标</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Col</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、数值</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Value</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ts val="2600"/>
              </a:lnSpc>
              <a:spcBef>
                <a:spcPct val="0"/>
              </a:spcBef>
              <a:spcAft>
                <a:spcPct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每个结点通过</a:t>
            </a:r>
            <a:r>
              <a:rPr kumimoji="0" lang="zh-CN" altLang="en-US" sz="2000" b="1"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两个指针域，</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把同行、同列串起来</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742950" marR="0" lvl="1" indent="-285750" algn="l" defTabSz="914400" rtl="0" eaLnBrk="1" fontAlgn="base" latinLnBrk="0" hangingPunct="1">
              <a:lnSpc>
                <a:spcPts val="2600"/>
              </a:lnSpc>
              <a:spcBef>
                <a:spcPct val="0"/>
              </a:spcBef>
              <a:spcAft>
                <a:spcPct val="0"/>
              </a:spcAft>
              <a:buClrTx/>
              <a:buSzTx/>
              <a:buFontTx/>
              <a:buNone/>
              <a:defRPr/>
            </a:pPr>
            <a:r>
              <a:rPr kumimoji="0" lang="en-US" altLang="zh-CN"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sym typeface="Wingdings" panose="05000000000000000000" pitchFamily="2" charset="2"/>
              </a:rPr>
              <a:t> </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行指针</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或称为向右指针</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Right</a:t>
            </a:r>
            <a:endPar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742950" marR="0" lvl="1" indent="-285750" algn="l" defTabSz="914400" rtl="0" eaLnBrk="1" fontAlgn="base" latinLnBrk="0" hangingPunct="1">
              <a:lnSpc>
                <a:spcPts val="2600"/>
              </a:lnSpc>
              <a:spcBef>
                <a:spcPct val="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列指针（或称为向下指针）</a:t>
            </a:r>
            <a:r>
              <a:rPr kumimoji="0" lang="en-US" altLang="zh-CN" sz="1800" b="0" i="0" u="none" strike="noStrike" kern="1200" cap="none" spc="0" normalizeH="0" baseline="0" noProof="0" dirty="0">
                <a:ln>
                  <a:noFill/>
                </a:ln>
                <a:solidFill>
                  <a:srgbClr val="0070C0"/>
                </a:solidFill>
                <a:effectLst/>
                <a:uLnTx/>
                <a:uFillTx/>
                <a:latin typeface="Times New Roman" panose="02020603050405020304" pitchFamily="18" charset="0"/>
                <a:ea typeface="宋体" panose="02010600030101010101" pitchFamily="2" charset="-122"/>
                <a:cs typeface="+mn-cs"/>
              </a:rPr>
              <a:t>Down</a:t>
            </a:r>
            <a:endPar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文本框 6"/>
          <p:cNvSpPr txBox="1"/>
          <p:nvPr/>
        </p:nvSpPr>
        <p:spPr>
          <a:xfrm>
            <a:off x="584200" y="4096385"/>
            <a:ext cx="5409565" cy="398780"/>
          </a:xfrm>
          <a:prstGeom prst="rect">
            <a:avLst/>
          </a:prstGeom>
          <a:noFill/>
          <a:ln w="9525">
            <a:noFill/>
          </a:ln>
        </p:spPr>
        <p:txBody>
          <a:bodyPr wrap="square">
            <a:spAutoFit/>
          </a:bodyPr>
          <a:lstStyle/>
          <a:p>
            <a:pPr indent="0"/>
            <a:r>
              <a:rPr lang="en-US" altLang="zh-CN" sz="2000" b="1">
                <a:ea typeface="宋体" panose="02010600030101010101" pitchFamily="2" charset="-122"/>
              </a:rPr>
              <a:t>2) </a:t>
            </a:r>
            <a:r>
              <a:rPr lang="zh-CN" sz="2000" b="1">
                <a:ea typeface="宋体" panose="02010600030101010101" pitchFamily="2" charset="-122"/>
              </a:rPr>
              <a:t>三元组表的链式存储：十字链表</a:t>
            </a:r>
            <a:endParaRPr lang="zh-CN" sz="2000" b="1">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P spid="30725" grpId="1"/>
      <p:bldP spid="7" grpId="0"/>
      <p:bldP spid="7" grpId="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2.6.3稀疏矩阵和舞蹈链</a:t>
            </a:r>
            <a:endParaRPr lang="zh-CN" altLang="en-US"/>
          </a:p>
        </p:txBody>
      </p:sp>
      <p:sp>
        <p:nvSpPr>
          <p:cNvPr id="3" name="副标题 2"/>
          <p:cNvSpPr>
            <a:spLocks noGrp="1"/>
          </p:cNvSpPr>
          <p:nvPr>
            <p:ph type="subTitle" idx="1"/>
          </p:nvPr>
        </p:nvSpPr>
        <p:spPr/>
        <p:txBody>
          <a:bodyPr/>
          <a:lstStyle/>
          <a:p>
            <a:r>
              <a:rPr lang="en-US" altLang="zh-CN" dirty="0"/>
              <a:t>2.6 </a:t>
            </a:r>
            <a:r>
              <a:rPr lang="zh-CN" altLang="en-US" dirty="0"/>
              <a:t>拓展延伸</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29698" name="矩形 1"/>
          <p:cNvSpPr/>
          <p:nvPr>
            <p:custDataLst>
              <p:tags r:id="rId1"/>
            </p:custDataLst>
          </p:nvPr>
        </p:nvSpPr>
        <p:spPr>
          <a:xfrm>
            <a:off x="838200" y="1148080"/>
            <a:ext cx="8727440"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lnSpc>
                <a:spcPct val="150000"/>
              </a:lnSpc>
              <a:spcBef>
                <a:spcPct val="0"/>
              </a:spcBef>
              <a:buClrTx/>
              <a:buSzTx/>
              <a:buFont typeface="Wingdings" panose="05000000000000000000" charset="0"/>
              <a:buNone/>
            </a:pPr>
            <a:r>
              <a:rPr lang="zh-CN" altLang="en-US" sz="2000" b="1" dirty="0">
                <a:latin typeface="Times New Roman" panose="02020603050405020304" pitchFamily="18" charset="0"/>
              </a:rPr>
              <a:t>稀疏矩阵的十字链表结构</a:t>
            </a:r>
            <a:endParaRPr lang="zh-CN" altLang="en-US" sz="2000" b="1" dirty="0">
              <a:latin typeface="Times New Roman" panose="02020603050405020304" pitchFamily="18" charset="0"/>
            </a:endParaRPr>
          </a:p>
          <a:p>
            <a:pPr lvl="0" eaLnBrk="1" hangingPunct="1">
              <a:lnSpc>
                <a:spcPct val="150000"/>
              </a:lnSpc>
              <a:spcBef>
                <a:spcPct val="0"/>
              </a:spcBef>
              <a:buClrTx/>
              <a:buSzTx/>
              <a:buFont typeface="Wingdings" panose="05000000000000000000" charset="0"/>
              <a:buChar char="n"/>
            </a:pPr>
            <a:r>
              <a:rPr lang="zh-CN" altLang="en-US" sz="2000" b="1" dirty="0">
                <a:latin typeface="Times New Roman" panose="02020603050405020304" pitchFamily="18" charset="0"/>
              </a:rPr>
              <a:t>用</a:t>
            </a:r>
            <a:r>
              <a:rPr lang="zh-CN" altLang="zh-CN" sz="2000" b="1" dirty="0">
                <a:latin typeface="Times New Roman" panose="02020603050405020304" pitchFamily="18" charset="0"/>
              </a:rPr>
              <a:t>一个标识域</a:t>
            </a:r>
            <a:r>
              <a:rPr lang="en-US" altLang="zh-CN" sz="2000" b="1" dirty="0">
                <a:latin typeface="Times New Roman" panose="02020603050405020304" pitchFamily="18" charset="0"/>
              </a:rPr>
              <a:t>Tag</a:t>
            </a:r>
            <a:r>
              <a:rPr lang="zh-CN" altLang="en-US" sz="2000" b="1" dirty="0">
                <a:latin typeface="Times New Roman" panose="02020603050405020304" pitchFamily="18" charset="0"/>
              </a:rPr>
              <a:t>来</a:t>
            </a:r>
            <a:r>
              <a:rPr lang="zh-CN" altLang="zh-CN" sz="2000" b="1" dirty="0">
                <a:latin typeface="Times New Roman" panose="02020603050405020304" pitchFamily="18" charset="0"/>
              </a:rPr>
              <a:t>区分头结点和非</a:t>
            </a:r>
            <a:r>
              <a:rPr lang="en-US" altLang="zh-CN" sz="2000" b="1" dirty="0">
                <a:latin typeface="Times New Roman" panose="02020603050405020304" pitchFamily="18" charset="0"/>
              </a:rPr>
              <a:t>0</a:t>
            </a:r>
            <a:r>
              <a:rPr lang="zh-CN" altLang="zh-CN" sz="2000" b="1" dirty="0">
                <a:latin typeface="Times New Roman" panose="02020603050405020304" pitchFamily="18" charset="0"/>
              </a:rPr>
              <a:t>元素结点</a:t>
            </a:r>
            <a:r>
              <a:rPr lang="zh-CN" altLang="en-US" sz="2000" b="1" dirty="0">
                <a:latin typeface="Times New Roman" panose="02020603050405020304" pitchFamily="18" charset="0"/>
              </a:rPr>
              <a:t>：</a:t>
            </a:r>
            <a:endParaRPr lang="en-US" altLang="zh-CN" sz="2000" b="1" dirty="0">
              <a:latin typeface="Times New Roman" panose="02020603050405020304" pitchFamily="18" charset="0"/>
            </a:endParaRPr>
          </a:p>
          <a:p>
            <a:pPr lvl="0" eaLnBrk="1" hangingPunct="1">
              <a:lnSpc>
                <a:spcPct val="150000"/>
              </a:lnSpc>
              <a:spcBef>
                <a:spcPct val="0"/>
              </a:spcBef>
              <a:buClrTx/>
              <a:buSzTx/>
              <a:buFont typeface="Wingdings" panose="05000000000000000000" charset="0"/>
              <a:buChar char="n"/>
            </a:pPr>
            <a:r>
              <a:rPr lang="zh-CN" altLang="zh-CN" sz="2000" b="1" dirty="0">
                <a:latin typeface="Times New Roman" panose="02020603050405020304" pitchFamily="18" charset="0"/>
              </a:rPr>
              <a:t>头节点的标识值为“</a:t>
            </a:r>
            <a:r>
              <a:rPr lang="en-US" altLang="zh-CN" sz="2000" b="1" dirty="0">
                <a:latin typeface="Times New Roman" panose="02020603050405020304" pitchFamily="18" charset="0"/>
              </a:rPr>
              <a:t>Head</a:t>
            </a:r>
            <a:r>
              <a:rPr lang="zh-CN" altLang="zh-CN" sz="2000" b="1" dirty="0">
                <a:latin typeface="Times New Roman" panose="02020603050405020304" pitchFamily="18" charset="0"/>
              </a:rPr>
              <a:t>”，矩阵非</a:t>
            </a:r>
            <a:r>
              <a:rPr lang="en-US" altLang="zh-CN" sz="2000" b="1" dirty="0">
                <a:latin typeface="Times New Roman" panose="02020603050405020304" pitchFamily="18" charset="0"/>
              </a:rPr>
              <a:t>0</a:t>
            </a:r>
            <a:r>
              <a:rPr lang="zh-CN" altLang="zh-CN" sz="2000" b="1" dirty="0">
                <a:latin typeface="Times New Roman" panose="02020603050405020304" pitchFamily="18" charset="0"/>
              </a:rPr>
              <a:t>元素结点的标识值为“</a:t>
            </a:r>
            <a:r>
              <a:rPr lang="en-US" altLang="zh-CN" sz="2000" b="1" dirty="0">
                <a:latin typeface="Times New Roman" panose="02020603050405020304" pitchFamily="18" charset="0"/>
              </a:rPr>
              <a:t>Term</a:t>
            </a:r>
            <a:r>
              <a:rPr lang="zh-CN" altLang="zh-CN" sz="2000" b="1" dirty="0">
                <a:latin typeface="Times New Roman" panose="02020603050405020304" pitchFamily="18" charset="0"/>
              </a:rPr>
              <a:t>”。</a:t>
            </a:r>
            <a:endParaRPr lang="zh-CN" altLang="zh-CN" sz="2000" b="1" dirty="0">
              <a:latin typeface="Times New Roman" panose="02020603050405020304" pitchFamily="18" charset="0"/>
            </a:endParaRPr>
          </a:p>
        </p:txBody>
      </p:sp>
      <p:sp>
        <p:nvSpPr>
          <p:cNvPr id="38920" name="矩形 4"/>
          <p:cNvSpPr/>
          <p:nvPr>
            <p:custDataLst>
              <p:tags r:id="rId2"/>
            </p:custDataLst>
          </p:nvPr>
        </p:nvSpPr>
        <p:spPr>
          <a:xfrm>
            <a:off x="1548765" y="3907790"/>
            <a:ext cx="211582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latin typeface="Times New Roman" panose="02020603050405020304" pitchFamily="18" charset="0"/>
              </a:rPr>
              <a:t>(a) </a:t>
            </a:r>
            <a:r>
              <a:rPr lang="zh-CN" altLang="zh-CN" sz="1800" b="1" dirty="0">
                <a:latin typeface="Times New Roman" panose="02020603050405020304" pitchFamily="18" charset="0"/>
              </a:rPr>
              <a:t>结点的总体结构</a:t>
            </a:r>
            <a:endParaRPr lang="zh-CN" altLang="zh-CN" sz="1800" b="1" dirty="0">
              <a:latin typeface="Times New Roman" panose="02020603050405020304" pitchFamily="18" charset="0"/>
            </a:endParaRPr>
          </a:p>
        </p:txBody>
      </p:sp>
      <p:sp>
        <p:nvSpPr>
          <p:cNvPr id="38921" name="矩形 5"/>
          <p:cNvSpPr/>
          <p:nvPr>
            <p:custDataLst>
              <p:tags r:id="rId3"/>
            </p:custDataLst>
          </p:nvPr>
        </p:nvSpPr>
        <p:spPr>
          <a:xfrm>
            <a:off x="4959350" y="4042093"/>
            <a:ext cx="229997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latin typeface="Times New Roman" panose="02020603050405020304" pitchFamily="18" charset="0"/>
              </a:rPr>
              <a:t>(b) </a:t>
            </a:r>
            <a:r>
              <a:rPr lang="zh-CN" altLang="zh-CN" sz="1800" b="1" dirty="0">
                <a:latin typeface="Times New Roman" panose="02020603050405020304" pitchFamily="18" charset="0"/>
              </a:rPr>
              <a:t>矩阵非</a:t>
            </a:r>
            <a:r>
              <a:rPr lang="en-US" altLang="zh-CN" sz="1800" b="1" dirty="0">
                <a:latin typeface="Times New Roman" panose="02020603050405020304" pitchFamily="18" charset="0"/>
              </a:rPr>
              <a:t>0</a:t>
            </a:r>
            <a:r>
              <a:rPr lang="zh-CN" altLang="zh-CN" sz="1800" b="1" dirty="0">
                <a:latin typeface="Times New Roman" panose="02020603050405020304" pitchFamily="18" charset="0"/>
              </a:rPr>
              <a:t>元素结点 </a:t>
            </a:r>
            <a:endParaRPr lang="zh-CN" altLang="en-US" sz="1800" b="1" dirty="0">
              <a:latin typeface="Times New Roman" panose="02020603050405020304" pitchFamily="18" charset="0"/>
            </a:endParaRPr>
          </a:p>
        </p:txBody>
      </p:sp>
      <p:sp>
        <p:nvSpPr>
          <p:cNvPr id="38922" name="矩形 6"/>
          <p:cNvSpPr/>
          <p:nvPr>
            <p:custDataLst>
              <p:tags r:id="rId4"/>
            </p:custDataLst>
          </p:nvPr>
        </p:nvSpPr>
        <p:spPr>
          <a:xfrm>
            <a:off x="8911273" y="3943668"/>
            <a:ext cx="118364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1800" b="1" dirty="0">
                <a:latin typeface="Times New Roman" panose="02020603050405020304" pitchFamily="18" charset="0"/>
              </a:rPr>
              <a:t>(c) </a:t>
            </a:r>
            <a:r>
              <a:rPr lang="zh-CN" altLang="zh-CN" sz="1800" b="1" dirty="0">
                <a:latin typeface="Times New Roman" panose="02020603050405020304" pitchFamily="18" charset="0"/>
              </a:rPr>
              <a:t>头结点</a:t>
            </a:r>
            <a:endParaRPr lang="zh-CN" altLang="en-US" sz="1800" b="1" dirty="0">
              <a:latin typeface="Times New Roman" panose="02020603050405020304" pitchFamily="18" charset="0"/>
            </a:endParaRPr>
          </a:p>
        </p:txBody>
      </p:sp>
      <p:grpSp>
        <p:nvGrpSpPr>
          <p:cNvPr id="6" name="Group 14"/>
          <p:cNvGrpSpPr/>
          <p:nvPr/>
        </p:nvGrpSpPr>
        <p:grpSpPr>
          <a:xfrm>
            <a:off x="1391603" y="2834323"/>
            <a:ext cx="2428875" cy="928687"/>
            <a:chOff x="5220" y="1128"/>
            <a:chExt cx="2520" cy="1404"/>
          </a:xfrm>
        </p:grpSpPr>
        <p:sp>
          <p:nvSpPr>
            <p:cNvPr id="29715" name="Text Box 15"/>
            <p:cNvSpPr txBox="1"/>
            <p:nvPr>
              <p:custDataLst>
                <p:tags r:id="rId5"/>
              </p:custDataLst>
            </p:nvPr>
          </p:nvSpPr>
          <p:spPr>
            <a:xfrm>
              <a:off x="5220" y="1128"/>
              <a:ext cx="2520" cy="465"/>
            </a:xfrm>
            <a:prstGeom prst="rect">
              <a:avLst/>
            </a:prstGeom>
            <a:solidFill>
              <a:srgbClr val="FFFFFF"/>
            </a:solidFill>
            <a:ln w="9525" cap="flat" cmpd="sng">
              <a:solidFill>
                <a:srgbClr val="000000"/>
              </a:solidFill>
              <a:prstDash val="solid"/>
              <a:miter/>
              <a:headEnd type="none" w="med" len="med"/>
              <a:tailEnd type="none" w="med" len="med"/>
            </a:ln>
          </p:spPr>
          <p:txBody>
            <a:bodyPr lIns="0" tIns="46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1600" b="1" dirty="0">
                  <a:latin typeface="Courier"/>
                </a:rPr>
                <a:t>Tag</a:t>
              </a:r>
              <a:endParaRPr lang="zh-CN" altLang="zh-CN" sz="1600" b="1" dirty="0"/>
            </a:p>
          </p:txBody>
        </p:sp>
        <p:sp>
          <p:nvSpPr>
            <p:cNvPr id="29716" name="Text Box 16"/>
            <p:cNvSpPr txBox="1"/>
            <p:nvPr>
              <p:custDataLst>
                <p:tags r:id="rId6"/>
              </p:custDataLst>
            </p:nvPr>
          </p:nvSpPr>
          <p:spPr>
            <a:xfrm>
              <a:off x="5220" y="1596"/>
              <a:ext cx="720" cy="936"/>
            </a:xfrm>
            <a:prstGeom prst="rect">
              <a:avLst/>
            </a:prstGeom>
            <a:solidFill>
              <a:srgbClr val="FFFFFF"/>
            </a:solidFill>
            <a:ln w="9525" cap="flat" cmpd="sng">
              <a:solidFill>
                <a:srgbClr val="000000"/>
              </a:solidFill>
              <a:prstDash val="solid"/>
              <a:miter/>
              <a:headEnd type="none" w="med" len="med"/>
              <a:tailEnd type="none" w="med" len="med"/>
            </a:ln>
          </p:spPr>
          <p:txBody>
            <a:bodyPr lIns="0" tIns="10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en-US" altLang="zh-CN" sz="1600" b="1" dirty="0">
                <a:latin typeface="Times New Roman" panose="02020603050405020304" pitchFamily="18" charset="0"/>
              </a:endParaRPr>
            </a:p>
            <a:p>
              <a:pPr marL="0" lvl="0" indent="0" algn="ctr" eaLnBrk="1" hangingPunct="1">
                <a:spcBef>
                  <a:spcPct val="0"/>
                </a:spcBef>
                <a:buClrTx/>
                <a:buSzTx/>
                <a:buFontTx/>
                <a:buNone/>
              </a:pPr>
              <a:r>
                <a:rPr lang="en-US" altLang="zh-CN" sz="1600" b="1" dirty="0">
                  <a:latin typeface="Courier"/>
                </a:rPr>
                <a:t>Down</a:t>
              </a:r>
              <a:endParaRPr lang="zh-CN" altLang="zh-CN" sz="1600" b="1" dirty="0"/>
            </a:p>
          </p:txBody>
        </p:sp>
        <p:sp>
          <p:nvSpPr>
            <p:cNvPr id="29717" name="Text Box 17"/>
            <p:cNvSpPr txBox="1"/>
            <p:nvPr>
              <p:custDataLst>
                <p:tags r:id="rId7"/>
              </p:custDataLst>
            </p:nvPr>
          </p:nvSpPr>
          <p:spPr>
            <a:xfrm>
              <a:off x="7020" y="1596"/>
              <a:ext cx="720" cy="936"/>
            </a:xfrm>
            <a:prstGeom prst="rect">
              <a:avLst/>
            </a:prstGeom>
            <a:solidFill>
              <a:srgbClr val="FFFFFF"/>
            </a:solidFill>
            <a:ln w="9525" cap="flat" cmpd="sng">
              <a:solidFill>
                <a:srgbClr val="000000"/>
              </a:solidFill>
              <a:prstDash val="solid"/>
              <a:miter/>
              <a:headEnd type="none" w="med" len="med"/>
              <a:tailEnd type="none" w="med" len="med"/>
            </a:ln>
          </p:spPr>
          <p:txBody>
            <a:bodyPr lIns="0" tIns="10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en-US" altLang="zh-CN" sz="1600" b="1" dirty="0">
                <a:latin typeface="Times New Roman" panose="02020603050405020304" pitchFamily="18" charset="0"/>
              </a:endParaRPr>
            </a:p>
            <a:p>
              <a:pPr marL="0" lvl="0" indent="0" algn="ctr" eaLnBrk="1" hangingPunct="1">
                <a:spcBef>
                  <a:spcPct val="0"/>
                </a:spcBef>
                <a:buClrTx/>
                <a:buSzTx/>
                <a:buFontTx/>
                <a:buNone/>
              </a:pPr>
              <a:r>
                <a:rPr lang="en-US" altLang="zh-CN" sz="1600" b="1" dirty="0">
                  <a:latin typeface="Courier"/>
                </a:rPr>
                <a:t>Right</a:t>
              </a:r>
              <a:endParaRPr lang="zh-CN" altLang="zh-CN" sz="1600" b="1" dirty="0"/>
            </a:p>
          </p:txBody>
        </p:sp>
        <p:sp>
          <p:nvSpPr>
            <p:cNvPr id="29718" name="Text Box 18"/>
            <p:cNvSpPr txBox="1"/>
            <p:nvPr>
              <p:custDataLst>
                <p:tags r:id="rId8"/>
              </p:custDataLst>
            </p:nvPr>
          </p:nvSpPr>
          <p:spPr>
            <a:xfrm>
              <a:off x="5940" y="1596"/>
              <a:ext cx="1080" cy="936"/>
            </a:xfrm>
            <a:prstGeom prst="rect">
              <a:avLst/>
            </a:prstGeom>
            <a:solidFill>
              <a:srgbClr val="FFFFFF"/>
            </a:solidFill>
            <a:ln w="9525" cap="flat" cmpd="sng">
              <a:solidFill>
                <a:srgbClr val="000000"/>
              </a:solidFill>
              <a:prstDash val="solid"/>
              <a:miter/>
              <a:headEnd type="none" w="med" len="med"/>
              <a:tailEnd type="none" w="med" len="med"/>
            </a:ln>
          </p:spPr>
          <p:txBody>
            <a:bodyPr lIns="0" tIns="10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en-US" altLang="zh-CN" sz="1600" b="1" dirty="0">
                <a:latin typeface="Times New Roman" panose="02020603050405020304" pitchFamily="18" charset="0"/>
              </a:endParaRPr>
            </a:p>
            <a:p>
              <a:pPr marL="0" lvl="0" indent="0" algn="ctr" eaLnBrk="1" hangingPunct="1">
                <a:spcBef>
                  <a:spcPct val="0"/>
                </a:spcBef>
                <a:buClrTx/>
                <a:buSzTx/>
                <a:buFontTx/>
                <a:buNone/>
              </a:pPr>
              <a:r>
                <a:rPr lang="en-US" altLang="zh-CN" sz="1600" b="1" i="1" dirty="0">
                  <a:latin typeface="Courier"/>
                </a:rPr>
                <a:t>URegion</a:t>
              </a:r>
              <a:endParaRPr lang="zh-CN" altLang="zh-CN" sz="1600" b="1" dirty="0"/>
            </a:p>
          </p:txBody>
        </p:sp>
      </p:grpSp>
      <p:grpSp>
        <p:nvGrpSpPr>
          <p:cNvPr id="7" name="Group 19"/>
          <p:cNvGrpSpPr/>
          <p:nvPr/>
        </p:nvGrpSpPr>
        <p:grpSpPr>
          <a:xfrm>
            <a:off x="4861878" y="2832735"/>
            <a:ext cx="2493962" cy="1111250"/>
            <a:chOff x="3420" y="3000"/>
            <a:chExt cx="2520" cy="1404"/>
          </a:xfrm>
        </p:grpSpPr>
        <p:sp>
          <p:nvSpPr>
            <p:cNvPr id="29709" name="Text Box 20"/>
            <p:cNvSpPr txBox="1"/>
            <p:nvPr>
              <p:custDataLst>
                <p:tags r:id="rId9"/>
              </p:custDataLst>
            </p:nvPr>
          </p:nvSpPr>
          <p:spPr>
            <a:xfrm>
              <a:off x="3420" y="3468"/>
              <a:ext cx="720" cy="936"/>
            </a:xfrm>
            <a:prstGeom prst="rect">
              <a:avLst/>
            </a:prstGeom>
            <a:solidFill>
              <a:srgbClr val="FFFFFF"/>
            </a:solidFill>
            <a:ln w="9525" cap="flat" cmpd="sng">
              <a:solidFill>
                <a:srgbClr val="000000"/>
              </a:solidFill>
              <a:prstDash val="solid"/>
              <a:miter/>
              <a:headEnd type="none" w="med" len="med"/>
              <a:tailEnd type="none" w="med" len="med"/>
            </a:ln>
          </p:spPr>
          <p:txBody>
            <a:bodyPr lIns="0" tIns="10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en-US" altLang="zh-CN" sz="1800" b="1" dirty="0">
                <a:latin typeface="Times New Roman" panose="02020603050405020304" pitchFamily="18" charset="0"/>
              </a:endParaRPr>
            </a:p>
            <a:p>
              <a:pPr marL="0" lvl="0" indent="0" algn="ctr" eaLnBrk="1" hangingPunct="1">
                <a:spcBef>
                  <a:spcPct val="0"/>
                </a:spcBef>
                <a:buClrTx/>
                <a:buSzTx/>
                <a:buFontTx/>
                <a:buNone/>
              </a:pPr>
              <a:r>
                <a:rPr lang="en-US" altLang="zh-CN" sz="1800" b="1" dirty="0">
                  <a:latin typeface="Courier"/>
                </a:rPr>
                <a:t>Down</a:t>
              </a:r>
              <a:endParaRPr lang="zh-CN" altLang="zh-CN" sz="1800" b="1" dirty="0"/>
            </a:p>
          </p:txBody>
        </p:sp>
        <p:sp>
          <p:nvSpPr>
            <p:cNvPr id="29710" name="Text Box 21"/>
            <p:cNvSpPr txBox="1"/>
            <p:nvPr>
              <p:custDataLst>
                <p:tags r:id="rId10"/>
              </p:custDataLst>
            </p:nvPr>
          </p:nvSpPr>
          <p:spPr>
            <a:xfrm>
              <a:off x="5220" y="3468"/>
              <a:ext cx="720" cy="936"/>
            </a:xfrm>
            <a:prstGeom prst="rect">
              <a:avLst/>
            </a:prstGeom>
            <a:solidFill>
              <a:srgbClr val="FFFFFF"/>
            </a:solidFill>
            <a:ln w="9525" cap="flat" cmpd="sng">
              <a:solidFill>
                <a:srgbClr val="000000"/>
              </a:solidFill>
              <a:prstDash val="solid"/>
              <a:miter/>
              <a:headEnd type="none" w="med" len="med"/>
              <a:tailEnd type="none" w="med" len="med"/>
            </a:ln>
          </p:spPr>
          <p:txBody>
            <a:bodyPr lIns="0" tIns="10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en-US" altLang="zh-CN" sz="1800" b="1" dirty="0">
                <a:latin typeface="Times New Roman" panose="02020603050405020304" pitchFamily="18" charset="0"/>
              </a:endParaRPr>
            </a:p>
            <a:p>
              <a:pPr marL="0" lvl="0" indent="0" algn="ctr" eaLnBrk="1" hangingPunct="1">
                <a:spcBef>
                  <a:spcPct val="0"/>
                </a:spcBef>
                <a:buClrTx/>
                <a:buSzTx/>
                <a:buFontTx/>
                <a:buNone/>
              </a:pPr>
              <a:r>
                <a:rPr lang="en-US" altLang="zh-CN" sz="1800" b="1" dirty="0">
                  <a:latin typeface="Courier"/>
                </a:rPr>
                <a:t>Right</a:t>
              </a:r>
              <a:endParaRPr lang="zh-CN" altLang="zh-CN" sz="1800" b="1" dirty="0"/>
            </a:p>
          </p:txBody>
        </p:sp>
        <p:sp>
          <p:nvSpPr>
            <p:cNvPr id="29711" name="Text Box 22"/>
            <p:cNvSpPr txBox="1"/>
            <p:nvPr>
              <p:custDataLst>
                <p:tags r:id="rId11"/>
              </p:custDataLst>
            </p:nvPr>
          </p:nvSpPr>
          <p:spPr>
            <a:xfrm>
              <a:off x="4140" y="3471"/>
              <a:ext cx="540" cy="468"/>
            </a:xfrm>
            <a:prstGeom prst="rect">
              <a:avLst/>
            </a:prstGeom>
            <a:solidFill>
              <a:srgbClr val="FFFFFF"/>
            </a:solidFill>
            <a:ln w="9525" cap="flat" cmpd="sng">
              <a:solidFill>
                <a:srgbClr val="000000"/>
              </a:solidFill>
              <a:prstDash val="solid"/>
              <a:miter/>
              <a:headEnd type="none" w="med" len="med"/>
              <a:tailEnd type="none" w="med" len="med"/>
            </a:ln>
          </p:spPr>
          <p:txBody>
            <a:bodyPr lIns="0" tIns="46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1800" b="1" dirty="0">
                  <a:latin typeface="Courier"/>
                </a:rPr>
                <a:t>Row</a:t>
              </a:r>
              <a:endParaRPr lang="zh-CN" altLang="zh-CN" sz="1800" b="1" dirty="0"/>
            </a:p>
          </p:txBody>
        </p:sp>
        <p:sp>
          <p:nvSpPr>
            <p:cNvPr id="29712" name="Text Box 23"/>
            <p:cNvSpPr txBox="1"/>
            <p:nvPr>
              <p:custDataLst>
                <p:tags r:id="rId12"/>
              </p:custDataLst>
            </p:nvPr>
          </p:nvSpPr>
          <p:spPr>
            <a:xfrm>
              <a:off x="4680" y="3468"/>
              <a:ext cx="540" cy="468"/>
            </a:xfrm>
            <a:prstGeom prst="rect">
              <a:avLst/>
            </a:prstGeom>
            <a:solidFill>
              <a:srgbClr val="FFFFFF"/>
            </a:solidFill>
            <a:ln w="9525" cap="flat" cmpd="sng">
              <a:solidFill>
                <a:srgbClr val="000000"/>
              </a:solidFill>
              <a:prstDash val="solid"/>
              <a:miter/>
              <a:headEnd type="none" w="med" len="med"/>
              <a:tailEnd type="none" w="med" len="med"/>
            </a:ln>
          </p:spPr>
          <p:txBody>
            <a:bodyPr lIns="0" tIns="46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1800" b="1" dirty="0">
                  <a:latin typeface="Courier"/>
                </a:rPr>
                <a:t>Col</a:t>
              </a:r>
              <a:endParaRPr lang="zh-CN" altLang="zh-CN" sz="1800" b="1" dirty="0"/>
            </a:p>
          </p:txBody>
        </p:sp>
        <p:sp>
          <p:nvSpPr>
            <p:cNvPr id="29713" name="Text Box 24"/>
            <p:cNvSpPr txBox="1"/>
            <p:nvPr>
              <p:custDataLst>
                <p:tags r:id="rId13"/>
              </p:custDataLst>
            </p:nvPr>
          </p:nvSpPr>
          <p:spPr>
            <a:xfrm>
              <a:off x="4140" y="3936"/>
              <a:ext cx="1080" cy="468"/>
            </a:xfrm>
            <a:prstGeom prst="rect">
              <a:avLst/>
            </a:prstGeom>
            <a:solidFill>
              <a:srgbClr val="FFFFFF"/>
            </a:solidFill>
            <a:ln w="9525" cap="flat" cmpd="sng">
              <a:solidFill>
                <a:srgbClr val="000000"/>
              </a:solidFill>
              <a:prstDash val="solid"/>
              <a:miter/>
              <a:headEnd type="none" w="med" len="med"/>
              <a:tailEnd type="none" w="med" len="med"/>
            </a:ln>
          </p:spPr>
          <p:txBody>
            <a:bodyPr lIns="0" tIns="46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1800" b="1" dirty="0">
                  <a:latin typeface="Courier"/>
                </a:rPr>
                <a:t>Value</a:t>
              </a:r>
              <a:endParaRPr lang="zh-CN" altLang="zh-CN" sz="1800" b="1" dirty="0"/>
            </a:p>
          </p:txBody>
        </p:sp>
        <p:sp>
          <p:nvSpPr>
            <p:cNvPr id="29714" name="Text Box 25"/>
            <p:cNvSpPr txBox="1"/>
            <p:nvPr>
              <p:custDataLst>
                <p:tags r:id="rId14"/>
              </p:custDataLst>
            </p:nvPr>
          </p:nvSpPr>
          <p:spPr>
            <a:xfrm>
              <a:off x="3420" y="3000"/>
              <a:ext cx="2520" cy="465"/>
            </a:xfrm>
            <a:prstGeom prst="rect">
              <a:avLst/>
            </a:prstGeom>
            <a:solidFill>
              <a:srgbClr val="FFFFFF"/>
            </a:solidFill>
            <a:ln w="9525" cap="flat" cmpd="sng">
              <a:solidFill>
                <a:srgbClr val="000000"/>
              </a:solidFill>
              <a:prstDash val="solid"/>
              <a:miter/>
              <a:headEnd type="none" w="med" len="med"/>
              <a:tailEnd type="none" w="med" len="med"/>
            </a:ln>
          </p:spPr>
          <p:txBody>
            <a:bodyPr lIns="0" tIns="46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1800" b="1" dirty="0">
                  <a:latin typeface="Courier"/>
                </a:rPr>
                <a:t>Term</a:t>
              </a:r>
              <a:endParaRPr lang="zh-CN" altLang="zh-CN" sz="1800" b="1" dirty="0"/>
            </a:p>
          </p:txBody>
        </p:sp>
      </p:grpSp>
      <p:grpSp>
        <p:nvGrpSpPr>
          <p:cNvPr id="8" name="Group 26"/>
          <p:cNvGrpSpPr/>
          <p:nvPr/>
        </p:nvGrpSpPr>
        <p:grpSpPr>
          <a:xfrm>
            <a:off x="8082915" y="2895283"/>
            <a:ext cx="2900363" cy="928687"/>
            <a:chOff x="7560" y="3000"/>
            <a:chExt cx="2520" cy="1404"/>
          </a:xfrm>
        </p:grpSpPr>
        <p:sp>
          <p:nvSpPr>
            <p:cNvPr id="29705" name="Text Box 27"/>
            <p:cNvSpPr txBox="1"/>
            <p:nvPr>
              <p:custDataLst>
                <p:tags r:id="rId15"/>
              </p:custDataLst>
            </p:nvPr>
          </p:nvSpPr>
          <p:spPr>
            <a:xfrm>
              <a:off x="7560" y="3468"/>
              <a:ext cx="720" cy="936"/>
            </a:xfrm>
            <a:prstGeom prst="rect">
              <a:avLst/>
            </a:prstGeom>
            <a:solidFill>
              <a:srgbClr val="FFFFFF"/>
            </a:solidFill>
            <a:ln w="9525" cap="flat" cmpd="sng">
              <a:solidFill>
                <a:srgbClr val="000000"/>
              </a:solidFill>
              <a:prstDash val="solid"/>
              <a:miter/>
              <a:headEnd type="none" w="med" len="med"/>
              <a:tailEnd type="none" w="med" len="med"/>
            </a:ln>
          </p:spPr>
          <p:txBody>
            <a:bodyPr lIns="0" tIns="10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en-US" altLang="zh-CN" sz="1800" b="1" dirty="0">
                <a:latin typeface="Times New Roman" panose="02020603050405020304" pitchFamily="18" charset="0"/>
              </a:endParaRPr>
            </a:p>
            <a:p>
              <a:pPr marL="0" lvl="0" indent="0" algn="ctr" eaLnBrk="1" hangingPunct="1">
                <a:spcBef>
                  <a:spcPct val="0"/>
                </a:spcBef>
                <a:buClrTx/>
                <a:buSzTx/>
                <a:buFontTx/>
                <a:buNone/>
              </a:pPr>
              <a:r>
                <a:rPr lang="en-US" altLang="zh-CN" sz="1800" b="1" dirty="0">
                  <a:latin typeface="Courier"/>
                </a:rPr>
                <a:t>Down</a:t>
              </a:r>
              <a:endParaRPr lang="zh-CN" altLang="zh-CN" sz="1800" b="1" dirty="0"/>
            </a:p>
          </p:txBody>
        </p:sp>
        <p:sp>
          <p:nvSpPr>
            <p:cNvPr id="29706" name="Text Box 28"/>
            <p:cNvSpPr txBox="1"/>
            <p:nvPr>
              <p:custDataLst>
                <p:tags r:id="rId16"/>
              </p:custDataLst>
            </p:nvPr>
          </p:nvSpPr>
          <p:spPr>
            <a:xfrm>
              <a:off x="9360" y="3468"/>
              <a:ext cx="720" cy="936"/>
            </a:xfrm>
            <a:prstGeom prst="rect">
              <a:avLst/>
            </a:prstGeom>
            <a:solidFill>
              <a:srgbClr val="FFFFFF"/>
            </a:solidFill>
            <a:ln w="9525" cap="flat" cmpd="sng">
              <a:solidFill>
                <a:srgbClr val="000000"/>
              </a:solidFill>
              <a:prstDash val="solid"/>
              <a:miter/>
              <a:headEnd type="none" w="med" len="med"/>
              <a:tailEnd type="none" w="med" len="med"/>
            </a:ln>
          </p:spPr>
          <p:txBody>
            <a:bodyPr lIns="0" tIns="10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en-US" altLang="zh-CN" sz="1800" b="1" dirty="0">
                <a:latin typeface="Times New Roman" panose="02020603050405020304" pitchFamily="18" charset="0"/>
              </a:endParaRPr>
            </a:p>
            <a:p>
              <a:pPr marL="0" lvl="0" indent="0" algn="ctr" eaLnBrk="1" hangingPunct="1">
                <a:spcBef>
                  <a:spcPct val="0"/>
                </a:spcBef>
                <a:buClrTx/>
                <a:buSzTx/>
                <a:buFontTx/>
                <a:buNone/>
              </a:pPr>
              <a:r>
                <a:rPr lang="en-US" altLang="zh-CN" sz="1800" b="1" dirty="0">
                  <a:latin typeface="Courier"/>
                </a:rPr>
                <a:t>Right</a:t>
              </a:r>
              <a:endParaRPr lang="zh-CN" altLang="zh-CN" sz="1800" b="1" dirty="0"/>
            </a:p>
          </p:txBody>
        </p:sp>
        <p:sp>
          <p:nvSpPr>
            <p:cNvPr id="29707" name="Text Box 29"/>
            <p:cNvSpPr txBox="1"/>
            <p:nvPr>
              <p:custDataLst>
                <p:tags r:id="rId17"/>
              </p:custDataLst>
            </p:nvPr>
          </p:nvSpPr>
          <p:spPr>
            <a:xfrm>
              <a:off x="8280" y="3468"/>
              <a:ext cx="1080" cy="936"/>
            </a:xfrm>
            <a:prstGeom prst="rect">
              <a:avLst/>
            </a:prstGeom>
            <a:solidFill>
              <a:srgbClr val="FFFFFF"/>
            </a:solidFill>
            <a:ln w="9525" cap="flat" cmpd="sng">
              <a:solidFill>
                <a:srgbClr val="000000"/>
              </a:solidFill>
              <a:prstDash val="solid"/>
              <a:miter/>
              <a:headEnd type="none" w="med" len="med"/>
              <a:tailEnd type="none" w="med" len="med"/>
            </a:ln>
          </p:spPr>
          <p:txBody>
            <a:bodyPr lIns="0" tIns="10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endParaRPr lang="en-US" altLang="zh-CN" sz="1800" b="1" dirty="0">
                <a:latin typeface="Times New Roman" panose="02020603050405020304" pitchFamily="18" charset="0"/>
              </a:endParaRPr>
            </a:p>
            <a:p>
              <a:pPr marL="0" lvl="0" indent="0" algn="ctr" eaLnBrk="1" hangingPunct="1">
                <a:spcBef>
                  <a:spcPct val="0"/>
                </a:spcBef>
                <a:buClrTx/>
                <a:buSzTx/>
                <a:buFontTx/>
                <a:buNone/>
              </a:pPr>
              <a:r>
                <a:rPr lang="en-US" altLang="zh-CN" sz="1800" b="1" dirty="0">
                  <a:latin typeface="Courier"/>
                </a:rPr>
                <a:t>Next</a:t>
              </a:r>
              <a:endParaRPr lang="zh-CN" altLang="zh-CN" sz="1800" b="1" dirty="0"/>
            </a:p>
          </p:txBody>
        </p:sp>
        <p:sp>
          <p:nvSpPr>
            <p:cNvPr id="29708" name="Text Box 30"/>
            <p:cNvSpPr txBox="1"/>
            <p:nvPr>
              <p:custDataLst>
                <p:tags r:id="rId18"/>
              </p:custDataLst>
            </p:nvPr>
          </p:nvSpPr>
          <p:spPr>
            <a:xfrm>
              <a:off x="7560" y="3000"/>
              <a:ext cx="2520" cy="465"/>
            </a:xfrm>
            <a:prstGeom prst="rect">
              <a:avLst/>
            </a:prstGeom>
            <a:solidFill>
              <a:srgbClr val="FFFFFF"/>
            </a:solidFill>
            <a:ln w="9525" cap="flat" cmpd="sng">
              <a:solidFill>
                <a:srgbClr val="000000"/>
              </a:solidFill>
              <a:prstDash val="solid"/>
              <a:miter/>
              <a:headEnd type="none" w="med" len="med"/>
              <a:tailEnd type="none" w="med" len="med"/>
            </a:ln>
          </p:spPr>
          <p:txBody>
            <a:bodyPr lIns="0" tIns="46800" rIns="0" bIns="82800"/>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Tx/>
                <a:buNone/>
              </a:pPr>
              <a:r>
                <a:rPr lang="en-US" altLang="zh-CN" sz="1800" b="1" dirty="0">
                  <a:latin typeface="Courier"/>
                </a:rPr>
                <a:t>Head</a:t>
              </a:r>
              <a:endParaRPr lang="zh-CN" altLang="zh-CN" sz="1800" b="1"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920"/>
                                        </p:tgtEl>
                                        <p:attrNameLst>
                                          <p:attrName>style.visibility</p:attrName>
                                        </p:attrNameLst>
                                      </p:cBhvr>
                                      <p:to>
                                        <p:strVal val="visible"/>
                                      </p:to>
                                    </p:set>
                                    <p:animEffect transition="in" filter="blinds(horizontal)">
                                      <p:cBhvr>
                                        <p:cTn id="10" dur="500"/>
                                        <p:tgtEl>
                                          <p:spTgt spid="389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8921"/>
                                        </p:tgtEl>
                                        <p:attrNameLst>
                                          <p:attrName>style.visibility</p:attrName>
                                        </p:attrNameLst>
                                      </p:cBhvr>
                                      <p:to>
                                        <p:strVal val="visible"/>
                                      </p:to>
                                    </p:set>
                                    <p:animEffect transition="in" filter="blinds(horizontal)">
                                      <p:cBhvr>
                                        <p:cTn id="18" dur="500"/>
                                        <p:tgtEl>
                                          <p:spTgt spid="389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8922"/>
                                        </p:tgtEl>
                                        <p:attrNameLst>
                                          <p:attrName>style.visibility</p:attrName>
                                        </p:attrNameLst>
                                      </p:cBhvr>
                                      <p:to>
                                        <p:strVal val="visible"/>
                                      </p:to>
                                    </p:set>
                                    <p:animEffect transition="in" filter="blinds(horizontal)">
                                      <p:cBhvr>
                                        <p:cTn id="26" dur="500"/>
                                        <p:tgtEl>
                                          <p:spTgt spid="3892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xit" presetSubtype="0" fill="hold" grpId="1" nodeType="withEffect">
                                  <p:stCondLst>
                                    <p:cond delay="0"/>
                                  </p:stCondLst>
                                  <p:childTnLst>
                                    <p:animEffect transition="out" filter="dissolve">
                                      <p:cBhvr>
                                        <p:cTn id="33" dur="500"/>
                                        <p:tgtEl>
                                          <p:spTgt spid="38920"/>
                                        </p:tgtEl>
                                      </p:cBhvr>
                                    </p:animEffect>
                                    <p:set>
                                      <p:cBhvr>
                                        <p:cTn id="34" dur="1" fill="hold">
                                          <p:stCondLst>
                                            <p:cond delay="499"/>
                                          </p:stCondLst>
                                        </p:cTn>
                                        <p:tgtEl>
                                          <p:spTgt spid="38920"/>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38921"/>
                                        </p:tgtEl>
                                      </p:cBhvr>
                                    </p:animEffect>
                                    <p:set>
                                      <p:cBhvr>
                                        <p:cTn id="40" dur="1" fill="hold">
                                          <p:stCondLst>
                                            <p:cond delay="499"/>
                                          </p:stCondLst>
                                        </p:cTn>
                                        <p:tgtEl>
                                          <p:spTgt spid="38921"/>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500"/>
                                        <p:tgtEl>
                                          <p:spTgt spid="38922"/>
                                        </p:tgtEl>
                                      </p:cBhvr>
                                    </p:animEffect>
                                    <p:set>
                                      <p:cBhvr>
                                        <p:cTn id="46" dur="1" fill="hold">
                                          <p:stCondLst>
                                            <p:cond delay="499"/>
                                          </p:stCondLst>
                                        </p:cTn>
                                        <p:tgtEl>
                                          <p:spTgt spid="389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0" grpId="0"/>
      <p:bldP spid="38920" grpId="1"/>
      <p:bldP spid="38921" grpId="0"/>
      <p:bldP spid="38921" grpId="1"/>
      <p:bldP spid="38922" grpId="0"/>
      <p:bldP spid="3892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方法2：采用顺序存储结构表示多项式的非零项</a:t>
            </a:r>
            <a:endParaRPr lang="zh-CN" altLang="en-US"/>
          </a:p>
        </p:txBody>
      </p:sp>
      <p:sp>
        <p:nvSpPr>
          <p:cNvPr id="3" name="副标题 2"/>
          <p:cNvSpPr>
            <a:spLocks noGrp="1"/>
          </p:cNvSpPr>
          <p:nvPr>
            <p:ph type="subTitle" idx="1"/>
          </p:nvPr>
        </p:nvSpPr>
        <p:spPr/>
        <p:txBody>
          <a:bodyPr/>
          <a:lstStyle/>
          <a:p>
            <a:r>
              <a:rPr lang="en-US" altLang="zh-CN" dirty="0"/>
              <a:t>2.1 </a:t>
            </a:r>
            <a:r>
              <a:rPr lang="zh-CN" altLang="en-US" dirty="0"/>
              <a:t>问题引入</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1601470"/>
          </a:xfrm>
        </p:spPr>
        <p:txBody>
          <a:bodyPr/>
          <a:lstStyle/>
          <a:p>
            <a:pPr marL="342900" indent="-342900" fontAlgn="auto">
              <a:buFont typeface="Wingdings" panose="05000000000000000000" charset="0"/>
              <a:buChar char="n"/>
            </a:pPr>
            <a:r>
              <a:rPr lang="zh-CN" altLang="en-US" sz="2200" dirty="0"/>
              <a:t>每个非零项</a:t>
            </a:r>
            <a:r>
              <a:rPr lang="en-US" altLang="zh-CN" sz="2200" dirty="0"/>
              <a:t>         </a:t>
            </a:r>
            <a:r>
              <a:rPr lang="zh-CN" altLang="en-US" sz="2200" dirty="0"/>
              <a:t>涉及两个信息：指数</a:t>
            </a:r>
            <a:r>
              <a:rPr lang="en-US" altLang="zh-CN" sz="2200" dirty="0" err="1"/>
              <a:t>i</a:t>
            </a:r>
            <a:r>
              <a:rPr lang="zh-CN" altLang="en-US" sz="2200" dirty="0"/>
              <a:t>和系数</a:t>
            </a:r>
            <a:r>
              <a:rPr lang="en-US" altLang="zh-CN" sz="2200" dirty="0"/>
              <a:t>a</a:t>
            </a:r>
            <a:r>
              <a:rPr lang="en-US" altLang="zh-CN" sz="2200" baseline="-25000" dirty="0"/>
              <a:t>i</a:t>
            </a:r>
            <a:endParaRPr lang="zh-CN" altLang="en-US" sz="2200" dirty="0"/>
          </a:p>
          <a:p>
            <a:pPr marL="342900" indent="-342900" fontAlgn="auto">
              <a:buFont typeface="Wingdings" panose="05000000000000000000" charset="0"/>
              <a:buChar char="n"/>
            </a:pPr>
            <a:r>
              <a:rPr lang="zh-CN" altLang="en-US" sz="2200" dirty="0"/>
              <a:t>可以将一个多项式看成是一个(</a:t>
            </a:r>
            <a:r>
              <a:rPr lang="en-US" altLang="zh-CN" sz="2200" dirty="0"/>
              <a:t>a</a:t>
            </a:r>
            <a:r>
              <a:rPr lang="en-US" altLang="zh-CN" sz="2200" baseline="-25000" dirty="0"/>
              <a:t>i</a:t>
            </a:r>
            <a:r>
              <a:rPr lang="zh-CN" altLang="en-US" sz="2200" dirty="0"/>
              <a:t>，</a:t>
            </a:r>
            <a:r>
              <a:rPr lang="en-US" altLang="zh-CN" sz="2200" dirty="0" err="1"/>
              <a:t>i</a:t>
            </a:r>
            <a:r>
              <a:rPr lang="zh-CN" altLang="en-US" sz="2200" dirty="0"/>
              <a:t>)二元组的集合。</a:t>
            </a:r>
            <a:endParaRPr lang="zh-CN" altLang="en-US" sz="2200" dirty="0"/>
          </a:p>
        </p:txBody>
      </p:sp>
      <p:graphicFrame>
        <p:nvGraphicFramePr>
          <p:cNvPr id="6" name="对象 -2147482616"/>
          <p:cNvGraphicFramePr>
            <a:graphicFrameLocks noChangeAspect="1"/>
          </p:cNvGraphicFramePr>
          <p:nvPr>
            <p:custDataLst>
              <p:tags r:id="rId1"/>
            </p:custDataLst>
          </p:nvPr>
        </p:nvGraphicFramePr>
        <p:xfrm>
          <a:off x="2526030" y="1179195"/>
          <a:ext cx="616585" cy="532130"/>
        </p:xfrm>
        <a:graphic>
          <a:graphicData uri="http://schemas.openxmlformats.org/presentationml/2006/ole">
            <mc:AlternateContent xmlns:mc="http://schemas.openxmlformats.org/markup-compatibility/2006">
              <mc:Choice xmlns:v="urn:schemas-microsoft-com:vml" Requires="v">
                <p:oleObj spid="_x0000_s4140" name="" r:id="rId2" imgW="279400" imgH="241300" progId="Equation.3">
                  <p:embed/>
                </p:oleObj>
              </mc:Choice>
              <mc:Fallback>
                <p:oleObj name="" r:id="rId2" imgW="279400" imgH="241300" progId="Equation.3">
                  <p:embed/>
                  <p:pic>
                    <p:nvPicPr>
                      <p:cNvPr id="0" name="图片 3075"/>
                      <p:cNvPicPr/>
                      <p:nvPr/>
                    </p:nvPicPr>
                    <p:blipFill>
                      <a:blip r:embed="rId3"/>
                      <a:stretch>
                        <a:fillRect/>
                      </a:stretch>
                    </p:blipFill>
                    <p:spPr>
                      <a:xfrm>
                        <a:off x="2526030" y="1179195"/>
                        <a:ext cx="616585" cy="532130"/>
                      </a:xfrm>
                      <a:prstGeom prst="rect">
                        <a:avLst/>
                      </a:prstGeom>
                      <a:noFill/>
                      <a:ln w="38100">
                        <a:noFill/>
                        <a:miter/>
                      </a:ln>
                    </p:spPr>
                  </p:pic>
                </p:oleObj>
              </mc:Fallback>
            </mc:AlternateContent>
          </a:graphicData>
        </a:graphic>
      </p:graphicFrame>
      <p:pic>
        <p:nvPicPr>
          <p:cNvPr id="7" name="图片 6"/>
          <p:cNvPicPr>
            <a:picLocks noChangeAspect="1"/>
          </p:cNvPicPr>
          <p:nvPr>
            <p:custDataLst>
              <p:tags r:id="rId4"/>
            </p:custDataLst>
          </p:nvPr>
        </p:nvPicPr>
        <p:blipFill>
          <a:blip r:embed="rId5"/>
          <a:stretch>
            <a:fillRect/>
          </a:stretch>
        </p:blipFill>
        <p:spPr>
          <a:xfrm>
            <a:off x="1821815" y="2157730"/>
            <a:ext cx="5024755" cy="490855"/>
          </a:xfrm>
          <a:prstGeom prst="rect">
            <a:avLst/>
          </a:prstGeom>
        </p:spPr>
      </p:pic>
      <p:graphicFrame>
        <p:nvGraphicFramePr>
          <p:cNvPr id="8" name="对象 -2147482604"/>
          <p:cNvGraphicFramePr>
            <a:graphicFrameLocks noChangeAspect="1"/>
          </p:cNvGraphicFramePr>
          <p:nvPr>
            <p:custDataLst>
              <p:tags r:id="rId6"/>
            </p:custDataLst>
          </p:nvPr>
        </p:nvGraphicFramePr>
        <p:xfrm>
          <a:off x="1181735" y="2877820"/>
          <a:ext cx="3363595" cy="488950"/>
        </p:xfrm>
        <a:graphic>
          <a:graphicData uri="http://schemas.openxmlformats.org/presentationml/2006/ole">
            <mc:AlternateContent xmlns:mc="http://schemas.openxmlformats.org/markup-compatibility/2006">
              <mc:Choice xmlns:v="urn:schemas-microsoft-com:vml" Requires="v">
                <p:oleObj spid="_x0000_s4141" name="" r:id="rId7" imgW="1574800" imgH="228600" progId="Equation.3">
                  <p:embed/>
                </p:oleObj>
              </mc:Choice>
              <mc:Fallback>
                <p:oleObj name="" r:id="rId7" imgW="1574800" imgH="228600" progId="Equation.3">
                  <p:embed/>
                  <p:pic>
                    <p:nvPicPr>
                      <p:cNvPr id="0" name="图片 6"/>
                      <p:cNvPicPr/>
                      <p:nvPr/>
                    </p:nvPicPr>
                    <p:blipFill>
                      <a:blip r:embed="rId8"/>
                      <a:stretch>
                        <a:fillRect/>
                      </a:stretch>
                    </p:blipFill>
                    <p:spPr>
                      <a:xfrm>
                        <a:off x="1181735" y="2877820"/>
                        <a:ext cx="3363595" cy="488950"/>
                      </a:xfrm>
                      <a:prstGeom prst="rect">
                        <a:avLst/>
                      </a:prstGeom>
                      <a:noFill/>
                      <a:ln w="38100">
                        <a:noFill/>
                        <a:miter/>
                      </a:ln>
                    </p:spPr>
                  </p:pic>
                </p:oleObj>
              </mc:Fallback>
            </mc:AlternateContent>
          </a:graphicData>
        </a:graphic>
      </p:graphicFrame>
      <p:graphicFrame>
        <p:nvGraphicFramePr>
          <p:cNvPr id="10" name="对象 -2147482603"/>
          <p:cNvGraphicFramePr>
            <a:graphicFrameLocks noChangeAspect="1"/>
          </p:cNvGraphicFramePr>
          <p:nvPr>
            <p:custDataLst>
              <p:tags r:id="rId9"/>
            </p:custDataLst>
          </p:nvPr>
        </p:nvGraphicFramePr>
        <p:xfrm>
          <a:off x="6164580" y="2889250"/>
          <a:ext cx="3686810" cy="425450"/>
        </p:xfrm>
        <a:graphic>
          <a:graphicData uri="http://schemas.openxmlformats.org/presentationml/2006/ole">
            <mc:AlternateContent xmlns:mc="http://schemas.openxmlformats.org/markup-compatibility/2006">
              <mc:Choice xmlns:v="urn:schemas-microsoft-com:vml" Requires="v">
                <p:oleObj spid="_x0000_s4142" name="" r:id="rId10" imgW="1981200" imgH="228600" progId="Equation.3">
                  <p:embed/>
                </p:oleObj>
              </mc:Choice>
              <mc:Fallback>
                <p:oleObj name="" r:id="rId10" imgW="1981200" imgH="228600" progId="Equation.3">
                  <p:embed/>
                  <p:pic>
                    <p:nvPicPr>
                      <p:cNvPr id="0" name="图片 7"/>
                      <p:cNvPicPr/>
                      <p:nvPr/>
                    </p:nvPicPr>
                    <p:blipFill>
                      <a:blip r:embed="rId11"/>
                      <a:stretch>
                        <a:fillRect/>
                      </a:stretch>
                    </p:blipFill>
                    <p:spPr>
                      <a:xfrm>
                        <a:off x="6164580" y="2889250"/>
                        <a:ext cx="3686810" cy="425450"/>
                      </a:xfrm>
                      <a:prstGeom prst="rect">
                        <a:avLst/>
                      </a:prstGeom>
                      <a:noFill/>
                      <a:ln w="38100">
                        <a:noFill/>
                        <a:miter/>
                      </a:ln>
                    </p:spPr>
                  </p:pic>
                </p:oleObj>
              </mc:Fallback>
            </mc:AlternateContent>
          </a:graphicData>
        </a:graphic>
      </p:graphicFrame>
      <p:graphicFrame>
        <p:nvGraphicFramePr>
          <p:cNvPr id="12" name="表格 11"/>
          <p:cNvGraphicFramePr/>
          <p:nvPr>
            <p:custDataLst>
              <p:tags r:id="rId12"/>
            </p:custDataLst>
          </p:nvPr>
        </p:nvGraphicFramePr>
        <p:xfrm>
          <a:off x="1064895" y="3555365"/>
          <a:ext cx="9548495" cy="1507490"/>
        </p:xfrm>
        <a:graphic>
          <a:graphicData uri="http://schemas.openxmlformats.org/drawingml/2006/table">
            <a:tbl>
              <a:tblPr/>
              <a:tblGrid>
                <a:gridCol w="1397635"/>
                <a:gridCol w="635000"/>
                <a:gridCol w="635635"/>
                <a:gridCol w="635000"/>
                <a:gridCol w="840105"/>
                <a:gridCol w="408305"/>
                <a:gridCol w="1582420"/>
                <a:gridCol w="667385"/>
                <a:gridCol w="667385"/>
                <a:gridCol w="665480"/>
                <a:gridCol w="666750"/>
                <a:gridCol w="747395"/>
              </a:tblGrid>
              <a:tr h="60134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系数</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9</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15</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系数</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–4</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82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04800">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指数</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8</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指数</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19</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8</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6</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8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01345">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数组下标i</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数组下标i</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a:noFill/>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1</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2</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3</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cap="flat">
                      <a:noFill/>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3" name="文本框 12"/>
          <p:cNvSpPr txBox="1"/>
          <p:nvPr/>
        </p:nvSpPr>
        <p:spPr>
          <a:xfrm>
            <a:off x="717550" y="5434965"/>
            <a:ext cx="4064000" cy="460375"/>
          </a:xfrm>
          <a:prstGeom prst="rect">
            <a:avLst/>
          </a:prstGeom>
          <a:noFill/>
        </p:spPr>
        <p:txBody>
          <a:bodyPr wrap="square" rtlCol="0">
            <a:spAutoFit/>
          </a:bodyPr>
          <a:lstStyle/>
          <a:p>
            <a:pPr marL="342900" indent="-342900">
              <a:buFont typeface="Wingdings" panose="05000000000000000000" charset="0"/>
              <a:buChar char="n"/>
            </a:pPr>
            <a:r>
              <a:rPr lang="zh-CN" altLang="en-US" sz="2400"/>
              <a:t>这种表示的优点和缺点？</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84200" y="598805"/>
            <a:ext cx="5295265" cy="518795"/>
          </a:xfrm>
        </p:spPr>
        <p:txBody>
          <a:bodyPr>
            <a:normAutofit/>
          </a:bodyPr>
          <a:lstStyle/>
          <a:p>
            <a:pPr algn="l"/>
            <a:r>
              <a:rPr lang="zh-CN" altLang="en-US" sz="2400">
                <a:latin typeface="仿宋" panose="02010609060101010101" charset="-122"/>
                <a:ea typeface="仿宋" panose="02010609060101010101" charset="-122"/>
              </a:rPr>
              <a:t>稀疏矩阵的十字链表实现的一个例子</a:t>
            </a:r>
            <a:endParaRPr lang="zh-CN" altLang="en-US" sz="2400">
              <a:latin typeface="仿宋" panose="02010609060101010101" charset="-122"/>
              <a:ea typeface="仿宋" panose="02010609060101010101" charset="-122"/>
            </a:endParaRPr>
          </a:p>
        </p:txBody>
      </p:sp>
      <p:sp>
        <p:nvSpPr>
          <p:cNvPr id="3" name="副标题 2"/>
          <p:cNvSpPr>
            <a:spLocks noGrp="1"/>
          </p:cNvSpPr>
          <p:nvPr>
            <p:ph type="subTitle" idx="1"/>
          </p:nvPr>
        </p:nvSpPr>
        <p:spPr/>
        <p:txBody>
          <a:bodyPr/>
          <a:lstStyle/>
          <a:p>
            <a:r>
              <a:rPr lang="en-US" altLang="zh-CN" dirty="0"/>
              <a:t>2.6 </a:t>
            </a:r>
            <a:r>
              <a:rPr lang="zh-CN" altLang="en-US" dirty="0"/>
              <a:t>拓展延伸</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grpSp>
        <p:nvGrpSpPr>
          <p:cNvPr id="483" name="组合 118"/>
          <p:cNvGrpSpPr/>
          <p:nvPr/>
        </p:nvGrpSpPr>
        <p:grpSpPr>
          <a:xfrm>
            <a:off x="457200" y="1249680"/>
            <a:ext cx="11347450" cy="5158740"/>
            <a:chOff x="1980" y="3468"/>
            <a:chExt cx="8286" cy="6864"/>
          </a:xfrm>
        </p:grpSpPr>
        <p:grpSp>
          <p:nvGrpSpPr>
            <p:cNvPr id="484" name="组合 119"/>
            <p:cNvGrpSpPr/>
            <p:nvPr/>
          </p:nvGrpSpPr>
          <p:grpSpPr>
            <a:xfrm>
              <a:off x="4140" y="3624"/>
              <a:ext cx="720" cy="624"/>
              <a:chOff x="2520" y="3468"/>
              <a:chExt cx="720" cy="624"/>
            </a:xfrm>
          </p:grpSpPr>
          <p:sp>
            <p:nvSpPr>
              <p:cNvPr id="485" name="文本框 120"/>
              <p:cNvSpPr txBox="1">
                <a:spLocks noChangeArrowheads="1"/>
              </p:cNvSpPr>
              <p:nvPr>
                <p:custDataLst>
                  <p:tags r:id="rId1"/>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486" name="矩形 121"/>
              <p:cNvSpPr>
                <a:spLocks noChangeArrowheads="1"/>
              </p:cNvSpPr>
              <p:nvPr>
                <p:custDataLst>
                  <p:tags r:id="rId2"/>
                </p:custDataLst>
              </p:nvPr>
            </p:nvSpPr>
            <p:spPr bwMode="auto">
              <a:xfrm>
                <a:off x="2520" y="3780"/>
                <a:ext cx="180" cy="312"/>
              </a:xfrm>
              <a:prstGeom prst="rect">
                <a:avLst/>
              </a:prstGeom>
              <a:solidFill>
                <a:srgbClr val="FFFFFF"/>
              </a:solidFill>
              <a:ln w="9525">
                <a:solidFill>
                  <a:srgbClr val="000000"/>
                </a:solidFill>
                <a:miter lim="800000"/>
              </a:ln>
            </p:spPr>
          </p:sp>
          <p:sp>
            <p:nvSpPr>
              <p:cNvPr id="487" name="矩形 122"/>
              <p:cNvSpPr>
                <a:spLocks noChangeArrowheads="1"/>
              </p:cNvSpPr>
              <p:nvPr>
                <p:custDataLst>
                  <p:tags r:id="rId3"/>
                </p:custDataLst>
              </p:nvPr>
            </p:nvSpPr>
            <p:spPr bwMode="auto">
              <a:xfrm>
                <a:off x="3060" y="3780"/>
                <a:ext cx="180" cy="312"/>
              </a:xfrm>
              <a:prstGeom prst="rect">
                <a:avLst/>
              </a:prstGeom>
              <a:solidFill>
                <a:srgbClr val="FFFFFF"/>
              </a:solidFill>
              <a:ln w="9525">
                <a:solidFill>
                  <a:srgbClr val="000000"/>
                </a:solidFill>
                <a:miter lim="800000"/>
              </a:ln>
            </p:spPr>
          </p:sp>
          <p:sp>
            <p:nvSpPr>
              <p:cNvPr id="488" name="矩形 123"/>
              <p:cNvSpPr>
                <a:spLocks noChangeArrowheads="1"/>
              </p:cNvSpPr>
              <p:nvPr>
                <p:custDataLst>
                  <p:tags r:id="rId4"/>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489" name="组合 124"/>
            <p:cNvGrpSpPr/>
            <p:nvPr/>
          </p:nvGrpSpPr>
          <p:grpSpPr>
            <a:xfrm>
              <a:off x="1980" y="3468"/>
              <a:ext cx="1620" cy="939"/>
              <a:chOff x="1800" y="3624"/>
              <a:chExt cx="1620" cy="939"/>
            </a:xfrm>
          </p:grpSpPr>
          <p:sp>
            <p:nvSpPr>
              <p:cNvPr id="490" name="文本框 125"/>
              <p:cNvSpPr txBox="1">
                <a:spLocks noChangeArrowheads="1"/>
              </p:cNvSpPr>
              <p:nvPr>
                <p:custDataLst>
                  <p:tags r:id="rId5"/>
                </p:custDataLst>
              </p:nvPr>
            </p:nvSpPr>
            <p:spPr bwMode="auto">
              <a:xfrm>
                <a:off x="2700" y="3624"/>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Term</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491" name="矩形 126"/>
              <p:cNvSpPr>
                <a:spLocks noChangeArrowheads="1"/>
              </p:cNvSpPr>
              <p:nvPr>
                <p:custDataLst>
                  <p:tags r:id="rId6"/>
                </p:custDataLst>
              </p:nvPr>
            </p:nvSpPr>
            <p:spPr bwMode="auto">
              <a:xfrm>
                <a:off x="2700" y="3939"/>
                <a:ext cx="180" cy="624"/>
              </a:xfrm>
              <a:prstGeom prst="rect">
                <a:avLst/>
              </a:prstGeom>
              <a:solidFill>
                <a:srgbClr val="000000"/>
              </a:solidFill>
              <a:ln w="9525">
                <a:solidFill>
                  <a:srgbClr val="000000"/>
                </a:solidFill>
                <a:miter lim="800000"/>
              </a:ln>
            </p:spPr>
          </p:sp>
          <p:sp>
            <p:nvSpPr>
              <p:cNvPr id="492" name="文本框 127"/>
              <p:cNvSpPr txBox="1">
                <a:spLocks noChangeArrowheads="1"/>
              </p:cNvSpPr>
              <p:nvPr>
                <p:custDataLst>
                  <p:tags r:id="rId7"/>
                </p:custDataLst>
              </p:nvPr>
            </p:nvSpPr>
            <p:spPr bwMode="auto">
              <a:xfrm>
                <a:off x="2880" y="3936"/>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4</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493" name="文本框 128"/>
              <p:cNvSpPr txBox="1">
                <a:spLocks noChangeArrowheads="1"/>
              </p:cNvSpPr>
              <p:nvPr>
                <p:custDataLst>
                  <p:tags r:id="rId8"/>
                </p:custDataLst>
              </p:nvPr>
            </p:nvSpPr>
            <p:spPr bwMode="auto">
              <a:xfrm>
                <a:off x="3060" y="3936"/>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5</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494" name="文本框 129"/>
              <p:cNvSpPr txBox="1">
                <a:spLocks noChangeArrowheads="1"/>
              </p:cNvSpPr>
              <p:nvPr>
                <p:custDataLst>
                  <p:tags r:id="rId9"/>
                </p:custDataLst>
              </p:nvPr>
            </p:nvSpPr>
            <p:spPr bwMode="auto">
              <a:xfrm>
                <a:off x="2880" y="4248"/>
                <a:ext cx="36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7</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495" name="矩形 130"/>
              <p:cNvSpPr>
                <a:spLocks noChangeArrowheads="1"/>
              </p:cNvSpPr>
              <p:nvPr>
                <p:custDataLst>
                  <p:tags r:id="rId10"/>
                </p:custDataLst>
              </p:nvPr>
            </p:nvSpPr>
            <p:spPr bwMode="auto">
              <a:xfrm>
                <a:off x="3240" y="3936"/>
                <a:ext cx="180" cy="624"/>
              </a:xfrm>
              <a:prstGeom prst="rect">
                <a:avLst/>
              </a:prstGeom>
              <a:solidFill>
                <a:srgbClr val="FFFFFF"/>
              </a:solidFill>
              <a:ln w="9525">
                <a:solidFill>
                  <a:srgbClr val="000000"/>
                </a:solidFill>
                <a:miter lim="800000"/>
              </a:ln>
            </p:spPr>
          </p:sp>
          <p:sp>
            <p:nvSpPr>
              <p:cNvPr id="496" name="文本框 131"/>
              <p:cNvSpPr txBox="1">
                <a:spLocks noChangeArrowheads="1"/>
              </p:cNvSpPr>
              <p:nvPr>
                <p:custDataLst>
                  <p:tags r:id="rId11"/>
                </p:custDataLst>
              </p:nvPr>
            </p:nvSpPr>
            <p:spPr bwMode="auto">
              <a:xfrm>
                <a:off x="1800" y="3780"/>
                <a:ext cx="543" cy="624"/>
              </a:xfrm>
              <a:prstGeom prst="rect">
                <a:avLst/>
              </a:prstGeom>
              <a:noFill/>
              <a:ln>
                <a:noFill/>
              </a:ln>
            </p:spPr>
            <p:txBody>
              <a:bodyPr rot="0" vert="horz" wrap="square" lIns="91440" tIns="82800" rIns="91440" bIns="45720" anchor="t" anchorCtr="0" upright="1">
                <a:noAutofit/>
              </a:bodyPr>
              <a:lstStyle/>
              <a:p>
                <a:pPr algn="just"/>
                <a:r>
                  <a:rPr lang="en-US" altLang="zh-CN" kern="0">
                    <a:latin typeface="Courier"/>
                    <a:ea typeface="宋体" panose="02010600030101010101" pitchFamily="2" charset="-122"/>
                    <a:cs typeface="宋体" panose="02010600030101010101" pitchFamily="2" charset="-122"/>
                    <a:sym typeface="Times New Roman" panose="02020603050405020304"/>
                  </a:rPr>
                  <a:t>A</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cxnSp>
            <p:nvCxnSpPr>
              <p:cNvPr id="497" name="直线 132"/>
              <p:cNvCxnSpPr>
                <a:cxnSpLocks noChangeShapeType="1"/>
              </p:cNvCxnSpPr>
              <p:nvPr>
                <p:custDataLst>
                  <p:tags r:id="rId12"/>
                </p:custDataLst>
              </p:nvPr>
            </p:nvCxnSpPr>
            <p:spPr bwMode="auto">
              <a:xfrm>
                <a:off x="2160" y="4092"/>
                <a:ext cx="540" cy="0"/>
              </a:xfrm>
              <a:prstGeom prst="line">
                <a:avLst/>
              </a:prstGeom>
              <a:noFill/>
              <a:ln w="9525">
                <a:solidFill>
                  <a:srgbClr val="000000"/>
                </a:solidFill>
                <a:round/>
                <a:tailEnd type="triangle" w="med" len="med"/>
              </a:ln>
            </p:spPr>
          </p:cxnSp>
        </p:grpSp>
        <p:grpSp>
          <p:nvGrpSpPr>
            <p:cNvPr id="498" name="组合 133"/>
            <p:cNvGrpSpPr/>
            <p:nvPr/>
          </p:nvGrpSpPr>
          <p:grpSpPr>
            <a:xfrm>
              <a:off x="4140" y="4872"/>
              <a:ext cx="720" cy="936"/>
              <a:chOff x="3600" y="3468"/>
              <a:chExt cx="720" cy="936"/>
            </a:xfrm>
          </p:grpSpPr>
          <p:sp>
            <p:nvSpPr>
              <p:cNvPr id="499" name="文本框 134"/>
              <p:cNvSpPr txBox="1">
                <a:spLocks noChangeArrowheads="1"/>
              </p:cNvSpPr>
              <p:nvPr>
                <p:custDataLst>
                  <p:tags r:id="rId13"/>
                </p:custDataLst>
              </p:nvPr>
            </p:nvSpPr>
            <p:spPr bwMode="auto">
              <a:xfrm>
                <a:off x="360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Term</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00" name="矩形 135"/>
              <p:cNvSpPr>
                <a:spLocks noChangeArrowheads="1"/>
              </p:cNvSpPr>
              <p:nvPr>
                <p:custDataLst>
                  <p:tags r:id="rId14"/>
                </p:custDataLst>
              </p:nvPr>
            </p:nvSpPr>
            <p:spPr bwMode="auto">
              <a:xfrm>
                <a:off x="3600" y="3780"/>
                <a:ext cx="180" cy="624"/>
              </a:xfrm>
              <a:prstGeom prst="rect">
                <a:avLst/>
              </a:prstGeom>
              <a:solidFill>
                <a:srgbClr val="FFFFFF"/>
              </a:solidFill>
              <a:ln w="9525">
                <a:solidFill>
                  <a:srgbClr val="000000"/>
                </a:solidFill>
                <a:miter lim="800000"/>
              </a:ln>
            </p:spPr>
          </p:sp>
          <p:sp>
            <p:nvSpPr>
              <p:cNvPr id="501" name="文本框 136"/>
              <p:cNvSpPr txBox="1">
                <a:spLocks noChangeArrowheads="1"/>
              </p:cNvSpPr>
              <p:nvPr>
                <p:custDataLst>
                  <p:tags r:id="rId15"/>
                </p:custDataLst>
              </p:nvPr>
            </p:nvSpPr>
            <p:spPr bwMode="auto">
              <a:xfrm>
                <a:off x="378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0</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02" name="文本框 137"/>
              <p:cNvSpPr txBox="1">
                <a:spLocks noChangeArrowheads="1"/>
              </p:cNvSpPr>
              <p:nvPr>
                <p:custDataLst>
                  <p:tags r:id="rId16"/>
                </p:custDataLst>
              </p:nvPr>
            </p:nvSpPr>
            <p:spPr bwMode="auto">
              <a:xfrm>
                <a:off x="396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0</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03" name="文本框 138"/>
              <p:cNvSpPr txBox="1">
                <a:spLocks noChangeArrowheads="1"/>
              </p:cNvSpPr>
              <p:nvPr>
                <p:custDataLst>
                  <p:tags r:id="rId17"/>
                </p:custDataLst>
              </p:nvPr>
            </p:nvSpPr>
            <p:spPr bwMode="auto">
              <a:xfrm>
                <a:off x="3780" y="4092"/>
                <a:ext cx="36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18</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04" name="矩形 139"/>
              <p:cNvSpPr>
                <a:spLocks noChangeArrowheads="1"/>
              </p:cNvSpPr>
              <p:nvPr>
                <p:custDataLst>
                  <p:tags r:id="rId18"/>
                </p:custDataLst>
              </p:nvPr>
            </p:nvSpPr>
            <p:spPr bwMode="auto">
              <a:xfrm>
                <a:off x="4140" y="3780"/>
                <a:ext cx="180" cy="624"/>
              </a:xfrm>
              <a:prstGeom prst="rect">
                <a:avLst/>
              </a:prstGeom>
              <a:solidFill>
                <a:srgbClr val="FFFFFF"/>
              </a:solidFill>
              <a:ln w="9525">
                <a:solidFill>
                  <a:srgbClr val="000000"/>
                </a:solidFill>
                <a:miter lim="800000"/>
              </a:ln>
            </p:spPr>
          </p:sp>
        </p:grpSp>
        <p:grpSp>
          <p:nvGrpSpPr>
            <p:cNvPr id="505" name="组合 140"/>
            <p:cNvGrpSpPr/>
            <p:nvPr/>
          </p:nvGrpSpPr>
          <p:grpSpPr>
            <a:xfrm>
              <a:off x="5400" y="3624"/>
              <a:ext cx="720" cy="624"/>
              <a:chOff x="2520" y="3468"/>
              <a:chExt cx="720" cy="624"/>
            </a:xfrm>
          </p:grpSpPr>
          <p:sp>
            <p:nvSpPr>
              <p:cNvPr id="506" name="文本框 141"/>
              <p:cNvSpPr txBox="1">
                <a:spLocks noChangeArrowheads="1"/>
              </p:cNvSpPr>
              <p:nvPr>
                <p:custDataLst>
                  <p:tags r:id="rId19"/>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07" name="矩形 142"/>
              <p:cNvSpPr>
                <a:spLocks noChangeArrowheads="1"/>
              </p:cNvSpPr>
              <p:nvPr>
                <p:custDataLst>
                  <p:tags r:id="rId20"/>
                </p:custDataLst>
              </p:nvPr>
            </p:nvSpPr>
            <p:spPr bwMode="auto">
              <a:xfrm>
                <a:off x="2520" y="3780"/>
                <a:ext cx="180" cy="312"/>
              </a:xfrm>
              <a:prstGeom prst="rect">
                <a:avLst/>
              </a:prstGeom>
              <a:solidFill>
                <a:srgbClr val="FFFFFF"/>
              </a:solidFill>
              <a:ln w="9525">
                <a:solidFill>
                  <a:srgbClr val="000000"/>
                </a:solidFill>
                <a:miter lim="800000"/>
              </a:ln>
            </p:spPr>
          </p:sp>
          <p:sp>
            <p:nvSpPr>
              <p:cNvPr id="508" name="矩形 143"/>
              <p:cNvSpPr>
                <a:spLocks noChangeArrowheads="1"/>
              </p:cNvSpPr>
              <p:nvPr>
                <p:custDataLst>
                  <p:tags r:id="rId21"/>
                </p:custDataLst>
              </p:nvPr>
            </p:nvSpPr>
            <p:spPr bwMode="auto">
              <a:xfrm>
                <a:off x="3060" y="3780"/>
                <a:ext cx="180" cy="312"/>
              </a:xfrm>
              <a:prstGeom prst="rect">
                <a:avLst/>
              </a:prstGeom>
              <a:solidFill>
                <a:srgbClr val="FFFFFF"/>
              </a:solidFill>
              <a:ln w="9525">
                <a:solidFill>
                  <a:srgbClr val="000000"/>
                </a:solidFill>
                <a:miter lim="800000"/>
              </a:ln>
            </p:spPr>
          </p:sp>
          <p:sp>
            <p:nvSpPr>
              <p:cNvPr id="509" name="矩形 144"/>
              <p:cNvSpPr>
                <a:spLocks noChangeArrowheads="1"/>
              </p:cNvSpPr>
              <p:nvPr>
                <p:custDataLst>
                  <p:tags r:id="rId22"/>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510" name="组合 145"/>
            <p:cNvGrpSpPr/>
            <p:nvPr/>
          </p:nvGrpSpPr>
          <p:grpSpPr>
            <a:xfrm>
              <a:off x="6660" y="3624"/>
              <a:ext cx="720" cy="624"/>
              <a:chOff x="2520" y="3468"/>
              <a:chExt cx="720" cy="624"/>
            </a:xfrm>
          </p:grpSpPr>
          <p:sp>
            <p:nvSpPr>
              <p:cNvPr id="511" name="文本框 146"/>
              <p:cNvSpPr txBox="1">
                <a:spLocks noChangeArrowheads="1"/>
              </p:cNvSpPr>
              <p:nvPr>
                <p:custDataLst>
                  <p:tags r:id="rId23"/>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12" name="矩形 147"/>
              <p:cNvSpPr>
                <a:spLocks noChangeArrowheads="1"/>
              </p:cNvSpPr>
              <p:nvPr>
                <p:custDataLst>
                  <p:tags r:id="rId24"/>
                </p:custDataLst>
              </p:nvPr>
            </p:nvSpPr>
            <p:spPr bwMode="auto">
              <a:xfrm>
                <a:off x="2520" y="3780"/>
                <a:ext cx="180" cy="312"/>
              </a:xfrm>
              <a:prstGeom prst="rect">
                <a:avLst/>
              </a:prstGeom>
              <a:solidFill>
                <a:srgbClr val="FFFFFF"/>
              </a:solidFill>
              <a:ln w="9525">
                <a:solidFill>
                  <a:srgbClr val="000000"/>
                </a:solidFill>
                <a:miter lim="800000"/>
              </a:ln>
            </p:spPr>
          </p:sp>
          <p:sp>
            <p:nvSpPr>
              <p:cNvPr id="513" name="矩形 148"/>
              <p:cNvSpPr>
                <a:spLocks noChangeArrowheads="1"/>
              </p:cNvSpPr>
              <p:nvPr>
                <p:custDataLst>
                  <p:tags r:id="rId25"/>
                </p:custDataLst>
              </p:nvPr>
            </p:nvSpPr>
            <p:spPr bwMode="auto">
              <a:xfrm>
                <a:off x="3060" y="3780"/>
                <a:ext cx="180" cy="312"/>
              </a:xfrm>
              <a:prstGeom prst="rect">
                <a:avLst/>
              </a:prstGeom>
              <a:solidFill>
                <a:srgbClr val="FFFFFF"/>
              </a:solidFill>
              <a:ln w="9525">
                <a:solidFill>
                  <a:srgbClr val="000000"/>
                </a:solidFill>
                <a:miter lim="800000"/>
              </a:ln>
            </p:spPr>
          </p:sp>
          <p:sp>
            <p:nvSpPr>
              <p:cNvPr id="514" name="矩形 149"/>
              <p:cNvSpPr>
                <a:spLocks noChangeArrowheads="1"/>
              </p:cNvSpPr>
              <p:nvPr>
                <p:custDataLst>
                  <p:tags r:id="rId26"/>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515" name="组合 150"/>
            <p:cNvGrpSpPr/>
            <p:nvPr/>
          </p:nvGrpSpPr>
          <p:grpSpPr>
            <a:xfrm>
              <a:off x="7920" y="3624"/>
              <a:ext cx="720" cy="624"/>
              <a:chOff x="2520" y="3468"/>
              <a:chExt cx="720" cy="624"/>
            </a:xfrm>
          </p:grpSpPr>
          <p:sp>
            <p:nvSpPr>
              <p:cNvPr id="516" name="文本框 151"/>
              <p:cNvSpPr txBox="1">
                <a:spLocks noChangeArrowheads="1"/>
              </p:cNvSpPr>
              <p:nvPr>
                <p:custDataLst>
                  <p:tags r:id="rId27"/>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17" name="矩形 152"/>
              <p:cNvSpPr>
                <a:spLocks noChangeArrowheads="1"/>
              </p:cNvSpPr>
              <p:nvPr>
                <p:custDataLst>
                  <p:tags r:id="rId28"/>
                </p:custDataLst>
              </p:nvPr>
            </p:nvSpPr>
            <p:spPr bwMode="auto">
              <a:xfrm>
                <a:off x="2520" y="3780"/>
                <a:ext cx="180" cy="312"/>
              </a:xfrm>
              <a:prstGeom prst="rect">
                <a:avLst/>
              </a:prstGeom>
              <a:solidFill>
                <a:srgbClr val="FFFFFF"/>
              </a:solidFill>
              <a:ln w="9525">
                <a:solidFill>
                  <a:srgbClr val="000000"/>
                </a:solidFill>
                <a:miter lim="800000"/>
              </a:ln>
            </p:spPr>
          </p:sp>
          <p:sp>
            <p:nvSpPr>
              <p:cNvPr id="518" name="矩形 153"/>
              <p:cNvSpPr>
                <a:spLocks noChangeArrowheads="1"/>
              </p:cNvSpPr>
              <p:nvPr>
                <p:custDataLst>
                  <p:tags r:id="rId29"/>
                </p:custDataLst>
              </p:nvPr>
            </p:nvSpPr>
            <p:spPr bwMode="auto">
              <a:xfrm>
                <a:off x="3060" y="3780"/>
                <a:ext cx="180" cy="312"/>
              </a:xfrm>
              <a:prstGeom prst="rect">
                <a:avLst/>
              </a:prstGeom>
              <a:solidFill>
                <a:srgbClr val="FFFFFF"/>
              </a:solidFill>
              <a:ln w="9525">
                <a:solidFill>
                  <a:srgbClr val="000000"/>
                </a:solidFill>
                <a:miter lim="800000"/>
              </a:ln>
            </p:spPr>
          </p:sp>
          <p:sp>
            <p:nvSpPr>
              <p:cNvPr id="519" name="矩形 154"/>
              <p:cNvSpPr>
                <a:spLocks noChangeArrowheads="1"/>
              </p:cNvSpPr>
              <p:nvPr>
                <p:custDataLst>
                  <p:tags r:id="rId30"/>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520" name="组合 155"/>
            <p:cNvGrpSpPr/>
            <p:nvPr/>
          </p:nvGrpSpPr>
          <p:grpSpPr>
            <a:xfrm>
              <a:off x="9180" y="3624"/>
              <a:ext cx="720" cy="624"/>
              <a:chOff x="2520" y="3468"/>
              <a:chExt cx="720" cy="624"/>
            </a:xfrm>
          </p:grpSpPr>
          <p:sp>
            <p:nvSpPr>
              <p:cNvPr id="521" name="文本框 156"/>
              <p:cNvSpPr txBox="1">
                <a:spLocks noChangeArrowheads="1"/>
              </p:cNvSpPr>
              <p:nvPr>
                <p:custDataLst>
                  <p:tags r:id="rId31"/>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22" name="矩形 157"/>
              <p:cNvSpPr>
                <a:spLocks noChangeArrowheads="1"/>
              </p:cNvSpPr>
              <p:nvPr>
                <p:custDataLst>
                  <p:tags r:id="rId32"/>
                </p:custDataLst>
              </p:nvPr>
            </p:nvSpPr>
            <p:spPr bwMode="auto">
              <a:xfrm>
                <a:off x="2520" y="3780"/>
                <a:ext cx="180" cy="312"/>
              </a:xfrm>
              <a:prstGeom prst="rect">
                <a:avLst/>
              </a:prstGeom>
              <a:solidFill>
                <a:srgbClr val="FFFFFF"/>
              </a:solidFill>
              <a:ln w="9525">
                <a:solidFill>
                  <a:srgbClr val="000000"/>
                </a:solidFill>
                <a:miter lim="800000"/>
              </a:ln>
            </p:spPr>
          </p:sp>
          <p:sp>
            <p:nvSpPr>
              <p:cNvPr id="523" name="矩形 158"/>
              <p:cNvSpPr>
                <a:spLocks noChangeArrowheads="1"/>
              </p:cNvSpPr>
              <p:nvPr>
                <p:custDataLst>
                  <p:tags r:id="rId33"/>
                </p:custDataLst>
              </p:nvPr>
            </p:nvSpPr>
            <p:spPr bwMode="auto">
              <a:xfrm>
                <a:off x="3060" y="3780"/>
                <a:ext cx="180" cy="312"/>
              </a:xfrm>
              <a:prstGeom prst="rect">
                <a:avLst/>
              </a:prstGeom>
              <a:solidFill>
                <a:srgbClr val="FFFFFF"/>
              </a:solidFill>
              <a:ln w="9525">
                <a:solidFill>
                  <a:srgbClr val="000000"/>
                </a:solidFill>
                <a:miter lim="800000"/>
              </a:ln>
            </p:spPr>
          </p:sp>
          <p:sp>
            <p:nvSpPr>
              <p:cNvPr id="524" name="矩形 159"/>
              <p:cNvSpPr>
                <a:spLocks noChangeArrowheads="1"/>
              </p:cNvSpPr>
              <p:nvPr>
                <p:custDataLst>
                  <p:tags r:id="rId34"/>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525" name="组合 160"/>
            <p:cNvGrpSpPr/>
            <p:nvPr/>
          </p:nvGrpSpPr>
          <p:grpSpPr>
            <a:xfrm>
              <a:off x="2880" y="5028"/>
              <a:ext cx="720" cy="624"/>
              <a:chOff x="2520" y="3468"/>
              <a:chExt cx="720" cy="624"/>
            </a:xfrm>
          </p:grpSpPr>
          <p:sp>
            <p:nvSpPr>
              <p:cNvPr id="526" name="文本框 161"/>
              <p:cNvSpPr txBox="1">
                <a:spLocks noChangeArrowheads="1"/>
              </p:cNvSpPr>
              <p:nvPr>
                <p:custDataLst>
                  <p:tags r:id="rId35"/>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27" name="矩形 162"/>
              <p:cNvSpPr>
                <a:spLocks noChangeArrowheads="1"/>
              </p:cNvSpPr>
              <p:nvPr>
                <p:custDataLst>
                  <p:tags r:id="rId36"/>
                </p:custDataLst>
              </p:nvPr>
            </p:nvSpPr>
            <p:spPr bwMode="auto">
              <a:xfrm>
                <a:off x="2520" y="3780"/>
                <a:ext cx="180" cy="312"/>
              </a:xfrm>
              <a:prstGeom prst="rect">
                <a:avLst/>
              </a:prstGeom>
              <a:solidFill>
                <a:srgbClr val="FFFFFF"/>
              </a:solidFill>
              <a:ln w="9525">
                <a:solidFill>
                  <a:srgbClr val="000000"/>
                </a:solidFill>
                <a:miter lim="800000"/>
              </a:ln>
            </p:spPr>
          </p:sp>
          <p:sp>
            <p:nvSpPr>
              <p:cNvPr id="528" name="矩形 163"/>
              <p:cNvSpPr>
                <a:spLocks noChangeArrowheads="1"/>
              </p:cNvSpPr>
              <p:nvPr>
                <p:custDataLst>
                  <p:tags r:id="rId37"/>
                </p:custDataLst>
              </p:nvPr>
            </p:nvSpPr>
            <p:spPr bwMode="auto">
              <a:xfrm>
                <a:off x="3060" y="3780"/>
                <a:ext cx="180" cy="312"/>
              </a:xfrm>
              <a:prstGeom prst="rect">
                <a:avLst/>
              </a:prstGeom>
              <a:solidFill>
                <a:srgbClr val="FFFFFF"/>
              </a:solidFill>
              <a:ln w="9525">
                <a:solidFill>
                  <a:srgbClr val="000000"/>
                </a:solidFill>
                <a:miter lim="800000"/>
              </a:ln>
            </p:spPr>
          </p:sp>
          <p:sp>
            <p:nvSpPr>
              <p:cNvPr id="529" name="矩形 164"/>
              <p:cNvSpPr>
                <a:spLocks noChangeArrowheads="1"/>
              </p:cNvSpPr>
              <p:nvPr>
                <p:custDataLst>
                  <p:tags r:id="rId38"/>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530" name="组合 165"/>
            <p:cNvGrpSpPr/>
            <p:nvPr/>
          </p:nvGrpSpPr>
          <p:grpSpPr>
            <a:xfrm>
              <a:off x="2880" y="6120"/>
              <a:ext cx="720" cy="624"/>
              <a:chOff x="2520" y="3468"/>
              <a:chExt cx="720" cy="624"/>
            </a:xfrm>
          </p:grpSpPr>
          <p:sp>
            <p:nvSpPr>
              <p:cNvPr id="531" name="文本框 166"/>
              <p:cNvSpPr txBox="1">
                <a:spLocks noChangeArrowheads="1"/>
              </p:cNvSpPr>
              <p:nvPr>
                <p:custDataLst>
                  <p:tags r:id="rId39"/>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32" name="矩形 167"/>
              <p:cNvSpPr>
                <a:spLocks noChangeArrowheads="1"/>
              </p:cNvSpPr>
              <p:nvPr>
                <p:custDataLst>
                  <p:tags r:id="rId40"/>
                </p:custDataLst>
              </p:nvPr>
            </p:nvSpPr>
            <p:spPr bwMode="auto">
              <a:xfrm>
                <a:off x="2520" y="3780"/>
                <a:ext cx="180" cy="312"/>
              </a:xfrm>
              <a:prstGeom prst="rect">
                <a:avLst/>
              </a:prstGeom>
              <a:solidFill>
                <a:srgbClr val="FFFFFF"/>
              </a:solidFill>
              <a:ln w="9525">
                <a:solidFill>
                  <a:srgbClr val="000000"/>
                </a:solidFill>
                <a:miter lim="800000"/>
              </a:ln>
            </p:spPr>
          </p:sp>
          <p:sp>
            <p:nvSpPr>
              <p:cNvPr id="533" name="矩形 168"/>
              <p:cNvSpPr>
                <a:spLocks noChangeArrowheads="1"/>
              </p:cNvSpPr>
              <p:nvPr>
                <p:custDataLst>
                  <p:tags r:id="rId41"/>
                </p:custDataLst>
              </p:nvPr>
            </p:nvSpPr>
            <p:spPr bwMode="auto">
              <a:xfrm>
                <a:off x="3060" y="3780"/>
                <a:ext cx="180" cy="312"/>
              </a:xfrm>
              <a:prstGeom prst="rect">
                <a:avLst/>
              </a:prstGeom>
              <a:solidFill>
                <a:srgbClr val="FFFFFF"/>
              </a:solidFill>
              <a:ln w="9525">
                <a:solidFill>
                  <a:srgbClr val="000000"/>
                </a:solidFill>
                <a:miter lim="800000"/>
              </a:ln>
            </p:spPr>
          </p:sp>
          <p:sp>
            <p:nvSpPr>
              <p:cNvPr id="534" name="矩形 169"/>
              <p:cNvSpPr>
                <a:spLocks noChangeArrowheads="1"/>
              </p:cNvSpPr>
              <p:nvPr>
                <p:custDataLst>
                  <p:tags r:id="rId42"/>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535" name="组合 170"/>
            <p:cNvGrpSpPr/>
            <p:nvPr/>
          </p:nvGrpSpPr>
          <p:grpSpPr>
            <a:xfrm>
              <a:off x="4140" y="8304"/>
              <a:ext cx="720" cy="936"/>
              <a:chOff x="3600" y="3468"/>
              <a:chExt cx="720" cy="936"/>
            </a:xfrm>
          </p:grpSpPr>
          <p:sp>
            <p:nvSpPr>
              <p:cNvPr id="536" name="文本框 171"/>
              <p:cNvSpPr txBox="1">
                <a:spLocks noChangeArrowheads="1"/>
              </p:cNvSpPr>
              <p:nvPr>
                <p:custDataLst>
                  <p:tags r:id="rId43"/>
                </p:custDataLst>
              </p:nvPr>
            </p:nvSpPr>
            <p:spPr bwMode="auto">
              <a:xfrm>
                <a:off x="360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Term</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37" name="矩形 172"/>
              <p:cNvSpPr>
                <a:spLocks noChangeArrowheads="1"/>
              </p:cNvSpPr>
              <p:nvPr>
                <p:custDataLst>
                  <p:tags r:id="rId44"/>
                </p:custDataLst>
              </p:nvPr>
            </p:nvSpPr>
            <p:spPr bwMode="auto">
              <a:xfrm>
                <a:off x="3600" y="3780"/>
                <a:ext cx="180" cy="624"/>
              </a:xfrm>
              <a:prstGeom prst="rect">
                <a:avLst/>
              </a:prstGeom>
              <a:solidFill>
                <a:srgbClr val="FFFFFF"/>
              </a:solidFill>
              <a:ln w="9525">
                <a:solidFill>
                  <a:srgbClr val="000000"/>
                </a:solidFill>
                <a:miter lim="800000"/>
              </a:ln>
            </p:spPr>
          </p:sp>
          <p:sp>
            <p:nvSpPr>
              <p:cNvPr id="538" name="文本框 173"/>
              <p:cNvSpPr txBox="1">
                <a:spLocks noChangeArrowheads="1"/>
              </p:cNvSpPr>
              <p:nvPr>
                <p:custDataLst>
                  <p:tags r:id="rId45"/>
                </p:custDataLst>
              </p:nvPr>
            </p:nvSpPr>
            <p:spPr bwMode="auto">
              <a:xfrm>
                <a:off x="378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3</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39" name="文本框 174"/>
              <p:cNvSpPr txBox="1">
                <a:spLocks noChangeArrowheads="1"/>
              </p:cNvSpPr>
              <p:nvPr>
                <p:custDataLst>
                  <p:tags r:id="rId46"/>
                </p:custDataLst>
              </p:nvPr>
            </p:nvSpPr>
            <p:spPr bwMode="auto">
              <a:xfrm>
                <a:off x="396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0</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40" name="文本框 175"/>
              <p:cNvSpPr txBox="1">
                <a:spLocks noChangeArrowheads="1"/>
              </p:cNvSpPr>
              <p:nvPr>
                <p:custDataLst>
                  <p:tags r:id="rId47"/>
                </p:custDataLst>
              </p:nvPr>
            </p:nvSpPr>
            <p:spPr bwMode="auto">
              <a:xfrm>
                <a:off x="3780" y="4092"/>
                <a:ext cx="36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23</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41" name="矩形 176"/>
              <p:cNvSpPr>
                <a:spLocks noChangeArrowheads="1"/>
              </p:cNvSpPr>
              <p:nvPr>
                <p:custDataLst>
                  <p:tags r:id="rId48"/>
                </p:custDataLst>
              </p:nvPr>
            </p:nvSpPr>
            <p:spPr bwMode="auto">
              <a:xfrm>
                <a:off x="4140" y="3780"/>
                <a:ext cx="180" cy="624"/>
              </a:xfrm>
              <a:prstGeom prst="rect">
                <a:avLst/>
              </a:prstGeom>
              <a:solidFill>
                <a:srgbClr val="FFFFFF"/>
              </a:solidFill>
              <a:ln w="9525">
                <a:solidFill>
                  <a:srgbClr val="000000"/>
                </a:solidFill>
                <a:miter lim="800000"/>
              </a:ln>
            </p:spPr>
          </p:sp>
        </p:grpSp>
        <p:grpSp>
          <p:nvGrpSpPr>
            <p:cNvPr id="542" name="组合 177"/>
            <p:cNvGrpSpPr/>
            <p:nvPr/>
          </p:nvGrpSpPr>
          <p:grpSpPr>
            <a:xfrm>
              <a:off x="2880" y="7212"/>
              <a:ext cx="720" cy="624"/>
              <a:chOff x="2520" y="3468"/>
              <a:chExt cx="720" cy="624"/>
            </a:xfrm>
          </p:grpSpPr>
          <p:sp>
            <p:nvSpPr>
              <p:cNvPr id="543" name="文本框 178"/>
              <p:cNvSpPr txBox="1">
                <a:spLocks noChangeArrowheads="1"/>
              </p:cNvSpPr>
              <p:nvPr>
                <p:custDataLst>
                  <p:tags r:id="rId49"/>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44" name="矩形 179"/>
              <p:cNvSpPr>
                <a:spLocks noChangeArrowheads="1"/>
              </p:cNvSpPr>
              <p:nvPr>
                <p:custDataLst>
                  <p:tags r:id="rId50"/>
                </p:custDataLst>
              </p:nvPr>
            </p:nvSpPr>
            <p:spPr bwMode="auto">
              <a:xfrm>
                <a:off x="2520" y="3780"/>
                <a:ext cx="180" cy="312"/>
              </a:xfrm>
              <a:prstGeom prst="rect">
                <a:avLst/>
              </a:prstGeom>
              <a:solidFill>
                <a:srgbClr val="FFFFFF"/>
              </a:solidFill>
              <a:ln w="9525">
                <a:solidFill>
                  <a:srgbClr val="000000"/>
                </a:solidFill>
                <a:miter lim="800000"/>
              </a:ln>
            </p:spPr>
          </p:sp>
          <p:sp>
            <p:nvSpPr>
              <p:cNvPr id="545" name="矩形 180"/>
              <p:cNvSpPr>
                <a:spLocks noChangeArrowheads="1"/>
              </p:cNvSpPr>
              <p:nvPr>
                <p:custDataLst>
                  <p:tags r:id="rId51"/>
                </p:custDataLst>
              </p:nvPr>
            </p:nvSpPr>
            <p:spPr bwMode="auto">
              <a:xfrm>
                <a:off x="3060" y="3780"/>
                <a:ext cx="180" cy="312"/>
              </a:xfrm>
              <a:prstGeom prst="rect">
                <a:avLst/>
              </a:prstGeom>
              <a:solidFill>
                <a:srgbClr val="FFFFFF"/>
              </a:solidFill>
              <a:ln w="9525">
                <a:solidFill>
                  <a:srgbClr val="000000"/>
                </a:solidFill>
                <a:miter lim="800000"/>
              </a:ln>
            </p:spPr>
          </p:sp>
          <p:sp>
            <p:nvSpPr>
              <p:cNvPr id="546" name="矩形 181"/>
              <p:cNvSpPr>
                <a:spLocks noChangeArrowheads="1"/>
              </p:cNvSpPr>
              <p:nvPr>
                <p:custDataLst>
                  <p:tags r:id="rId52"/>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547" name="组合 182"/>
            <p:cNvGrpSpPr/>
            <p:nvPr/>
          </p:nvGrpSpPr>
          <p:grpSpPr>
            <a:xfrm>
              <a:off x="2880" y="8304"/>
              <a:ext cx="720" cy="624"/>
              <a:chOff x="2520" y="3468"/>
              <a:chExt cx="720" cy="624"/>
            </a:xfrm>
          </p:grpSpPr>
          <p:sp>
            <p:nvSpPr>
              <p:cNvPr id="548" name="文本框 183"/>
              <p:cNvSpPr txBox="1">
                <a:spLocks noChangeArrowheads="1"/>
              </p:cNvSpPr>
              <p:nvPr>
                <p:custDataLst>
                  <p:tags r:id="rId53"/>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49" name="矩形 184"/>
              <p:cNvSpPr>
                <a:spLocks noChangeArrowheads="1"/>
              </p:cNvSpPr>
              <p:nvPr>
                <p:custDataLst>
                  <p:tags r:id="rId54"/>
                </p:custDataLst>
              </p:nvPr>
            </p:nvSpPr>
            <p:spPr bwMode="auto">
              <a:xfrm>
                <a:off x="2520" y="3780"/>
                <a:ext cx="180" cy="312"/>
              </a:xfrm>
              <a:prstGeom prst="rect">
                <a:avLst/>
              </a:prstGeom>
              <a:solidFill>
                <a:srgbClr val="FFFFFF"/>
              </a:solidFill>
              <a:ln w="9525">
                <a:solidFill>
                  <a:srgbClr val="000000"/>
                </a:solidFill>
                <a:miter lim="800000"/>
              </a:ln>
            </p:spPr>
          </p:sp>
          <p:sp>
            <p:nvSpPr>
              <p:cNvPr id="550" name="矩形 185"/>
              <p:cNvSpPr>
                <a:spLocks noChangeArrowheads="1"/>
              </p:cNvSpPr>
              <p:nvPr>
                <p:custDataLst>
                  <p:tags r:id="rId55"/>
                </p:custDataLst>
              </p:nvPr>
            </p:nvSpPr>
            <p:spPr bwMode="auto">
              <a:xfrm>
                <a:off x="3060" y="3780"/>
                <a:ext cx="180" cy="312"/>
              </a:xfrm>
              <a:prstGeom prst="rect">
                <a:avLst/>
              </a:prstGeom>
              <a:solidFill>
                <a:srgbClr val="FFFFFF"/>
              </a:solidFill>
              <a:ln w="9525">
                <a:solidFill>
                  <a:srgbClr val="000000"/>
                </a:solidFill>
                <a:miter lim="800000"/>
              </a:ln>
            </p:spPr>
          </p:sp>
          <p:sp>
            <p:nvSpPr>
              <p:cNvPr id="551" name="矩形 186"/>
              <p:cNvSpPr>
                <a:spLocks noChangeArrowheads="1"/>
              </p:cNvSpPr>
              <p:nvPr>
                <p:custDataLst>
                  <p:tags r:id="rId56"/>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552" name="组合 187"/>
            <p:cNvGrpSpPr/>
            <p:nvPr/>
          </p:nvGrpSpPr>
          <p:grpSpPr>
            <a:xfrm>
              <a:off x="2880" y="9552"/>
              <a:ext cx="720" cy="624"/>
              <a:chOff x="2520" y="3468"/>
              <a:chExt cx="720" cy="624"/>
            </a:xfrm>
          </p:grpSpPr>
          <p:sp>
            <p:nvSpPr>
              <p:cNvPr id="553" name="文本框 188"/>
              <p:cNvSpPr txBox="1">
                <a:spLocks noChangeArrowheads="1"/>
              </p:cNvSpPr>
              <p:nvPr>
                <p:custDataLst>
                  <p:tags r:id="rId57"/>
                </p:custDataLst>
              </p:nvPr>
            </p:nvSpPr>
            <p:spPr bwMode="auto">
              <a:xfrm>
                <a:off x="252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Head</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54" name="矩形 189"/>
              <p:cNvSpPr>
                <a:spLocks noChangeArrowheads="1"/>
              </p:cNvSpPr>
              <p:nvPr>
                <p:custDataLst>
                  <p:tags r:id="rId58"/>
                </p:custDataLst>
              </p:nvPr>
            </p:nvSpPr>
            <p:spPr bwMode="auto">
              <a:xfrm>
                <a:off x="2520" y="3780"/>
                <a:ext cx="180" cy="312"/>
              </a:xfrm>
              <a:prstGeom prst="rect">
                <a:avLst/>
              </a:prstGeom>
              <a:solidFill>
                <a:srgbClr val="FFFFFF"/>
              </a:solidFill>
              <a:ln w="9525">
                <a:solidFill>
                  <a:srgbClr val="000000"/>
                </a:solidFill>
                <a:miter lim="800000"/>
              </a:ln>
            </p:spPr>
          </p:sp>
          <p:sp>
            <p:nvSpPr>
              <p:cNvPr id="555" name="矩形 190"/>
              <p:cNvSpPr>
                <a:spLocks noChangeArrowheads="1"/>
              </p:cNvSpPr>
              <p:nvPr>
                <p:custDataLst>
                  <p:tags r:id="rId59"/>
                </p:custDataLst>
              </p:nvPr>
            </p:nvSpPr>
            <p:spPr bwMode="auto">
              <a:xfrm>
                <a:off x="3060" y="3780"/>
                <a:ext cx="180" cy="312"/>
              </a:xfrm>
              <a:prstGeom prst="rect">
                <a:avLst/>
              </a:prstGeom>
              <a:solidFill>
                <a:srgbClr val="FFFFFF"/>
              </a:solidFill>
              <a:ln w="9525">
                <a:solidFill>
                  <a:srgbClr val="000000"/>
                </a:solidFill>
                <a:miter lim="800000"/>
              </a:ln>
            </p:spPr>
          </p:sp>
          <p:sp>
            <p:nvSpPr>
              <p:cNvPr id="556" name="矩形 191"/>
              <p:cNvSpPr>
                <a:spLocks noChangeArrowheads="1"/>
              </p:cNvSpPr>
              <p:nvPr>
                <p:custDataLst>
                  <p:tags r:id="rId60"/>
                </p:custDataLst>
              </p:nvPr>
            </p:nvSpPr>
            <p:spPr bwMode="auto">
              <a:xfrm>
                <a:off x="2700" y="3780"/>
                <a:ext cx="360" cy="312"/>
              </a:xfrm>
              <a:prstGeom prst="rect">
                <a:avLst/>
              </a:prstGeom>
              <a:solidFill>
                <a:srgbClr val="FFFFFF"/>
              </a:solidFill>
              <a:ln w="9525">
                <a:solidFill>
                  <a:srgbClr val="000000"/>
                </a:solidFill>
                <a:miter lim="800000"/>
              </a:ln>
            </p:spPr>
          </p:sp>
        </p:grpSp>
        <p:grpSp>
          <p:nvGrpSpPr>
            <p:cNvPr id="557" name="组合 192"/>
            <p:cNvGrpSpPr/>
            <p:nvPr/>
          </p:nvGrpSpPr>
          <p:grpSpPr>
            <a:xfrm>
              <a:off x="5400" y="6120"/>
              <a:ext cx="720" cy="936"/>
              <a:chOff x="3600" y="3468"/>
              <a:chExt cx="720" cy="936"/>
            </a:xfrm>
          </p:grpSpPr>
          <p:sp>
            <p:nvSpPr>
              <p:cNvPr id="558" name="文本框 193"/>
              <p:cNvSpPr txBox="1">
                <a:spLocks noChangeArrowheads="1"/>
              </p:cNvSpPr>
              <p:nvPr>
                <p:custDataLst>
                  <p:tags r:id="rId61"/>
                </p:custDataLst>
              </p:nvPr>
            </p:nvSpPr>
            <p:spPr bwMode="auto">
              <a:xfrm>
                <a:off x="360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Term</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59" name="矩形 194"/>
              <p:cNvSpPr>
                <a:spLocks noChangeArrowheads="1"/>
              </p:cNvSpPr>
              <p:nvPr>
                <p:custDataLst>
                  <p:tags r:id="rId62"/>
                </p:custDataLst>
              </p:nvPr>
            </p:nvSpPr>
            <p:spPr bwMode="auto">
              <a:xfrm>
                <a:off x="3600" y="3780"/>
                <a:ext cx="180" cy="624"/>
              </a:xfrm>
              <a:prstGeom prst="rect">
                <a:avLst/>
              </a:prstGeom>
              <a:solidFill>
                <a:srgbClr val="FFFFFF"/>
              </a:solidFill>
              <a:ln w="9525">
                <a:solidFill>
                  <a:srgbClr val="000000"/>
                </a:solidFill>
                <a:miter lim="800000"/>
              </a:ln>
            </p:spPr>
          </p:sp>
          <p:sp>
            <p:nvSpPr>
              <p:cNvPr id="560" name="文本框 195"/>
              <p:cNvSpPr txBox="1">
                <a:spLocks noChangeArrowheads="1"/>
              </p:cNvSpPr>
              <p:nvPr>
                <p:custDataLst>
                  <p:tags r:id="rId63"/>
                </p:custDataLst>
              </p:nvPr>
            </p:nvSpPr>
            <p:spPr bwMode="auto">
              <a:xfrm>
                <a:off x="378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1</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61" name="文本框 196"/>
              <p:cNvSpPr txBox="1">
                <a:spLocks noChangeArrowheads="1"/>
              </p:cNvSpPr>
              <p:nvPr>
                <p:custDataLst>
                  <p:tags r:id="rId64"/>
                </p:custDataLst>
              </p:nvPr>
            </p:nvSpPr>
            <p:spPr bwMode="auto">
              <a:xfrm>
                <a:off x="396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1</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62" name="文本框 197"/>
              <p:cNvSpPr txBox="1">
                <a:spLocks noChangeArrowheads="1"/>
              </p:cNvSpPr>
              <p:nvPr>
                <p:custDataLst>
                  <p:tags r:id="rId65"/>
                </p:custDataLst>
              </p:nvPr>
            </p:nvSpPr>
            <p:spPr bwMode="auto">
              <a:xfrm>
                <a:off x="3780" y="4092"/>
                <a:ext cx="36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27</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63" name="矩形 198"/>
              <p:cNvSpPr>
                <a:spLocks noChangeArrowheads="1"/>
              </p:cNvSpPr>
              <p:nvPr>
                <p:custDataLst>
                  <p:tags r:id="rId66"/>
                </p:custDataLst>
              </p:nvPr>
            </p:nvSpPr>
            <p:spPr bwMode="auto">
              <a:xfrm>
                <a:off x="4140" y="3780"/>
                <a:ext cx="180" cy="624"/>
              </a:xfrm>
              <a:prstGeom prst="rect">
                <a:avLst/>
              </a:prstGeom>
              <a:solidFill>
                <a:srgbClr val="FFFFFF"/>
              </a:solidFill>
              <a:ln w="9525">
                <a:solidFill>
                  <a:srgbClr val="000000"/>
                </a:solidFill>
                <a:miter lim="800000"/>
              </a:ln>
            </p:spPr>
          </p:sp>
        </p:grpSp>
        <p:grpSp>
          <p:nvGrpSpPr>
            <p:cNvPr id="564" name="组合 199"/>
            <p:cNvGrpSpPr/>
            <p:nvPr/>
          </p:nvGrpSpPr>
          <p:grpSpPr>
            <a:xfrm>
              <a:off x="5400" y="8304"/>
              <a:ext cx="720" cy="936"/>
              <a:chOff x="3600" y="3468"/>
              <a:chExt cx="720" cy="936"/>
            </a:xfrm>
          </p:grpSpPr>
          <p:sp>
            <p:nvSpPr>
              <p:cNvPr id="565" name="文本框 200"/>
              <p:cNvSpPr txBox="1">
                <a:spLocks noChangeArrowheads="1"/>
              </p:cNvSpPr>
              <p:nvPr>
                <p:custDataLst>
                  <p:tags r:id="rId67"/>
                </p:custDataLst>
              </p:nvPr>
            </p:nvSpPr>
            <p:spPr bwMode="auto">
              <a:xfrm>
                <a:off x="360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Term</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66" name="矩形 201"/>
              <p:cNvSpPr>
                <a:spLocks noChangeArrowheads="1"/>
              </p:cNvSpPr>
              <p:nvPr>
                <p:custDataLst>
                  <p:tags r:id="rId68"/>
                </p:custDataLst>
              </p:nvPr>
            </p:nvSpPr>
            <p:spPr bwMode="auto">
              <a:xfrm>
                <a:off x="3600" y="3780"/>
                <a:ext cx="180" cy="624"/>
              </a:xfrm>
              <a:prstGeom prst="rect">
                <a:avLst/>
              </a:prstGeom>
              <a:solidFill>
                <a:srgbClr val="FFFFFF"/>
              </a:solidFill>
              <a:ln w="9525">
                <a:solidFill>
                  <a:srgbClr val="000000"/>
                </a:solidFill>
                <a:miter lim="800000"/>
              </a:ln>
            </p:spPr>
          </p:sp>
          <p:sp>
            <p:nvSpPr>
              <p:cNvPr id="567" name="文本框 202"/>
              <p:cNvSpPr txBox="1">
                <a:spLocks noChangeArrowheads="1"/>
              </p:cNvSpPr>
              <p:nvPr>
                <p:custDataLst>
                  <p:tags r:id="rId69"/>
                </p:custDataLst>
              </p:nvPr>
            </p:nvSpPr>
            <p:spPr bwMode="auto">
              <a:xfrm>
                <a:off x="378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3</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68" name="文本框 203"/>
              <p:cNvSpPr txBox="1">
                <a:spLocks noChangeArrowheads="1"/>
              </p:cNvSpPr>
              <p:nvPr>
                <p:custDataLst>
                  <p:tags r:id="rId70"/>
                </p:custDataLst>
              </p:nvPr>
            </p:nvSpPr>
            <p:spPr bwMode="auto">
              <a:xfrm>
                <a:off x="396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1</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69" name="文本框 204"/>
              <p:cNvSpPr txBox="1">
                <a:spLocks noChangeArrowheads="1"/>
              </p:cNvSpPr>
              <p:nvPr>
                <p:custDataLst>
                  <p:tags r:id="rId71"/>
                </p:custDataLst>
              </p:nvPr>
            </p:nvSpPr>
            <p:spPr bwMode="auto">
              <a:xfrm>
                <a:off x="3780" y="4092"/>
                <a:ext cx="36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-1</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70" name="矩形 205"/>
              <p:cNvSpPr>
                <a:spLocks noChangeArrowheads="1"/>
              </p:cNvSpPr>
              <p:nvPr>
                <p:custDataLst>
                  <p:tags r:id="rId72"/>
                </p:custDataLst>
              </p:nvPr>
            </p:nvSpPr>
            <p:spPr bwMode="auto">
              <a:xfrm>
                <a:off x="4140" y="3780"/>
                <a:ext cx="180" cy="624"/>
              </a:xfrm>
              <a:prstGeom prst="rect">
                <a:avLst/>
              </a:prstGeom>
              <a:solidFill>
                <a:srgbClr val="FFFFFF"/>
              </a:solidFill>
              <a:ln w="9525">
                <a:solidFill>
                  <a:srgbClr val="000000"/>
                </a:solidFill>
                <a:miter lim="800000"/>
              </a:ln>
            </p:spPr>
          </p:sp>
        </p:grpSp>
        <p:grpSp>
          <p:nvGrpSpPr>
            <p:cNvPr id="571" name="组合 206"/>
            <p:cNvGrpSpPr/>
            <p:nvPr/>
          </p:nvGrpSpPr>
          <p:grpSpPr>
            <a:xfrm>
              <a:off x="7920" y="4872"/>
              <a:ext cx="720" cy="936"/>
              <a:chOff x="3600" y="3468"/>
              <a:chExt cx="720" cy="936"/>
            </a:xfrm>
          </p:grpSpPr>
          <p:sp>
            <p:nvSpPr>
              <p:cNvPr id="572" name="文本框 207"/>
              <p:cNvSpPr txBox="1">
                <a:spLocks noChangeArrowheads="1"/>
              </p:cNvSpPr>
              <p:nvPr>
                <p:custDataLst>
                  <p:tags r:id="rId73"/>
                </p:custDataLst>
              </p:nvPr>
            </p:nvSpPr>
            <p:spPr bwMode="auto">
              <a:xfrm>
                <a:off x="360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Term</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73" name="矩形 208"/>
              <p:cNvSpPr>
                <a:spLocks noChangeArrowheads="1"/>
              </p:cNvSpPr>
              <p:nvPr>
                <p:custDataLst>
                  <p:tags r:id="rId74"/>
                </p:custDataLst>
              </p:nvPr>
            </p:nvSpPr>
            <p:spPr bwMode="auto">
              <a:xfrm>
                <a:off x="3600" y="3780"/>
                <a:ext cx="180" cy="624"/>
              </a:xfrm>
              <a:prstGeom prst="rect">
                <a:avLst/>
              </a:prstGeom>
              <a:solidFill>
                <a:srgbClr val="FFFFFF"/>
              </a:solidFill>
              <a:ln w="9525">
                <a:solidFill>
                  <a:srgbClr val="000000"/>
                </a:solidFill>
                <a:miter lim="800000"/>
              </a:ln>
            </p:spPr>
          </p:sp>
          <p:sp>
            <p:nvSpPr>
              <p:cNvPr id="574" name="文本框 209"/>
              <p:cNvSpPr txBox="1">
                <a:spLocks noChangeArrowheads="1"/>
              </p:cNvSpPr>
              <p:nvPr>
                <p:custDataLst>
                  <p:tags r:id="rId75"/>
                </p:custDataLst>
              </p:nvPr>
            </p:nvSpPr>
            <p:spPr bwMode="auto">
              <a:xfrm>
                <a:off x="378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0</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75" name="文本框 210"/>
              <p:cNvSpPr txBox="1">
                <a:spLocks noChangeArrowheads="1"/>
              </p:cNvSpPr>
              <p:nvPr>
                <p:custDataLst>
                  <p:tags r:id="rId76"/>
                </p:custDataLst>
              </p:nvPr>
            </p:nvSpPr>
            <p:spPr bwMode="auto">
              <a:xfrm>
                <a:off x="396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3</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76" name="文本框 211"/>
              <p:cNvSpPr txBox="1">
                <a:spLocks noChangeArrowheads="1"/>
              </p:cNvSpPr>
              <p:nvPr>
                <p:custDataLst>
                  <p:tags r:id="rId77"/>
                </p:custDataLst>
              </p:nvPr>
            </p:nvSpPr>
            <p:spPr bwMode="auto">
              <a:xfrm>
                <a:off x="3780" y="4092"/>
                <a:ext cx="36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2</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77" name="矩形 212"/>
              <p:cNvSpPr>
                <a:spLocks noChangeArrowheads="1"/>
              </p:cNvSpPr>
              <p:nvPr>
                <p:custDataLst>
                  <p:tags r:id="rId78"/>
                </p:custDataLst>
              </p:nvPr>
            </p:nvSpPr>
            <p:spPr bwMode="auto">
              <a:xfrm>
                <a:off x="4140" y="3780"/>
                <a:ext cx="180" cy="624"/>
              </a:xfrm>
              <a:prstGeom prst="rect">
                <a:avLst/>
              </a:prstGeom>
              <a:solidFill>
                <a:srgbClr val="FFFFFF"/>
              </a:solidFill>
              <a:ln w="9525">
                <a:solidFill>
                  <a:srgbClr val="000000"/>
                </a:solidFill>
                <a:miter lim="800000"/>
              </a:ln>
            </p:spPr>
          </p:sp>
        </p:grpSp>
        <p:grpSp>
          <p:nvGrpSpPr>
            <p:cNvPr id="578" name="组合 213"/>
            <p:cNvGrpSpPr/>
            <p:nvPr/>
          </p:nvGrpSpPr>
          <p:grpSpPr>
            <a:xfrm>
              <a:off x="7920" y="7056"/>
              <a:ext cx="720" cy="936"/>
              <a:chOff x="3600" y="3468"/>
              <a:chExt cx="720" cy="936"/>
            </a:xfrm>
          </p:grpSpPr>
          <p:sp>
            <p:nvSpPr>
              <p:cNvPr id="579" name="文本框 214"/>
              <p:cNvSpPr txBox="1">
                <a:spLocks noChangeArrowheads="1"/>
              </p:cNvSpPr>
              <p:nvPr>
                <p:custDataLst>
                  <p:tags r:id="rId79"/>
                </p:custDataLst>
              </p:nvPr>
            </p:nvSpPr>
            <p:spPr bwMode="auto">
              <a:xfrm>
                <a:off x="360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Term</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80" name="矩形 215"/>
              <p:cNvSpPr>
                <a:spLocks noChangeArrowheads="1"/>
              </p:cNvSpPr>
              <p:nvPr>
                <p:custDataLst>
                  <p:tags r:id="rId80"/>
                </p:custDataLst>
              </p:nvPr>
            </p:nvSpPr>
            <p:spPr bwMode="auto">
              <a:xfrm>
                <a:off x="3600" y="3780"/>
                <a:ext cx="180" cy="624"/>
              </a:xfrm>
              <a:prstGeom prst="rect">
                <a:avLst/>
              </a:prstGeom>
              <a:solidFill>
                <a:srgbClr val="FFFFFF"/>
              </a:solidFill>
              <a:ln w="9525">
                <a:solidFill>
                  <a:srgbClr val="000000"/>
                </a:solidFill>
                <a:miter lim="800000"/>
              </a:ln>
            </p:spPr>
          </p:sp>
          <p:sp>
            <p:nvSpPr>
              <p:cNvPr id="581" name="文本框 216"/>
              <p:cNvSpPr txBox="1">
                <a:spLocks noChangeArrowheads="1"/>
              </p:cNvSpPr>
              <p:nvPr>
                <p:custDataLst>
                  <p:tags r:id="rId81"/>
                </p:custDataLst>
              </p:nvPr>
            </p:nvSpPr>
            <p:spPr bwMode="auto">
              <a:xfrm>
                <a:off x="378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2</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82" name="文本框 217"/>
              <p:cNvSpPr txBox="1">
                <a:spLocks noChangeArrowheads="1"/>
              </p:cNvSpPr>
              <p:nvPr>
                <p:custDataLst>
                  <p:tags r:id="rId82"/>
                </p:custDataLst>
              </p:nvPr>
            </p:nvSpPr>
            <p:spPr bwMode="auto">
              <a:xfrm>
                <a:off x="396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3</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83" name="文本框 218"/>
              <p:cNvSpPr txBox="1">
                <a:spLocks noChangeArrowheads="1"/>
              </p:cNvSpPr>
              <p:nvPr>
                <p:custDataLst>
                  <p:tags r:id="rId83"/>
                </p:custDataLst>
              </p:nvPr>
            </p:nvSpPr>
            <p:spPr bwMode="auto">
              <a:xfrm>
                <a:off x="3780" y="4092"/>
                <a:ext cx="36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-4</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84" name="矩形 219"/>
              <p:cNvSpPr>
                <a:spLocks noChangeArrowheads="1"/>
              </p:cNvSpPr>
              <p:nvPr>
                <p:custDataLst>
                  <p:tags r:id="rId84"/>
                </p:custDataLst>
              </p:nvPr>
            </p:nvSpPr>
            <p:spPr bwMode="auto">
              <a:xfrm>
                <a:off x="4140" y="3780"/>
                <a:ext cx="180" cy="624"/>
              </a:xfrm>
              <a:prstGeom prst="rect">
                <a:avLst/>
              </a:prstGeom>
              <a:solidFill>
                <a:srgbClr val="FFFFFF"/>
              </a:solidFill>
              <a:ln w="9525">
                <a:solidFill>
                  <a:srgbClr val="000000"/>
                </a:solidFill>
                <a:miter lim="800000"/>
              </a:ln>
            </p:spPr>
          </p:sp>
        </p:grpSp>
        <p:grpSp>
          <p:nvGrpSpPr>
            <p:cNvPr id="585" name="组合 220"/>
            <p:cNvGrpSpPr/>
            <p:nvPr/>
          </p:nvGrpSpPr>
          <p:grpSpPr>
            <a:xfrm>
              <a:off x="9180" y="8304"/>
              <a:ext cx="720" cy="936"/>
              <a:chOff x="3600" y="3468"/>
              <a:chExt cx="720" cy="936"/>
            </a:xfrm>
          </p:grpSpPr>
          <p:sp>
            <p:nvSpPr>
              <p:cNvPr id="586" name="文本框 221"/>
              <p:cNvSpPr txBox="1">
                <a:spLocks noChangeArrowheads="1"/>
              </p:cNvSpPr>
              <p:nvPr>
                <p:custDataLst>
                  <p:tags r:id="rId85"/>
                </p:custDataLst>
              </p:nvPr>
            </p:nvSpPr>
            <p:spPr bwMode="auto">
              <a:xfrm>
                <a:off x="3600" y="3468"/>
                <a:ext cx="720" cy="312"/>
              </a:xfrm>
              <a:prstGeom prst="rect">
                <a:avLst/>
              </a:prstGeom>
              <a:solidFill>
                <a:srgbClr val="FFFFFF"/>
              </a:solidFill>
              <a:ln w="9525">
                <a:solidFill>
                  <a:srgbClr val="000000"/>
                </a:solidFill>
                <a:miter lim="800000"/>
              </a:ln>
            </p:spPr>
            <p:txBody>
              <a:bodyPr rot="0" vert="horz" wrap="square" lIns="91440" tIns="0" rIns="91440" bIns="4572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Term</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87" name="矩形 222"/>
              <p:cNvSpPr>
                <a:spLocks noChangeArrowheads="1"/>
              </p:cNvSpPr>
              <p:nvPr>
                <p:custDataLst>
                  <p:tags r:id="rId86"/>
                </p:custDataLst>
              </p:nvPr>
            </p:nvSpPr>
            <p:spPr bwMode="auto">
              <a:xfrm>
                <a:off x="3600" y="3780"/>
                <a:ext cx="180" cy="624"/>
              </a:xfrm>
              <a:prstGeom prst="rect">
                <a:avLst/>
              </a:prstGeom>
              <a:solidFill>
                <a:srgbClr val="FFFFFF"/>
              </a:solidFill>
              <a:ln w="9525">
                <a:solidFill>
                  <a:srgbClr val="000000"/>
                </a:solidFill>
                <a:miter lim="800000"/>
              </a:ln>
            </p:spPr>
          </p:sp>
          <p:sp>
            <p:nvSpPr>
              <p:cNvPr id="588" name="文本框 223"/>
              <p:cNvSpPr txBox="1">
                <a:spLocks noChangeArrowheads="1"/>
              </p:cNvSpPr>
              <p:nvPr>
                <p:custDataLst>
                  <p:tags r:id="rId87"/>
                </p:custDataLst>
              </p:nvPr>
            </p:nvSpPr>
            <p:spPr bwMode="auto">
              <a:xfrm>
                <a:off x="378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3</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89" name="文本框 224"/>
              <p:cNvSpPr txBox="1">
                <a:spLocks noChangeArrowheads="1"/>
              </p:cNvSpPr>
              <p:nvPr>
                <p:custDataLst>
                  <p:tags r:id="rId88"/>
                </p:custDataLst>
              </p:nvPr>
            </p:nvSpPr>
            <p:spPr bwMode="auto">
              <a:xfrm>
                <a:off x="3960" y="3780"/>
                <a:ext cx="18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4</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90" name="文本框 225"/>
              <p:cNvSpPr txBox="1">
                <a:spLocks noChangeArrowheads="1"/>
              </p:cNvSpPr>
              <p:nvPr>
                <p:custDataLst>
                  <p:tags r:id="rId89"/>
                </p:custDataLst>
              </p:nvPr>
            </p:nvSpPr>
            <p:spPr bwMode="auto">
              <a:xfrm>
                <a:off x="3780" y="4092"/>
                <a:ext cx="360" cy="312"/>
              </a:xfrm>
              <a:prstGeom prst="rect">
                <a:avLst/>
              </a:prstGeom>
              <a:solidFill>
                <a:srgbClr val="FFFFFF"/>
              </a:solidFill>
              <a:ln w="9525">
                <a:solidFill>
                  <a:srgbClr val="000000"/>
                </a:solidFill>
                <a:miter lim="800000"/>
              </a:ln>
            </p:spPr>
            <p:txBody>
              <a:bodyPr rot="0" vert="horz" wrap="square" lIns="0" tIns="0" rIns="0" bIns="0" anchor="t" anchorCtr="0" upright="1">
                <a:noAutofit/>
              </a:bodyPr>
              <a:lstStyle/>
              <a:p>
                <a:pPr algn="ctr"/>
                <a:r>
                  <a:rPr lang="en-US" altLang="zh-CN" kern="0">
                    <a:latin typeface="Courier"/>
                    <a:ea typeface="宋体" panose="02010600030101010101" pitchFamily="2" charset="-122"/>
                    <a:cs typeface="宋体" panose="02010600030101010101" pitchFamily="2" charset="-122"/>
                    <a:sym typeface="Times New Roman" panose="02020603050405020304"/>
                  </a:rPr>
                  <a:t>12</a:t>
                </a:r>
                <a:endParaRPr lang="en-US" altLang="zh-CN" kern="0">
                  <a:latin typeface="Courier"/>
                  <a:ea typeface="宋体" panose="02010600030101010101" pitchFamily="2" charset="-122"/>
                  <a:cs typeface="宋体" panose="02010600030101010101" pitchFamily="2" charset="-122"/>
                  <a:sym typeface="Times New Roman" panose="02020603050405020304"/>
                </a:endParaRPr>
              </a:p>
            </p:txBody>
          </p:sp>
          <p:sp>
            <p:nvSpPr>
              <p:cNvPr id="591" name="矩形 226"/>
              <p:cNvSpPr>
                <a:spLocks noChangeArrowheads="1"/>
              </p:cNvSpPr>
              <p:nvPr>
                <p:custDataLst>
                  <p:tags r:id="rId90"/>
                </p:custDataLst>
              </p:nvPr>
            </p:nvSpPr>
            <p:spPr bwMode="auto">
              <a:xfrm>
                <a:off x="4140" y="3780"/>
                <a:ext cx="180" cy="624"/>
              </a:xfrm>
              <a:prstGeom prst="rect">
                <a:avLst/>
              </a:prstGeom>
              <a:solidFill>
                <a:srgbClr val="FFFFFF"/>
              </a:solidFill>
              <a:ln w="9525">
                <a:solidFill>
                  <a:srgbClr val="000000"/>
                </a:solidFill>
                <a:miter lim="800000"/>
              </a:ln>
            </p:spPr>
          </p:sp>
        </p:grpSp>
        <p:cxnSp>
          <p:nvCxnSpPr>
            <p:cNvPr id="592" name="直线 227"/>
            <p:cNvCxnSpPr>
              <a:cxnSpLocks noChangeShapeType="1"/>
            </p:cNvCxnSpPr>
            <p:nvPr>
              <p:custDataLst>
                <p:tags r:id="rId91"/>
              </p:custDataLst>
            </p:nvPr>
          </p:nvCxnSpPr>
          <p:spPr bwMode="auto">
            <a:xfrm>
              <a:off x="3501" y="4092"/>
              <a:ext cx="663" cy="0"/>
            </a:xfrm>
            <a:prstGeom prst="line">
              <a:avLst/>
            </a:prstGeom>
            <a:noFill/>
            <a:ln w="9525">
              <a:solidFill>
                <a:srgbClr val="000000"/>
              </a:solidFill>
              <a:round/>
              <a:tailEnd type="triangle" w="med" len="med"/>
            </a:ln>
          </p:spPr>
        </p:cxnSp>
        <p:cxnSp>
          <p:nvCxnSpPr>
            <p:cNvPr id="593" name="直线 228"/>
            <p:cNvCxnSpPr>
              <a:cxnSpLocks noChangeShapeType="1"/>
            </p:cNvCxnSpPr>
            <p:nvPr>
              <p:custDataLst>
                <p:tags r:id="rId92"/>
              </p:custDataLst>
            </p:nvPr>
          </p:nvCxnSpPr>
          <p:spPr bwMode="auto">
            <a:xfrm>
              <a:off x="3501" y="4092"/>
              <a:ext cx="0" cy="936"/>
            </a:xfrm>
            <a:prstGeom prst="line">
              <a:avLst/>
            </a:prstGeom>
            <a:noFill/>
            <a:ln w="9525">
              <a:solidFill>
                <a:srgbClr val="000000"/>
              </a:solidFill>
              <a:round/>
              <a:tailEnd type="triangle" w="med" len="med"/>
            </a:ln>
          </p:spPr>
        </p:cxnSp>
        <p:cxnSp>
          <p:nvCxnSpPr>
            <p:cNvPr id="594" name="直线 229"/>
            <p:cNvCxnSpPr>
              <a:cxnSpLocks noChangeShapeType="1"/>
            </p:cNvCxnSpPr>
            <p:nvPr>
              <p:custDataLst>
                <p:tags r:id="rId93"/>
              </p:custDataLst>
            </p:nvPr>
          </p:nvCxnSpPr>
          <p:spPr bwMode="auto">
            <a:xfrm>
              <a:off x="4500" y="4092"/>
              <a:ext cx="911" cy="0"/>
            </a:xfrm>
            <a:prstGeom prst="line">
              <a:avLst/>
            </a:prstGeom>
            <a:noFill/>
            <a:ln w="9525">
              <a:solidFill>
                <a:srgbClr val="000000"/>
              </a:solidFill>
              <a:round/>
              <a:tailEnd type="triangle" w="med" len="med"/>
            </a:ln>
          </p:spPr>
        </p:cxnSp>
        <p:cxnSp>
          <p:nvCxnSpPr>
            <p:cNvPr id="595" name="直线 230"/>
            <p:cNvCxnSpPr>
              <a:cxnSpLocks noChangeShapeType="1"/>
            </p:cNvCxnSpPr>
            <p:nvPr>
              <p:custDataLst>
                <p:tags r:id="rId94"/>
              </p:custDataLst>
            </p:nvPr>
          </p:nvCxnSpPr>
          <p:spPr bwMode="auto">
            <a:xfrm>
              <a:off x="5760" y="4092"/>
              <a:ext cx="899" cy="0"/>
            </a:xfrm>
            <a:prstGeom prst="line">
              <a:avLst/>
            </a:prstGeom>
            <a:noFill/>
            <a:ln w="9525">
              <a:solidFill>
                <a:srgbClr val="000000"/>
              </a:solidFill>
              <a:round/>
              <a:tailEnd type="triangle" w="med" len="med"/>
            </a:ln>
          </p:spPr>
        </p:cxnSp>
        <p:cxnSp>
          <p:nvCxnSpPr>
            <p:cNvPr id="596" name="直线 231"/>
            <p:cNvCxnSpPr>
              <a:cxnSpLocks noChangeShapeType="1"/>
            </p:cNvCxnSpPr>
            <p:nvPr>
              <p:custDataLst>
                <p:tags r:id="rId95"/>
              </p:custDataLst>
            </p:nvPr>
          </p:nvCxnSpPr>
          <p:spPr bwMode="auto">
            <a:xfrm>
              <a:off x="7020" y="4092"/>
              <a:ext cx="903" cy="0"/>
            </a:xfrm>
            <a:prstGeom prst="line">
              <a:avLst/>
            </a:prstGeom>
            <a:noFill/>
            <a:ln w="9525">
              <a:solidFill>
                <a:srgbClr val="000000"/>
              </a:solidFill>
              <a:round/>
              <a:tailEnd type="triangle" w="med" len="med"/>
            </a:ln>
          </p:spPr>
        </p:cxnSp>
        <p:cxnSp>
          <p:nvCxnSpPr>
            <p:cNvPr id="597" name="直线 232"/>
            <p:cNvCxnSpPr>
              <a:cxnSpLocks noChangeShapeType="1"/>
            </p:cNvCxnSpPr>
            <p:nvPr>
              <p:custDataLst>
                <p:tags r:id="rId96"/>
              </p:custDataLst>
            </p:nvPr>
          </p:nvCxnSpPr>
          <p:spPr bwMode="auto">
            <a:xfrm>
              <a:off x="8280" y="4092"/>
              <a:ext cx="902" cy="0"/>
            </a:xfrm>
            <a:prstGeom prst="line">
              <a:avLst/>
            </a:prstGeom>
            <a:noFill/>
            <a:ln w="9525">
              <a:solidFill>
                <a:srgbClr val="000000"/>
              </a:solidFill>
              <a:round/>
              <a:tailEnd type="triangle" w="med" len="med"/>
            </a:ln>
          </p:spPr>
        </p:cxnSp>
        <p:cxnSp>
          <p:nvCxnSpPr>
            <p:cNvPr id="598" name="直线 233"/>
            <p:cNvCxnSpPr>
              <a:cxnSpLocks noChangeShapeType="1"/>
            </p:cNvCxnSpPr>
            <p:nvPr>
              <p:custDataLst>
                <p:tags r:id="rId97"/>
              </p:custDataLst>
            </p:nvPr>
          </p:nvCxnSpPr>
          <p:spPr bwMode="auto">
            <a:xfrm>
              <a:off x="3501" y="5499"/>
              <a:ext cx="663" cy="0"/>
            </a:xfrm>
            <a:prstGeom prst="line">
              <a:avLst/>
            </a:prstGeom>
            <a:noFill/>
            <a:ln w="9525">
              <a:solidFill>
                <a:srgbClr val="000000"/>
              </a:solidFill>
              <a:round/>
              <a:tailEnd type="triangle" w="med" len="med"/>
            </a:ln>
          </p:spPr>
        </p:cxnSp>
        <p:cxnSp>
          <p:nvCxnSpPr>
            <p:cNvPr id="599" name="直线 234"/>
            <p:cNvCxnSpPr>
              <a:cxnSpLocks noChangeShapeType="1"/>
            </p:cNvCxnSpPr>
            <p:nvPr>
              <p:custDataLst>
                <p:tags r:id="rId98"/>
              </p:custDataLst>
            </p:nvPr>
          </p:nvCxnSpPr>
          <p:spPr bwMode="auto">
            <a:xfrm>
              <a:off x="3501" y="6588"/>
              <a:ext cx="1899" cy="0"/>
            </a:xfrm>
            <a:prstGeom prst="line">
              <a:avLst/>
            </a:prstGeom>
            <a:noFill/>
            <a:ln w="9525">
              <a:solidFill>
                <a:srgbClr val="000000"/>
              </a:solidFill>
              <a:round/>
              <a:tailEnd type="triangle" w="med" len="med"/>
            </a:ln>
          </p:spPr>
        </p:cxnSp>
        <p:cxnSp>
          <p:nvCxnSpPr>
            <p:cNvPr id="600" name="直线 235"/>
            <p:cNvCxnSpPr>
              <a:cxnSpLocks noChangeShapeType="1"/>
            </p:cNvCxnSpPr>
            <p:nvPr>
              <p:custDataLst>
                <p:tags r:id="rId99"/>
              </p:custDataLst>
            </p:nvPr>
          </p:nvCxnSpPr>
          <p:spPr bwMode="auto">
            <a:xfrm flipV="1">
              <a:off x="3501" y="7680"/>
              <a:ext cx="4419" cy="3"/>
            </a:xfrm>
            <a:prstGeom prst="line">
              <a:avLst/>
            </a:prstGeom>
            <a:noFill/>
            <a:ln w="9525">
              <a:solidFill>
                <a:srgbClr val="000000"/>
              </a:solidFill>
              <a:round/>
              <a:tailEnd type="triangle" w="med" len="med"/>
            </a:ln>
          </p:spPr>
        </p:cxnSp>
        <p:cxnSp>
          <p:nvCxnSpPr>
            <p:cNvPr id="601" name="直线 236"/>
            <p:cNvCxnSpPr>
              <a:cxnSpLocks noChangeShapeType="1"/>
            </p:cNvCxnSpPr>
            <p:nvPr>
              <p:custDataLst>
                <p:tags r:id="rId100"/>
              </p:custDataLst>
            </p:nvPr>
          </p:nvCxnSpPr>
          <p:spPr bwMode="auto">
            <a:xfrm>
              <a:off x="3501" y="8772"/>
              <a:ext cx="663" cy="0"/>
            </a:xfrm>
            <a:prstGeom prst="line">
              <a:avLst/>
            </a:prstGeom>
            <a:noFill/>
            <a:ln w="9525">
              <a:solidFill>
                <a:srgbClr val="000000"/>
              </a:solidFill>
              <a:round/>
              <a:tailEnd type="triangle" w="med" len="med"/>
            </a:ln>
          </p:spPr>
        </p:cxnSp>
        <p:cxnSp>
          <p:nvCxnSpPr>
            <p:cNvPr id="602" name="直线 237"/>
            <p:cNvCxnSpPr>
              <a:cxnSpLocks noChangeShapeType="1"/>
            </p:cNvCxnSpPr>
            <p:nvPr>
              <p:custDataLst>
                <p:tags r:id="rId101"/>
              </p:custDataLst>
            </p:nvPr>
          </p:nvCxnSpPr>
          <p:spPr bwMode="auto">
            <a:xfrm>
              <a:off x="4748" y="8772"/>
              <a:ext cx="663" cy="0"/>
            </a:xfrm>
            <a:prstGeom prst="line">
              <a:avLst/>
            </a:prstGeom>
            <a:noFill/>
            <a:ln w="9525">
              <a:solidFill>
                <a:srgbClr val="000000"/>
              </a:solidFill>
              <a:round/>
              <a:tailEnd type="triangle" w="med" len="med"/>
            </a:ln>
          </p:spPr>
        </p:cxnSp>
        <p:cxnSp>
          <p:nvCxnSpPr>
            <p:cNvPr id="603" name="直线 238"/>
            <p:cNvCxnSpPr>
              <a:cxnSpLocks noChangeShapeType="1"/>
            </p:cNvCxnSpPr>
            <p:nvPr>
              <p:custDataLst>
                <p:tags r:id="rId102"/>
              </p:custDataLst>
            </p:nvPr>
          </p:nvCxnSpPr>
          <p:spPr bwMode="auto">
            <a:xfrm flipV="1">
              <a:off x="4748" y="5496"/>
              <a:ext cx="3172" cy="3"/>
            </a:xfrm>
            <a:prstGeom prst="line">
              <a:avLst/>
            </a:prstGeom>
            <a:noFill/>
            <a:ln w="9525">
              <a:solidFill>
                <a:srgbClr val="000000"/>
              </a:solidFill>
              <a:round/>
              <a:tailEnd type="triangle" w="med" len="med"/>
            </a:ln>
          </p:spPr>
        </p:cxnSp>
        <p:cxnSp>
          <p:nvCxnSpPr>
            <p:cNvPr id="604" name="直线 239"/>
            <p:cNvCxnSpPr>
              <a:cxnSpLocks noChangeShapeType="1"/>
            </p:cNvCxnSpPr>
            <p:nvPr>
              <p:custDataLst>
                <p:tags r:id="rId103"/>
              </p:custDataLst>
            </p:nvPr>
          </p:nvCxnSpPr>
          <p:spPr bwMode="auto">
            <a:xfrm>
              <a:off x="6007" y="8772"/>
              <a:ext cx="3173" cy="0"/>
            </a:xfrm>
            <a:prstGeom prst="line">
              <a:avLst/>
            </a:prstGeom>
            <a:noFill/>
            <a:ln w="9525">
              <a:solidFill>
                <a:srgbClr val="000000"/>
              </a:solidFill>
              <a:round/>
              <a:tailEnd type="triangle" w="med" len="med"/>
            </a:ln>
          </p:spPr>
        </p:cxnSp>
        <p:cxnSp>
          <p:nvCxnSpPr>
            <p:cNvPr id="605" name="直线 240"/>
            <p:cNvCxnSpPr>
              <a:cxnSpLocks noChangeShapeType="1"/>
            </p:cNvCxnSpPr>
            <p:nvPr>
              <p:custDataLst>
                <p:tags r:id="rId104"/>
              </p:custDataLst>
            </p:nvPr>
          </p:nvCxnSpPr>
          <p:spPr bwMode="auto">
            <a:xfrm>
              <a:off x="3240" y="5496"/>
              <a:ext cx="0" cy="624"/>
            </a:xfrm>
            <a:prstGeom prst="line">
              <a:avLst/>
            </a:prstGeom>
            <a:noFill/>
            <a:ln w="9525">
              <a:solidFill>
                <a:srgbClr val="000000"/>
              </a:solidFill>
              <a:round/>
              <a:tailEnd type="triangle" w="med" len="med"/>
            </a:ln>
          </p:spPr>
        </p:cxnSp>
        <p:cxnSp>
          <p:nvCxnSpPr>
            <p:cNvPr id="606" name="直线 241"/>
            <p:cNvCxnSpPr>
              <a:cxnSpLocks noChangeShapeType="1"/>
            </p:cNvCxnSpPr>
            <p:nvPr>
              <p:custDataLst>
                <p:tags r:id="rId105"/>
              </p:custDataLst>
            </p:nvPr>
          </p:nvCxnSpPr>
          <p:spPr bwMode="auto">
            <a:xfrm>
              <a:off x="3240" y="6588"/>
              <a:ext cx="0" cy="624"/>
            </a:xfrm>
            <a:prstGeom prst="line">
              <a:avLst/>
            </a:prstGeom>
            <a:noFill/>
            <a:ln w="9525">
              <a:solidFill>
                <a:srgbClr val="000000"/>
              </a:solidFill>
              <a:round/>
              <a:tailEnd type="triangle" w="med" len="med"/>
            </a:ln>
          </p:spPr>
        </p:cxnSp>
        <p:cxnSp>
          <p:nvCxnSpPr>
            <p:cNvPr id="607" name="直线 242"/>
            <p:cNvCxnSpPr>
              <a:cxnSpLocks noChangeShapeType="1"/>
            </p:cNvCxnSpPr>
            <p:nvPr>
              <p:custDataLst>
                <p:tags r:id="rId106"/>
              </p:custDataLst>
            </p:nvPr>
          </p:nvCxnSpPr>
          <p:spPr bwMode="auto">
            <a:xfrm>
              <a:off x="3240" y="7680"/>
              <a:ext cx="0" cy="624"/>
            </a:xfrm>
            <a:prstGeom prst="line">
              <a:avLst/>
            </a:prstGeom>
            <a:noFill/>
            <a:ln w="9525">
              <a:solidFill>
                <a:srgbClr val="000000"/>
              </a:solidFill>
              <a:round/>
              <a:tailEnd type="triangle" w="med" len="med"/>
            </a:ln>
          </p:spPr>
        </p:cxnSp>
        <p:cxnSp>
          <p:nvCxnSpPr>
            <p:cNvPr id="608" name="直线 243"/>
            <p:cNvCxnSpPr>
              <a:cxnSpLocks noChangeShapeType="1"/>
            </p:cNvCxnSpPr>
            <p:nvPr>
              <p:custDataLst>
                <p:tags r:id="rId107"/>
              </p:custDataLst>
            </p:nvPr>
          </p:nvCxnSpPr>
          <p:spPr bwMode="auto">
            <a:xfrm>
              <a:off x="3240" y="8772"/>
              <a:ext cx="0" cy="780"/>
            </a:xfrm>
            <a:prstGeom prst="line">
              <a:avLst/>
            </a:prstGeom>
            <a:noFill/>
            <a:ln w="9525">
              <a:solidFill>
                <a:srgbClr val="000000"/>
              </a:solidFill>
              <a:round/>
              <a:tailEnd type="triangle" w="med" len="med"/>
            </a:ln>
          </p:spPr>
        </p:cxnSp>
        <p:cxnSp>
          <p:nvCxnSpPr>
            <p:cNvPr id="609" name="直线 244"/>
            <p:cNvCxnSpPr>
              <a:cxnSpLocks noChangeShapeType="1"/>
            </p:cNvCxnSpPr>
            <p:nvPr>
              <p:custDataLst>
                <p:tags r:id="rId108"/>
              </p:custDataLst>
            </p:nvPr>
          </p:nvCxnSpPr>
          <p:spPr bwMode="auto">
            <a:xfrm>
              <a:off x="3240" y="10020"/>
              <a:ext cx="0" cy="312"/>
            </a:xfrm>
            <a:prstGeom prst="line">
              <a:avLst/>
            </a:prstGeom>
            <a:noFill/>
            <a:ln w="9525">
              <a:solidFill>
                <a:srgbClr val="000000"/>
              </a:solidFill>
              <a:round/>
            </a:ln>
          </p:spPr>
        </p:cxnSp>
        <p:cxnSp>
          <p:nvCxnSpPr>
            <p:cNvPr id="610" name="直线 245"/>
            <p:cNvCxnSpPr>
              <a:cxnSpLocks noChangeShapeType="1"/>
            </p:cNvCxnSpPr>
            <p:nvPr>
              <p:custDataLst>
                <p:tags r:id="rId109"/>
              </p:custDataLst>
            </p:nvPr>
          </p:nvCxnSpPr>
          <p:spPr bwMode="auto">
            <a:xfrm flipH="1">
              <a:off x="2520" y="10332"/>
              <a:ext cx="720" cy="0"/>
            </a:xfrm>
            <a:prstGeom prst="line">
              <a:avLst/>
            </a:prstGeom>
            <a:noFill/>
            <a:ln w="9525">
              <a:solidFill>
                <a:srgbClr val="000000"/>
              </a:solidFill>
              <a:round/>
            </a:ln>
          </p:spPr>
        </p:cxnSp>
        <p:cxnSp>
          <p:nvCxnSpPr>
            <p:cNvPr id="611" name="直线 246"/>
            <p:cNvCxnSpPr>
              <a:cxnSpLocks noChangeShapeType="1"/>
            </p:cNvCxnSpPr>
            <p:nvPr>
              <p:custDataLst>
                <p:tags r:id="rId110"/>
              </p:custDataLst>
            </p:nvPr>
          </p:nvCxnSpPr>
          <p:spPr bwMode="auto">
            <a:xfrm flipV="1">
              <a:off x="2520" y="4248"/>
              <a:ext cx="0" cy="6084"/>
            </a:xfrm>
            <a:prstGeom prst="line">
              <a:avLst/>
            </a:prstGeom>
            <a:noFill/>
            <a:ln w="9525">
              <a:solidFill>
                <a:srgbClr val="000000"/>
              </a:solidFill>
              <a:round/>
            </a:ln>
          </p:spPr>
        </p:cxnSp>
        <p:cxnSp>
          <p:nvCxnSpPr>
            <p:cNvPr id="612" name="直线 247"/>
            <p:cNvCxnSpPr>
              <a:cxnSpLocks noChangeShapeType="1"/>
            </p:cNvCxnSpPr>
            <p:nvPr>
              <p:custDataLst>
                <p:tags r:id="rId111"/>
              </p:custDataLst>
            </p:nvPr>
          </p:nvCxnSpPr>
          <p:spPr bwMode="auto">
            <a:xfrm>
              <a:off x="2520" y="4248"/>
              <a:ext cx="360" cy="0"/>
            </a:xfrm>
            <a:prstGeom prst="line">
              <a:avLst/>
            </a:prstGeom>
            <a:noFill/>
            <a:ln w="9525">
              <a:solidFill>
                <a:srgbClr val="000000"/>
              </a:solidFill>
              <a:round/>
              <a:tailEnd type="triangle" w="med" len="med"/>
            </a:ln>
          </p:spPr>
        </p:cxnSp>
        <p:cxnSp>
          <p:nvCxnSpPr>
            <p:cNvPr id="613" name="直线 248"/>
            <p:cNvCxnSpPr>
              <a:cxnSpLocks noChangeShapeType="1"/>
            </p:cNvCxnSpPr>
            <p:nvPr>
              <p:custDataLst>
                <p:tags r:id="rId112"/>
              </p:custDataLst>
            </p:nvPr>
          </p:nvCxnSpPr>
          <p:spPr bwMode="auto">
            <a:xfrm>
              <a:off x="9540" y="4092"/>
              <a:ext cx="726" cy="0"/>
            </a:xfrm>
            <a:prstGeom prst="line">
              <a:avLst/>
            </a:prstGeom>
            <a:noFill/>
            <a:ln w="9525">
              <a:solidFill>
                <a:srgbClr val="000000"/>
              </a:solidFill>
              <a:round/>
            </a:ln>
          </p:spPr>
        </p:cxnSp>
        <p:cxnSp>
          <p:nvCxnSpPr>
            <p:cNvPr id="614" name="直线 249"/>
            <p:cNvCxnSpPr>
              <a:cxnSpLocks noChangeShapeType="1"/>
            </p:cNvCxnSpPr>
            <p:nvPr>
              <p:custDataLst>
                <p:tags r:id="rId113"/>
              </p:custDataLst>
            </p:nvPr>
          </p:nvCxnSpPr>
          <p:spPr bwMode="auto">
            <a:xfrm flipV="1">
              <a:off x="10260" y="3525"/>
              <a:ext cx="0" cy="567"/>
            </a:xfrm>
            <a:prstGeom prst="line">
              <a:avLst/>
            </a:prstGeom>
            <a:noFill/>
            <a:ln w="9525">
              <a:solidFill>
                <a:srgbClr val="000000"/>
              </a:solidFill>
              <a:round/>
            </a:ln>
          </p:spPr>
        </p:cxnSp>
        <p:cxnSp>
          <p:nvCxnSpPr>
            <p:cNvPr id="615" name="直线 250"/>
            <p:cNvCxnSpPr>
              <a:cxnSpLocks noChangeShapeType="1"/>
            </p:cNvCxnSpPr>
            <p:nvPr>
              <p:custDataLst>
                <p:tags r:id="rId114"/>
              </p:custDataLst>
            </p:nvPr>
          </p:nvCxnSpPr>
          <p:spPr bwMode="auto">
            <a:xfrm flipH="1">
              <a:off x="3597" y="3525"/>
              <a:ext cx="6660" cy="0"/>
            </a:xfrm>
            <a:prstGeom prst="line">
              <a:avLst/>
            </a:prstGeom>
            <a:noFill/>
            <a:ln w="9525">
              <a:solidFill>
                <a:srgbClr val="000000"/>
              </a:solidFill>
              <a:round/>
              <a:tailEnd type="triangle" w="med" len="med"/>
            </a:ln>
          </p:spPr>
        </p:cxnSp>
        <p:cxnSp>
          <p:nvCxnSpPr>
            <p:cNvPr id="616" name="直线 251"/>
            <p:cNvCxnSpPr>
              <a:cxnSpLocks noChangeShapeType="1"/>
            </p:cNvCxnSpPr>
            <p:nvPr>
              <p:custDataLst>
                <p:tags r:id="rId115"/>
              </p:custDataLst>
            </p:nvPr>
          </p:nvCxnSpPr>
          <p:spPr bwMode="auto">
            <a:xfrm>
              <a:off x="4238" y="4092"/>
              <a:ext cx="0" cy="780"/>
            </a:xfrm>
            <a:prstGeom prst="line">
              <a:avLst/>
            </a:prstGeom>
            <a:noFill/>
            <a:ln w="9525">
              <a:solidFill>
                <a:srgbClr val="000000"/>
              </a:solidFill>
              <a:round/>
              <a:tailEnd type="triangle" w="med" len="med"/>
            </a:ln>
          </p:spPr>
        </p:cxnSp>
        <p:cxnSp>
          <p:nvCxnSpPr>
            <p:cNvPr id="617" name="直线 252"/>
            <p:cNvCxnSpPr>
              <a:cxnSpLocks noChangeShapeType="1"/>
            </p:cNvCxnSpPr>
            <p:nvPr>
              <p:custDataLst>
                <p:tags r:id="rId116"/>
              </p:custDataLst>
            </p:nvPr>
          </p:nvCxnSpPr>
          <p:spPr bwMode="auto">
            <a:xfrm>
              <a:off x="4238" y="5499"/>
              <a:ext cx="0" cy="2767"/>
            </a:xfrm>
            <a:prstGeom prst="line">
              <a:avLst/>
            </a:prstGeom>
            <a:noFill/>
            <a:ln w="9525">
              <a:solidFill>
                <a:srgbClr val="000000"/>
              </a:solidFill>
              <a:round/>
              <a:tailEnd type="triangle" w="med" len="med"/>
            </a:ln>
          </p:spPr>
        </p:cxnSp>
        <p:cxnSp>
          <p:nvCxnSpPr>
            <p:cNvPr id="618" name="直线 253"/>
            <p:cNvCxnSpPr>
              <a:cxnSpLocks noChangeShapeType="1"/>
            </p:cNvCxnSpPr>
            <p:nvPr>
              <p:custDataLst>
                <p:tags r:id="rId117"/>
              </p:custDataLst>
            </p:nvPr>
          </p:nvCxnSpPr>
          <p:spPr bwMode="auto">
            <a:xfrm>
              <a:off x="4238" y="9084"/>
              <a:ext cx="0" cy="624"/>
            </a:xfrm>
            <a:prstGeom prst="line">
              <a:avLst/>
            </a:prstGeom>
            <a:noFill/>
            <a:ln w="9525">
              <a:solidFill>
                <a:srgbClr val="000000"/>
              </a:solidFill>
              <a:round/>
            </a:ln>
          </p:spPr>
        </p:cxnSp>
        <p:cxnSp>
          <p:nvCxnSpPr>
            <p:cNvPr id="619" name="直线 254"/>
            <p:cNvCxnSpPr>
              <a:cxnSpLocks noChangeShapeType="1"/>
            </p:cNvCxnSpPr>
            <p:nvPr>
              <p:custDataLst>
                <p:tags r:id="rId118"/>
              </p:custDataLst>
            </p:nvPr>
          </p:nvCxnSpPr>
          <p:spPr bwMode="auto">
            <a:xfrm flipH="1">
              <a:off x="3960" y="9708"/>
              <a:ext cx="295" cy="0"/>
            </a:xfrm>
            <a:prstGeom prst="line">
              <a:avLst/>
            </a:prstGeom>
            <a:noFill/>
            <a:ln w="9525">
              <a:solidFill>
                <a:srgbClr val="000000"/>
              </a:solidFill>
              <a:round/>
            </a:ln>
          </p:spPr>
        </p:cxnSp>
        <p:cxnSp>
          <p:nvCxnSpPr>
            <p:cNvPr id="620" name="直线 255"/>
            <p:cNvCxnSpPr>
              <a:cxnSpLocks noChangeShapeType="1"/>
            </p:cNvCxnSpPr>
            <p:nvPr>
              <p:custDataLst>
                <p:tags r:id="rId119"/>
              </p:custDataLst>
            </p:nvPr>
          </p:nvCxnSpPr>
          <p:spPr bwMode="auto">
            <a:xfrm flipV="1">
              <a:off x="3960" y="4248"/>
              <a:ext cx="0" cy="5460"/>
            </a:xfrm>
            <a:prstGeom prst="line">
              <a:avLst/>
            </a:prstGeom>
            <a:noFill/>
            <a:ln w="9525">
              <a:solidFill>
                <a:srgbClr val="000000"/>
              </a:solidFill>
              <a:round/>
            </a:ln>
          </p:spPr>
        </p:cxnSp>
        <p:cxnSp>
          <p:nvCxnSpPr>
            <p:cNvPr id="621" name="直线 256"/>
            <p:cNvCxnSpPr>
              <a:cxnSpLocks noChangeShapeType="1"/>
            </p:cNvCxnSpPr>
            <p:nvPr>
              <p:custDataLst>
                <p:tags r:id="rId120"/>
              </p:custDataLst>
            </p:nvPr>
          </p:nvCxnSpPr>
          <p:spPr bwMode="auto">
            <a:xfrm>
              <a:off x="3960" y="4248"/>
              <a:ext cx="180" cy="0"/>
            </a:xfrm>
            <a:prstGeom prst="line">
              <a:avLst/>
            </a:prstGeom>
            <a:noFill/>
            <a:ln w="9525">
              <a:solidFill>
                <a:srgbClr val="000000"/>
              </a:solidFill>
              <a:round/>
              <a:tailEnd type="triangle" w="med" len="med"/>
            </a:ln>
          </p:spPr>
        </p:cxnSp>
        <p:cxnSp>
          <p:nvCxnSpPr>
            <p:cNvPr id="622" name="直线 257"/>
            <p:cNvCxnSpPr>
              <a:cxnSpLocks noChangeShapeType="1"/>
            </p:cNvCxnSpPr>
            <p:nvPr>
              <p:custDataLst>
                <p:tags r:id="rId121"/>
              </p:custDataLst>
            </p:nvPr>
          </p:nvCxnSpPr>
          <p:spPr bwMode="auto">
            <a:xfrm flipH="1">
              <a:off x="5486" y="4092"/>
              <a:ext cx="0" cy="2028"/>
            </a:xfrm>
            <a:prstGeom prst="line">
              <a:avLst/>
            </a:prstGeom>
            <a:noFill/>
            <a:ln w="9525">
              <a:solidFill>
                <a:srgbClr val="000000"/>
              </a:solidFill>
              <a:round/>
              <a:tailEnd type="triangle" w="med" len="med"/>
            </a:ln>
          </p:spPr>
        </p:cxnSp>
        <p:cxnSp>
          <p:nvCxnSpPr>
            <p:cNvPr id="623" name="直线 258"/>
            <p:cNvCxnSpPr>
              <a:cxnSpLocks noChangeShapeType="1"/>
            </p:cNvCxnSpPr>
            <p:nvPr>
              <p:custDataLst>
                <p:tags r:id="rId122"/>
              </p:custDataLst>
            </p:nvPr>
          </p:nvCxnSpPr>
          <p:spPr bwMode="auto">
            <a:xfrm>
              <a:off x="5486" y="6588"/>
              <a:ext cx="0" cy="1672"/>
            </a:xfrm>
            <a:prstGeom prst="line">
              <a:avLst/>
            </a:prstGeom>
            <a:noFill/>
            <a:ln w="9525">
              <a:solidFill>
                <a:srgbClr val="000000"/>
              </a:solidFill>
              <a:round/>
              <a:tailEnd type="triangle" w="med" len="med"/>
            </a:ln>
          </p:spPr>
        </p:cxnSp>
        <p:cxnSp>
          <p:nvCxnSpPr>
            <p:cNvPr id="624" name="直线 259"/>
            <p:cNvCxnSpPr>
              <a:cxnSpLocks noChangeShapeType="1"/>
            </p:cNvCxnSpPr>
            <p:nvPr>
              <p:custDataLst>
                <p:tags r:id="rId123"/>
              </p:custDataLst>
            </p:nvPr>
          </p:nvCxnSpPr>
          <p:spPr bwMode="auto">
            <a:xfrm>
              <a:off x="5486" y="9084"/>
              <a:ext cx="0" cy="624"/>
            </a:xfrm>
            <a:prstGeom prst="line">
              <a:avLst/>
            </a:prstGeom>
            <a:noFill/>
            <a:ln w="9525">
              <a:solidFill>
                <a:srgbClr val="000000"/>
              </a:solidFill>
              <a:round/>
            </a:ln>
          </p:spPr>
        </p:cxnSp>
        <p:cxnSp>
          <p:nvCxnSpPr>
            <p:cNvPr id="625" name="直线 260"/>
            <p:cNvCxnSpPr>
              <a:cxnSpLocks noChangeShapeType="1"/>
            </p:cNvCxnSpPr>
            <p:nvPr>
              <p:custDataLst>
                <p:tags r:id="rId124"/>
              </p:custDataLst>
            </p:nvPr>
          </p:nvCxnSpPr>
          <p:spPr bwMode="auto">
            <a:xfrm flipH="1">
              <a:off x="5220" y="9708"/>
              <a:ext cx="266" cy="0"/>
            </a:xfrm>
            <a:prstGeom prst="line">
              <a:avLst/>
            </a:prstGeom>
            <a:noFill/>
            <a:ln w="9525">
              <a:solidFill>
                <a:srgbClr val="000000"/>
              </a:solidFill>
              <a:round/>
            </a:ln>
          </p:spPr>
        </p:cxnSp>
        <p:cxnSp>
          <p:nvCxnSpPr>
            <p:cNvPr id="626" name="直线 261"/>
            <p:cNvCxnSpPr>
              <a:cxnSpLocks noChangeShapeType="1"/>
            </p:cNvCxnSpPr>
            <p:nvPr>
              <p:custDataLst>
                <p:tags r:id="rId125"/>
              </p:custDataLst>
            </p:nvPr>
          </p:nvCxnSpPr>
          <p:spPr bwMode="auto">
            <a:xfrm flipV="1">
              <a:off x="5220" y="4248"/>
              <a:ext cx="0" cy="5460"/>
            </a:xfrm>
            <a:prstGeom prst="line">
              <a:avLst/>
            </a:prstGeom>
            <a:noFill/>
            <a:ln w="9525">
              <a:solidFill>
                <a:srgbClr val="000000"/>
              </a:solidFill>
              <a:round/>
            </a:ln>
          </p:spPr>
        </p:cxnSp>
        <p:cxnSp>
          <p:nvCxnSpPr>
            <p:cNvPr id="627" name="直线 262"/>
            <p:cNvCxnSpPr>
              <a:cxnSpLocks noChangeShapeType="1"/>
            </p:cNvCxnSpPr>
            <p:nvPr>
              <p:custDataLst>
                <p:tags r:id="rId126"/>
              </p:custDataLst>
            </p:nvPr>
          </p:nvCxnSpPr>
          <p:spPr bwMode="auto">
            <a:xfrm>
              <a:off x="5220" y="4248"/>
              <a:ext cx="180" cy="0"/>
            </a:xfrm>
            <a:prstGeom prst="line">
              <a:avLst/>
            </a:prstGeom>
            <a:noFill/>
            <a:ln w="9525">
              <a:solidFill>
                <a:srgbClr val="000000"/>
              </a:solidFill>
              <a:round/>
              <a:tailEnd type="triangle" w="med" len="med"/>
            </a:ln>
          </p:spPr>
        </p:cxnSp>
        <p:cxnSp>
          <p:nvCxnSpPr>
            <p:cNvPr id="628" name="直线 263"/>
            <p:cNvCxnSpPr>
              <a:cxnSpLocks noChangeShapeType="1"/>
            </p:cNvCxnSpPr>
            <p:nvPr>
              <p:custDataLst>
                <p:tags r:id="rId127"/>
              </p:custDataLst>
            </p:nvPr>
          </p:nvCxnSpPr>
          <p:spPr bwMode="auto">
            <a:xfrm>
              <a:off x="7980" y="4092"/>
              <a:ext cx="0" cy="780"/>
            </a:xfrm>
            <a:prstGeom prst="line">
              <a:avLst/>
            </a:prstGeom>
            <a:noFill/>
            <a:ln w="9525">
              <a:solidFill>
                <a:srgbClr val="000000"/>
              </a:solidFill>
              <a:round/>
              <a:tailEnd type="triangle" w="med" len="med"/>
            </a:ln>
          </p:spPr>
        </p:cxnSp>
        <p:cxnSp>
          <p:nvCxnSpPr>
            <p:cNvPr id="629" name="直线 264"/>
            <p:cNvCxnSpPr>
              <a:cxnSpLocks noChangeShapeType="1"/>
            </p:cNvCxnSpPr>
            <p:nvPr>
              <p:custDataLst>
                <p:tags r:id="rId128"/>
              </p:custDataLst>
            </p:nvPr>
          </p:nvCxnSpPr>
          <p:spPr bwMode="auto">
            <a:xfrm>
              <a:off x="7980" y="5499"/>
              <a:ext cx="0" cy="1560"/>
            </a:xfrm>
            <a:prstGeom prst="line">
              <a:avLst/>
            </a:prstGeom>
            <a:noFill/>
            <a:ln w="9525">
              <a:solidFill>
                <a:srgbClr val="000000"/>
              </a:solidFill>
              <a:round/>
              <a:tailEnd type="triangle" w="med" len="med"/>
            </a:ln>
          </p:spPr>
        </p:cxnSp>
        <p:cxnSp>
          <p:nvCxnSpPr>
            <p:cNvPr id="630" name="直线 265"/>
            <p:cNvCxnSpPr>
              <a:cxnSpLocks noChangeShapeType="1"/>
            </p:cNvCxnSpPr>
            <p:nvPr>
              <p:custDataLst>
                <p:tags r:id="rId129"/>
              </p:custDataLst>
            </p:nvPr>
          </p:nvCxnSpPr>
          <p:spPr bwMode="auto">
            <a:xfrm>
              <a:off x="7980" y="7683"/>
              <a:ext cx="0" cy="624"/>
            </a:xfrm>
            <a:prstGeom prst="line">
              <a:avLst/>
            </a:prstGeom>
            <a:noFill/>
            <a:ln w="9525">
              <a:solidFill>
                <a:srgbClr val="000000"/>
              </a:solidFill>
              <a:round/>
            </a:ln>
          </p:spPr>
        </p:cxnSp>
        <p:cxnSp>
          <p:nvCxnSpPr>
            <p:cNvPr id="631" name="直线 266"/>
            <p:cNvCxnSpPr>
              <a:cxnSpLocks noChangeShapeType="1"/>
            </p:cNvCxnSpPr>
            <p:nvPr>
              <p:custDataLst>
                <p:tags r:id="rId130"/>
              </p:custDataLst>
            </p:nvPr>
          </p:nvCxnSpPr>
          <p:spPr bwMode="auto">
            <a:xfrm flipH="1">
              <a:off x="7740" y="8307"/>
              <a:ext cx="244" cy="0"/>
            </a:xfrm>
            <a:prstGeom prst="line">
              <a:avLst/>
            </a:prstGeom>
            <a:noFill/>
            <a:ln w="9525">
              <a:solidFill>
                <a:srgbClr val="000000"/>
              </a:solidFill>
              <a:round/>
            </a:ln>
          </p:spPr>
        </p:cxnSp>
        <p:cxnSp>
          <p:nvCxnSpPr>
            <p:cNvPr id="632" name="直线 267"/>
            <p:cNvCxnSpPr>
              <a:cxnSpLocks noChangeShapeType="1"/>
            </p:cNvCxnSpPr>
            <p:nvPr>
              <p:custDataLst>
                <p:tags r:id="rId131"/>
              </p:custDataLst>
            </p:nvPr>
          </p:nvCxnSpPr>
          <p:spPr bwMode="auto">
            <a:xfrm flipV="1">
              <a:off x="7740" y="4248"/>
              <a:ext cx="0" cy="4056"/>
            </a:xfrm>
            <a:prstGeom prst="line">
              <a:avLst/>
            </a:prstGeom>
            <a:noFill/>
            <a:ln w="9525">
              <a:solidFill>
                <a:srgbClr val="000000"/>
              </a:solidFill>
              <a:round/>
            </a:ln>
          </p:spPr>
        </p:cxnSp>
        <p:cxnSp>
          <p:nvCxnSpPr>
            <p:cNvPr id="633" name="直线 268"/>
            <p:cNvCxnSpPr>
              <a:cxnSpLocks noChangeShapeType="1"/>
            </p:cNvCxnSpPr>
            <p:nvPr>
              <p:custDataLst>
                <p:tags r:id="rId132"/>
              </p:custDataLst>
            </p:nvPr>
          </p:nvCxnSpPr>
          <p:spPr bwMode="auto">
            <a:xfrm>
              <a:off x="7740" y="4248"/>
              <a:ext cx="180" cy="0"/>
            </a:xfrm>
            <a:prstGeom prst="line">
              <a:avLst/>
            </a:prstGeom>
            <a:noFill/>
            <a:ln w="9525">
              <a:solidFill>
                <a:srgbClr val="000000"/>
              </a:solidFill>
              <a:round/>
              <a:tailEnd type="triangle" w="med" len="med"/>
            </a:ln>
          </p:spPr>
        </p:cxnSp>
        <p:cxnSp>
          <p:nvCxnSpPr>
            <p:cNvPr id="634" name="直线 269"/>
            <p:cNvCxnSpPr>
              <a:cxnSpLocks noChangeShapeType="1"/>
            </p:cNvCxnSpPr>
            <p:nvPr>
              <p:custDataLst>
                <p:tags r:id="rId133"/>
              </p:custDataLst>
            </p:nvPr>
          </p:nvCxnSpPr>
          <p:spPr bwMode="auto">
            <a:xfrm>
              <a:off x="9284" y="4092"/>
              <a:ext cx="0" cy="4167"/>
            </a:xfrm>
            <a:prstGeom prst="line">
              <a:avLst/>
            </a:prstGeom>
            <a:noFill/>
            <a:ln w="9525">
              <a:solidFill>
                <a:srgbClr val="000000"/>
              </a:solidFill>
              <a:round/>
              <a:tailEnd type="triangle" w="med" len="med"/>
            </a:ln>
          </p:spPr>
        </p:cxnSp>
        <p:cxnSp>
          <p:nvCxnSpPr>
            <p:cNvPr id="635" name="直线 270"/>
            <p:cNvCxnSpPr>
              <a:cxnSpLocks noChangeShapeType="1"/>
            </p:cNvCxnSpPr>
            <p:nvPr>
              <p:custDataLst>
                <p:tags r:id="rId134"/>
              </p:custDataLst>
            </p:nvPr>
          </p:nvCxnSpPr>
          <p:spPr bwMode="auto">
            <a:xfrm>
              <a:off x="9284" y="9084"/>
              <a:ext cx="0" cy="624"/>
            </a:xfrm>
            <a:prstGeom prst="line">
              <a:avLst/>
            </a:prstGeom>
            <a:noFill/>
            <a:ln w="9525">
              <a:solidFill>
                <a:srgbClr val="000000"/>
              </a:solidFill>
              <a:round/>
            </a:ln>
          </p:spPr>
        </p:cxnSp>
        <p:cxnSp>
          <p:nvCxnSpPr>
            <p:cNvPr id="636" name="直线 271"/>
            <p:cNvCxnSpPr>
              <a:cxnSpLocks noChangeShapeType="1"/>
            </p:cNvCxnSpPr>
            <p:nvPr>
              <p:custDataLst>
                <p:tags r:id="rId135"/>
              </p:custDataLst>
            </p:nvPr>
          </p:nvCxnSpPr>
          <p:spPr bwMode="auto">
            <a:xfrm flipH="1">
              <a:off x="9000" y="9708"/>
              <a:ext cx="283" cy="0"/>
            </a:xfrm>
            <a:prstGeom prst="line">
              <a:avLst/>
            </a:prstGeom>
            <a:noFill/>
            <a:ln w="9525">
              <a:solidFill>
                <a:srgbClr val="000000"/>
              </a:solidFill>
              <a:round/>
            </a:ln>
          </p:spPr>
        </p:cxnSp>
        <p:cxnSp>
          <p:nvCxnSpPr>
            <p:cNvPr id="637" name="直线 272"/>
            <p:cNvCxnSpPr>
              <a:cxnSpLocks noChangeShapeType="1"/>
            </p:cNvCxnSpPr>
            <p:nvPr>
              <p:custDataLst>
                <p:tags r:id="rId136"/>
              </p:custDataLst>
            </p:nvPr>
          </p:nvCxnSpPr>
          <p:spPr bwMode="auto">
            <a:xfrm flipV="1">
              <a:off x="9000" y="4248"/>
              <a:ext cx="0" cy="5460"/>
            </a:xfrm>
            <a:prstGeom prst="line">
              <a:avLst/>
            </a:prstGeom>
            <a:noFill/>
            <a:ln w="9525">
              <a:solidFill>
                <a:srgbClr val="000000"/>
              </a:solidFill>
              <a:round/>
            </a:ln>
          </p:spPr>
        </p:cxnSp>
        <p:cxnSp>
          <p:nvCxnSpPr>
            <p:cNvPr id="638" name="直线 273"/>
            <p:cNvCxnSpPr>
              <a:cxnSpLocks noChangeShapeType="1"/>
            </p:cNvCxnSpPr>
            <p:nvPr>
              <p:custDataLst>
                <p:tags r:id="rId137"/>
              </p:custDataLst>
            </p:nvPr>
          </p:nvCxnSpPr>
          <p:spPr bwMode="auto">
            <a:xfrm>
              <a:off x="9000" y="4248"/>
              <a:ext cx="180" cy="0"/>
            </a:xfrm>
            <a:prstGeom prst="line">
              <a:avLst/>
            </a:prstGeom>
            <a:noFill/>
            <a:ln w="9525">
              <a:solidFill>
                <a:srgbClr val="000000"/>
              </a:solidFill>
              <a:round/>
              <a:tailEnd type="triangle" w="med" len="med"/>
            </a:ln>
          </p:spPr>
        </p:cxnSp>
        <p:cxnSp>
          <p:nvCxnSpPr>
            <p:cNvPr id="639" name="直线 274"/>
            <p:cNvCxnSpPr>
              <a:cxnSpLocks noChangeShapeType="1"/>
            </p:cNvCxnSpPr>
            <p:nvPr>
              <p:custDataLst>
                <p:tags r:id="rId138"/>
              </p:custDataLst>
            </p:nvPr>
          </p:nvCxnSpPr>
          <p:spPr bwMode="auto">
            <a:xfrm>
              <a:off x="3420" y="5964"/>
              <a:ext cx="5125" cy="0"/>
            </a:xfrm>
            <a:prstGeom prst="line">
              <a:avLst/>
            </a:prstGeom>
            <a:noFill/>
            <a:ln w="9525">
              <a:solidFill>
                <a:srgbClr val="000000"/>
              </a:solidFill>
              <a:round/>
            </a:ln>
          </p:spPr>
        </p:cxnSp>
        <p:cxnSp>
          <p:nvCxnSpPr>
            <p:cNvPr id="640" name="直线 275"/>
            <p:cNvCxnSpPr>
              <a:cxnSpLocks noChangeShapeType="1"/>
            </p:cNvCxnSpPr>
            <p:nvPr>
              <p:custDataLst>
                <p:tags r:id="rId139"/>
              </p:custDataLst>
            </p:nvPr>
          </p:nvCxnSpPr>
          <p:spPr bwMode="auto">
            <a:xfrm>
              <a:off x="8547" y="5499"/>
              <a:ext cx="0" cy="468"/>
            </a:xfrm>
            <a:prstGeom prst="line">
              <a:avLst/>
            </a:prstGeom>
            <a:noFill/>
            <a:ln w="9525">
              <a:solidFill>
                <a:srgbClr val="000000"/>
              </a:solidFill>
              <a:round/>
            </a:ln>
          </p:spPr>
        </p:cxnSp>
        <p:cxnSp>
          <p:nvCxnSpPr>
            <p:cNvPr id="641" name="直线 276"/>
            <p:cNvCxnSpPr>
              <a:cxnSpLocks noChangeShapeType="1"/>
            </p:cNvCxnSpPr>
            <p:nvPr>
              <p:custDataLst>
                <p:tags r:id="rId140"/>
              </p:custDataLst>
            </p:nvPr>
          </p:nvCxnSpPr>
          <p:spPr bwMode="auto">
            <a:xfrm flipV="1">
              <a:off x="3420" y="5652"/>
              <a:ext cx="0" cy="312"/>
            </a:xfrm>
            <a:prstGeom prst="line">
              <a:avLst/>
            </a:prstGeom>
            <a:noFill/>
            <a:ln w="9525">
              <a:solidFill>
                <a:srgbClr val="000000"/>
              </a:solidFill>
              <a:round/>
              <a:tailEnd type="triangle" w="med" len="med"/>
            </a:ln>
          </p:spPr>
        </p:cxnSp>
        <p:cxnSp>
          <p:nvCxnSpPr>
            <p:cNvPr id="642" name="直线 277"/>
            <p:cNvCxnSpPr>
              <a:cxnSpLocks noChangeShapeType="1"/>
            </p:cNvCxnSpPr>
            <p:nvPr>
              <p:custDataLst>
                <p:tags r:id="rId141"/>
              </p:custDataLst>
            </p:nvPr>
          </p:nvCxnSpPr>
          <p:spPr bwMode="auto">
            <a:xfrm flipH="1">
              <a:off x="3420" y="7155"/>
              <a:ext cx="2608" cy="0"/>
            </a:xfrm>
            <a:prstGeom prst="line">
              <a:avLst/>
            </a:prstGeom>
            <a:noFill/>
            <a:ln w="9525">
              <a:solidFill>
                <a:srgbClr val="000000"/>
              </a:solidFill>
              <a:round/>
            </a:ln>
          </p:spPr>
        </p:cxnSp>
        <p:cxnSp>
          <p:nvCxnSpPr>
            <p:cNvPr id="643" name="直线 278"/>
            <p:cNvCxnSpPr>
              <a:cxnSpLocks noChangeShapeType="1"/>
            </p:cNvCxnSpPr>
            <p:nvPr>
              <p:custDataLst>
                <p:tags r:id="rId142"/>
              </p:custDataLst>
            </p:nvPr>
          </p:nvCxnSpPr>
          <p:spPr bwMode="auto">
            <a:xfrm flipV="1">
              <a:off x="3420" y="6747"/>
              <a:ext cx="0" cy="397"/>
            </a:xfrm>
            <a:prstGeom prst="line">
              <a:avLst/>
            </a:prstGeom>
            <a:noFill/>
            <a:ln w="9525">
              <a:solidFill>
                <a:srgbClr val="000000"/>
              </a:solidFill>
              <a:round/>
              <a:tailEnd type="triangle" w="med" len="med"/>
            </a:ln>
          </p:spPr>
        </p:cxnSp>
        <p:cxnSp>
          <p:nvCxnSpPr>
            <p:cNvPr id="644" name="直线 279"/>
            <p:cNvCxnSpPr>
              <a:cxnSpLocks noChangeShapeType="1"/>
            </p:cNvCxnSpPr>
            <p:nvPr>
              <p:custDataLst>
                <p:tags r:id="rId143"/>
              </p:custDataLst>
            </p:nvPr>
          </p:nvCxnSpPr>
          <p:spPr bwMode="auto">
            <a:xfrm>
              <a:off x="6024" y="6747"/>
              <a:ext cx="0" cy="414"/>
            </a:xfrm>
            <a:prstGeom prst="line">
              <a:avLst/>
            </a:prstGeom>
            <a:noFill/>
            <a:ln w="9525">
              <a:solidFill>
                <a:srgbClr val="000000"/>
              </a:solidFill>
              <a:round/>
            </a:ln>
          </p:spPr>
        </p:cxnSp>
        <p:cxnSp>
          <p:nvCxnSpPr>
            <p:cNvPr id="645" name="直线 280"/>
            <p:cNvCxnSpPr>
              <a:cxnSpLocks noChangeShapeType="1"/>
            </p:cNvCxnSpPr>
            <p:nvPr>
              <p:custDataLst>
                <p:tags r:id="rId144"/>
              </p:custDataLst>
            </p:nvPr>
          </p:nvCxnSpPr>
          <p:spPr bwMode="auto">
            <a:xfrm>
              <a:off x="3420" y="8091"/>
              <a:ext cx="5125" cy="0"/>
            </a:xfrm>
            <a:prstGeom prst="line">
              <a:avLst/>
            </a:prstGeom>
            <a:noFill/>
            <a:ln w="9525">
              <a:solidFill>
                <a:srgbClr val="000000"/>
              </a:solidFill>
              <a:round/>
            </a:ln>
          </p:spPr>
        </p:cxnSp>
        <p:cxnSp>
          <p:nvCxnSpPr>
            <p:cNvPr id="646" name="直线 281"/>
            <p:cNvCxnSpPr>
              <a:cxnSpLocks noChangeShapeType="1"/>
            </p:cNvCxnSpPr>
            <p:nvPr>
              <p:custDataLst>
                <p:tags r:id="rId145"/>
              </p:custDataLst>
            </p:nvPr>
          </p:nvCxnSpPr>
          <p:spPr bwMode="auto">
            <a:xfrm>
              <a:off x="8547" y="7683"/>
              <a:ext cx="0" cy="414"/>
            </a:xfrm>
            <a:prstGeom prst="line">
              <a:avLst/>
            </a:prstGeom>
            <a:noFill/>
            <a:ln w="9525">
              <a:solidFill>
                <a:srgbClr val="000000"/>
              </a:solidFill>
              <a:round/>
            </a:ln>
          </p:spPr>
        </p:cxnSp>
        <p:cxnSp>
          <p:nvCxnSpPr>
            <p:cNvPr id="647" name="直线 282"/>
            <p:cNvCxnSpPr>
              <a:cxnSpLocks noChangeShapeType="1"/>
            </p:cNvCxnSpPr>
            <p:nvPr>
              <p:custDataLst>
                <p:tags r:id="rId146"/>
              </p:custDataLst>
            </p:nvPr>
          </p:nvCxnSpPr>
          <p:spPr bwMode="auto">
            <a:xfrm flipV="1">
              <a:off x="3420" y="7836"/>
              <a:ext cx="0" cy="255"/>
            </a:xfrm>
            <a:prstGeom prst="line">
              <a:avLst/>
            </a:prstGeom>
            <a:noFill/>
            <a:ln w="9525">
              <a:solidFill>
                <a:srgbClr val="000000"/>
              </a:solidFill>
              <a:round/>
              <a:tailEnd type="triangle" w="med" len="med"/>
            </a:ln>
          </p:spPr>
        </p:cxnSp>
        <p:cxnSp>
          <p:nvCxnSpPr>
            <p:cNvPr id="648" name="直线 283"/>
            <p:cNvCxnSpPr>
              <a:cxnSpLocks noChangeShapeType="1"/>
            </p:cNvCxnSpPr>
            <p:nvPr>
              <p:custDataLst>
                <p:tags r:id="rId147"/>
              </p:custDataLst>
            </p:nvPr>
          </p:nvCxnSpPr>
          <p:spPr bwMode="auto">
            <a:xfrm>
              <a:off x="3420" y="9396"/>
              <a:ext cx="6372" cy="0"/>
            </a:xfrm>
            <a:prstGeom prst="line">
              <a:avLst/>
            </a:prstGeom>
            <a:noFill/>
            <a:ln w="9525">
              <a:solidFill>
                <a:srgbClr val="000000"/>
              </a:solidFill>
              <a:round/>
            </a:ln>
          </p:spPr>
        </p:cxnSp>
        <p:cxnSp>
          <p:nvCxnSpPr>
            <p:cNvPr id="649" name="直线 284"/>
            <p:cNvCxnSpPr>
              <a:cxnSpLocks noChangeShapeType="1"/>
            </p:cNvCxnSpPr>
            <p:nvPr>
              <p:custDataLst>
                <p:tags r:id="rId148"/>
              </p:custDataLst>
            </p:nvPr>
          </p:nvCxnSpPr>
          <p:spPr bwMode="auto">
            <a:xfrm>
              <a:off x="9795" y="8931"/>
              <a:ext cx="0" cy="468"/>
            </a:xfrm>
            <a:prstGeom prst="line">
              <a:avLst/>
            </a:prstGeom>
            <a:noFill/>
            <a:ln w="9525">
              <a:solidFill>
                <a:srgbClr val="000000"/>
              </a:solidFill>
              <a:round/>
            </a:ln>
          </p:spPr>
        </p:cxnSp>
        <p:cxnSp>
          <p:nvCxnSpPr>
            <p:cNvPr id="650" name="直线 285"/>
            <p:cNvCxnSpPr>
              <a:cxnSpLocks noChangeShapeType="1"/>
            </p:cNvCxnSpPr>
            <p:nvPr>
              <p:custDataLst>
                <p:tags r:id="rId149"/>
              </p:custDataLst>
            </p:nvPr>
          </p:nvCxnSpPr>
          <p:spPr bwMode="auto">
            <a:xfrm flipV="1">
              <a:off x="3420" y="8928"/>
              <a:ext cx="0" cy="468"/>
            </a:xfrm>
            <a:prstGeom prst="line">
              <a:avLst/>
            </a:prstGeom>
            <a:noFill/>
            <a:ln w="9525">
              <a:solidFill>
                <a:srgbClr val="000000"/>
              </a:solidFill>
              <a:round/>
              <a:tailEnd type="triangle" w="med" len="med"/>
            </a:ln>
          </p:spPr>
        </p:cxnSp>
        <p:cxnSp>
          <p:nvCxnSpPr>
            <p:cNvPr id="651" name="直线 286"/>
            <p:cNvCxnSpPr>
              <a:cxnSpLocks noChangeShapeType="1"/>
            </p:cNvCxnSpPr>
            <p:nvPr>
              <p:custDataLst>
                <p:tags r:id="rId150"/>
              </p:custDataLst>
            </p:nvPr>
          </p:nvCxnSpPr>
          <p:spPr bwMode="auto">
            <a:xfrm>
              <a:off x="6733" y="4092"/>
              <a:ext cx="0" cy="468"/>
            </a:xfrm>
            <a:prstGeom prst="line">
              <a:avLst/>
            </a:prstGeom>
            <a:noFill/>
            <a:ln w="9525">
              <a:solidFill>
                <a:srgbClr val="000000"/>
              </a:solidFill>
              <a:round/>
            </a:ln>
          </p:spPr>
        </p:cxnSp>
        <p:cxnSp>
          <p:nvCxnSpPr>
            <p:cNvPr id="652" name="直线 287"/>
            <p:cNvCxnSpPr>
              <a:cxnSpLocks noChangeShapeType="1"/>
            </p:cNvCxnSpPr>
            <p:nvPr>
              <p:custDataLst>
                <p:tags r:id="rId151"/>
              </p:custDataLst>
            </p:nvPr>
          </p:nvCxnSpPr>
          <p:spPr bwMode="auto">
            <a:xfrm>
              <a:off x="6733" y="4563"/>
              <a:ext cx="289" cy="0"/>
            </a:xfrm>
            <a:prstGeom prst="line">
              <a:avLst/>
            </a:prstGeom>
            <a:noFill/>
            <a:ln w="9525">
              <a:solidFill>
                <a:srgbClr val="000000"/>
              </a:solidFill>
              <a:round/>
            </a:ln>
          </p:spPr>
        </p:cxnSp>
        <p:cxnSp>
          <p:nvCxnSpPr>
            <p:cNvPr id="653" name="直线 288"/>
            <p:cNvCxnSpPr>
              <a:cxnSpLocks noChangeShapeType="1"/>
            </p:cNvCxnSpPr>
            <p:nvPr>
              <p:custDataLst>
                <p:tags r:id="rId152"/>
              </p:custDataLst>
            </p:nvPr>
          </p:nvCxnSpPr>
          <p:spPr bwMode="auto">
            <a:xfrm flipV="1">
              <a:off x="7020" y="4248"/>
              <a:ext cx="0" cy="312"/>
            </a:xfrm>
            <a:prstGeom prst="line">
              <a:avLst/>
            </a:prstGeom>
            <a:noFill/>
            <a:ln w="9525">
              <a:solidFill>
                <a:srgbClr val="000000"/>
              </a:solidFill>
              <a:round/>
              <a:tailEnd type="triangle" w="med" len="med"/>
            </a:ln>
          </p:spPr>
        </p:cxnSp>
        <p:cxnSp>
          <p:nvCxnSpPr>
            <p:cNvPr id="654" name="直线 289"/>
            <p:cNvCxnSpPr>
              <a:cxnSpLocks noChangeShapeType="1"/>
            </p:cNvCxnSpPr>
            <p:nvPr>
              <p:custDataLst>
                <p:tags r:id="rId153"/>
              </p:custDataLst>
            </p:nvPr>
          </p:nvCxnSpPr>
          <p:spPr bwMode="auto">
            <a:xfrm>
              <a:off x="3501" y="10020"/>
              <a:ext cx="283" cy="0"/>
            </a:xfrm>
            <a:prstGeom prst="line">
              <a:avLst/>
            </a:prstGeom>
            <a:noFill/>
            <a:ln w="9525">
              <a:solidFill>
                <a:srgbClr val="000000"/>
              </a:solidFill>
              <a:round/>
            </a:ln>
          </p:spPr>
        </p:cxnSp>
        <p:cxnSp>
          <p:nvCxnSpPr>
            <p:cNvPr id="655" name="直线 290"/>
            <p:cNvCxnSpPr>
              <a:cxnSpLocks noChangeShapeType="1"/>
            </p:cNvCxnSpPr>
            <p:nvPr>
              <p:custDataLst>
                <p:tags r:id="rId154"/>
              </p:custDataLst>
            </p:nvPr>
          </p:nvCxnSpPr>
          <p:spPr bwMode="auto">
            <a:xfrm>
              <a:off x="3780" y="10020"/>
              <a:ext cx="0" cy="312"/>
            </a:xfrm>
            <a:prstGeom prst="line">
              <a:avLst/>
            </a:prstGeom>
            <a:noFill/>
            <a:ln w="9525">
              <a:solidFill>
                <a:srgbClr val="000000"/>
              </a:solidFill>
              <a:round/>
            </a:ln>
          </p:spPr>
        </p:cxnSp>
        <p:cxnSp>
          <p:nvCxnSpPr>
            <p:cNvPr id="656" name="直线 291"/>
            <p:cNvCxnSpPr>
              <a:cxnSpLocks noChangeShapeType="1"/>
            </p:cNvCxnSpPr>
            <p:nvPr>
              <p:custDataLst>
                <p:tags r:id="rId155"/>
              </p:custDataLst>
            </p:nvPr>
          </p:nvCxnSpPr>
          <p:spPr bwMode="auto">
            <a:xfrm flipH="1">
              <a:off x="3420" y="10332"/>
              <a:ext cx="360" cy="0"/>
            </a:xfrm>
            <a:prstGeom prst="line">
              <a:avLst/>
            </a:prstGeom>
            <a:noFill/>
            <a:ln w="9525">
              <a:solidFill>
                <a:srgbClr val="000000"/>
              </a:solidFill>
              <a:round/>
            </a:ln>
          </p:spPr>
        </p:cxnSp>
        <p:cxnSp>
          <p:nvCxnSpPr>
            <p:cNvPr id="657" name="直线 292"/>
            <p:cNvCxnSpPr>
              <a:cxnSpLocks noChangeShapeType="1"/>
            </p:cNvCxnSpPr>
            <p:nvPr>
              <p:custDataLst>
                <p:tags r:id="rId156"/>
              </p:custDataLst>
            </p:nvPr>
          </p:nvCxnSpPr>
          <p:spPr bwMode="auto">
            <a:xfrm flipV="1">
              <a:off x="3420" y="10176"/>
              <a:ext cx="0" cy="156"/>
            </a:xfrm>
            <a:prstGeom prst="line">
              <a:avLst/>
            </a:prstGeom>
            <a:noFill/>
            <a:ln w="9525">
              <a:solidFill>
                <a:srgbClr val="000000"/>
              </a:solidFill>
              <a:round/>
              <a:tailEnd type="triangle" w="med" len="med"/>
            </a:ln>
          </p:spPr>
        </p:cxnSp>
      </p:gr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904240" y="523673"/>
            <a:ext cx="10515600" cy="518958"/>
          </a:xfrm>
        </p:spPr>
        <p:txBody>
          <a:bodyPr/>
          <a:lstStyle/>
          <a:p>
            <a:r>
              <a:rPr lang="zh-CN" altLang="en-US">
                <a:sym typeface="+mn-ea"/>
              </a:rPr>
              <a:t>2.6.3稀疏矩阵和舞蹈链</a:t>
            </a:r>
            <a:endParaRPr lang="zh-CN" altLang="en-US">
              <a:solidFill>
                <a:schemeClr val="tx1"/>
              </a:solidFill>
            </a:endParaRPr>
          </a:p>
        </p:txBody>
      </p:sp>
      <p:sp>
        <p:nvSpPr>
          <p:cNvPr id="3" name="副标题 2"/>
          <p:cNvSpPr>
            <a:spLocks noGrp="1"/>
          </p:cNvSpPr>
          <p:nvPr>
            <p:ph type="subTitle" idx="1"/>
          </p:nvPr>
        </p:nvSpPr>
        <p:spPr/>
        <p:txBody>
          <a:bodyPr/>
          <a:lstStyle/>
          <a:p>
            <a:r>
              <a:rPr lang="en-US" altLang="zh-CN" dirty="0"/>
              <a:t>2.6 </a:t>
            </a:r>
            <a:r>
              <a:rPr lang="zh-CN" altLang="en-US" dirty="0"/>
              <a:t>拓展延伸</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100" name="文本框 99"/>
          <p:cNvSpPr txBox="1"/>
          <p:nvPr>
            <p:custDataLst>
              <p:tags r:id="rId1"/>
            </p:custDataLst>
          </p:nvPr>
        </p:nvSpPr>
        <p:spPr>
          <a:xfrm>
            <a:off x="623570" y="1099820"/>
            <a:ext cx="2008505" cy="427355"/>
          </a:xfrm>
          <a:prstGeom prst="rect">
            <a:avLst/>
          </a:prstGeom>
          <a:noFill/>
          <a:ln w="9525">
            <a:noFill/>
          </a:ln>
        </p:spPr>
        <p:txBody>
          <a:bodyPr wrap="square">
            <a:noAutofit/>
          </a:bodyPr>
          <a:lstStyle/>
          <a:p>
            <a:pPr indent="266700"/>
            <a:r>
              <a:rPr lang="en-US" altLang="zh-CN" sz="2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舞蹈链</a:t>
            </a:r>
            <a:endParaRPr lang="zh-CN" sz="2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a:endParaRPr lang="zh-CN" altLang="en-US" sz="2000">
              <a:solidFill>
                <a:schemeClr val="tx1"/>
              </a:solidFill>
              <a:ea typeface="宋体" panose="02010600030101010101" pitchFamily="2" charset="-122"/>
            </a:endParaRPr>
          </a:p>
        </p:txBody>
      </p:sp>
      <p:pic>
        <p:nvPicPr>
          <p:cNvPr id="249" name="图片 324" descr="精确覆盖问题例子"/>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a:xfrm>
            <a:off x="6218555" y="1671955"/>
            <a:ext cx="5737860" cy="1861185"/>
          </a:xfrm>
          <a:prstGeom prst="rect">
            <a:avLst/>
          </a:prstGeom>
          <a:noFill/>
          <a:ln>
            <a:noFill/>
          </a:ln>
        </p:spPr>
      </p:pic>
      <p:sp>
        <p:nvSpPr>
          <p:cNvPr id="6" name="文本框 5"/>
          <p:cNvSpPr txBox="1"/>
          <p:nvPr/>
        </p:nvSpPr>
        <p:spPr>
          <a:xfrm>
            <a:off x="792480" y="3754755"/>
            <a:ext cx="10915015" cy="2676525"/>
          </a:xfrm>
          <a:prstGeom prst="rect">
            <a:avLst/>
          </a:prstGeom>
          <a:noFill/>
          <a:ln w="9525">
            <a:noFill/>
          </a:ln>
        </p:spPr>
        <p:txBody>
          <a:bodyPr wrap="square">
            <a:spAutoFit/>
          </a:bodyPr>
          <a:lstStyle/>
          <a:p>
            <a:pPr marL="342900" indent="-342900">
              <a:lnSpc>
                <a:spcPct val="120000"/>
              </a:lnSpc>
              <a:spcBef>
                <a:spcPts val="0"/>
              </a:spcBef>
              <a:spcAft>
                <a:spcPts val="0"/>
              </a:spcAft>
              <a:buFont typeface="Wingdings" panose="05000000000000000000" charset="0"/>
              <a:buChar char="Ø"/>
            </a:pPr>
            <a:r>
              <a:rPr lang="en-US" sz="2000">
                <a:solidFill>
                  <a:schemeClr val="tx1"/>
                </a:solidFill>
                <a:latin typeface="Times New Roman" panose="02020603050405020304" pitchFamily="18" charset="0"/>
                <a:ea typeface="宋体" panose="02010600030101010101" pitchFamily="2" charset="-122"/>
              </a:rPr>
              <a:t>D.E. Knuth</a:t>
            </a:r>
            <a:r>
              <a:rPr lang="zh-CN" altLang="en-US" sz="2000">
                <a:solidFill>
                  <a:schemeClr val="tx1"/>
                </a:solidFill>
                <a:latin typeface="Times New Roman" panose="02020603050405020304" pitchFamily="18" charset="0"/>
                <a:ea typeface="宋体" panose="02010600030101010101" pitchFamily="2" charset="-122"/>
              </a:rPr>
              <a:t>提出</a:t>
            </a:r>
            <a:r>
              <a:rPr lang="en-US" sz="2000">
                <a:solidFill>
                  <a:schemeClr val="tx1"/>
                </a:solidFill>
                <a:latin typeface="Times New Roman" panose="02020603050405020304" pitchFamily="18" charset="0"/>
                <a:ea typeface="宋体" panose="02010600030101010101" pitchFamily="2" charset="-122"/>
              </a:rPr>
              <a:t>X</a:t>
            </a:r>
            <a:r>
              <a:rPr lang="zh-CN" sz="2000">
                <a:solidFill>
                  <a:schemeClr val="tx1"/>
                </a:solidFill>
                <a:ea typeface="宋体" panose="02010600030101010101" pitchFamily="2" charset="-122"/>
              </a:rPr>
              <a:t>算法：采用回溯搜索在矩阵中寻找合适的行实现</a:t>
            </a:r>
            <a:r>
              <a:rPr lang="en-US" sz="2000">
                <a:solidFill>
                  <a:schemeClr val="tx1"/>
                </a:solidFill>
                <a:latin typeface="Times New Roman" panose="02020603050405020304" pitchFamily="18" charset="0"/>
                <a:ea typeface="宋体" panose="02010600030101010101" pitchFamily="2" charset="-122"/>
              </a:rPr>
              <a:t>“</a:t>
            </a:r>
            <a:r>
              <a:rPr lang="zh-CN" sz="2000">
                <a:solidFill>
                  <a:schemeClr val="tx1"/>
                </a:solidFill>
                <a:ea typeface="宋体" panose="02010600030101010101" pitchFamily="2" charset="-122"/>
              </a:rPr>
              <a:t>精确覆盖</a:t>
            </a:r>
            <a:r>
              <a:rPr lang="en-US" sz="2000">
                <a:solidFill>
                  <a:schemeClr val="tx1"/>
                </a:solidFill>
                <a:latin typeface="Times New Roman" panose="02020603050405020304" pitchFamily="18" charset="0"/>
                <a:ea typeface="宋体" panose="02010600030101010101" pitchFamily="2" charset="-122"/>
              </a:rPr>
              <a:t>”</a:t>
            </a:r>
            <a:endParaRPr lang="zh-CN" sz="2000">
              <a:solidFill>
                <a:schemeClr val="tx1"/>
              </a:solidFill>
              <a:ea typeface="宋体" panose="02010600030101010101" pitchFamily="2" charset="-122"/>
            </a:endParaRPr>
          </a:p>
          <a:p>
            <a:pPr marL="342900" indent="-342900">
              <a:lnSpc>
                <a:spcPct val="120000"/>
              </a:lnSpc>
              <a:spcBef>
                <a:spcPts val="0"/>
              </a:spcBef>
              <a:spcAft>
                <a:spcPts val="0"/>
              </a:spcAft>
              <a:buFont typeface="Wingdings" panose="05000000000000000000" charset="0"/>
              <a:buChar char="Ø"/>
            </a:pPr>
            <a:r>
              <a:rPr sz="2000">
                <a:solidFill>
                  <a:schemeClr val="tx1"/>
                </a:solidFill>
                <a:ea typeface="宋体" panose="02010600030101010101" pitchFamily="2" charset="-122"/>
              </a:rPr>
              <a:t>X算法的执行需要大量的矩阵行和列的删除以及恢复操作，需要良好的矩阵数据结构支持。</a:t>
            </a:r>
            <a:r>
              <a:rPr lang="zh-CN" sz="2000">
                <a:solidFill>
                  <a:schemeClr val="tx1"/>
                </a:solidFill>
                <a:ea typeface="宋体" panose="02010600030101010101" pitchFamily="2" charset="-122"/>
              </a:rPr>
              <a:t>因此，提出</a:t>
            </a:r>
            <a:r>
              <a:rPr lang="zh-CN" sz="2000" b="1">
                <a:solidFill>
                  <a:schemeClr val="tx1"/>
                </a:solidFill>
                <a:sym typeface="+mn-ea"/>
              </a:rPr>
              <a:t>舞蹈链</a:t>
            </a:r>
            <a:r>
              <a:rPr lang="zh-CN" sz="2000">
                <a:solidFill>
                  <a:schemeClr val="tx1"/>
                </a:solidFill>
                <a:sym typeface="+mn-ea"/>
              </a:rPr>
              <a:t>：双向循环十字链表</a:t>
            </a:r>
            <a:endParaRPr lang="zh-CN" sz="2000">
              <a:solidFill>
                <a:schemeClr val="tx1"/>
              </a:solidFill>
              <a:sym typeface="+mn-ea"/>
            </a:endParaRPr>
          </a:p>
          <a:p>
            <a:pPr marL="800100" lvl="1" indent="-342900">
              <a:lnSpc>
                <a:spcPct val="120000"/>
              </a:lnSpc>
              <a:spcBef>
                <a:spcPts val="0"/>
              </a:spcBef>
              <a:spcAft>
                <a:spcPts val="0"/>
              </a:spcAft>
              <a:buFont typeface="Wingdings" panose="05000000000000000000" charset="0"/>
              <a:buChar char="l"/>
            </a:pPr>
            <a:r>
              <a:rPr lang="zh-CN" sz="2000">
                <a:solidFill>
                  <a:schemeClr val="tx1"/>
                </a:solidFill>
                <a:sym typeface="+mn-ea"/>
              </a:rPr>
              <a:t>例如，在舞蹈链上，可以快速删除矩阵的某一行：只需要找到该行的行首结点，随后从行首结点开始遍历该行所有结点，将这些结点从所在的列链表中删除即可。</a:t>
            </a:r>
            <a:endParaRPr lang="zh-CN" sz="2000">
              <a:solidFill>
                <a:schemeClr val="tx1"/>
              </a:solidFill>
              <a:sym typeface="+mn-ea"/>
            </a:endParaRPr>
          </a:p>
          <a:p>
            <a:pPr marL="800100" lvl="1" indent="-342900">
              <a:lnSpc>
                <a:spcPct val="120000"/>
              </a:lnSpc>
              <a:spcBef>
                <a:spcPts val="0"/>
              </a:spcBef>
              <a:spcAft>
                <a:spcPts val="0"/>
              </a:spcAft>
              <a:buFont typeface="Wingdings" panose="05000000000000000000" charset="0"/>
              <a:buChar char="l"/>
            </a:pPr>
            <a:r>
              <a:rPr lang="zh-CN" sz="2000">
                <a:solidFill>
                  <a:schemeClr val="tx1"/>
                </a:solidFill>
                <a:sym typeface="+mn-ea"/>
              </a:rPr>
              <a:t>同样，可以快速地向矩阵第r行、第c列插入一个元素。</a:t>
            </a:r>
            <a:endParaRPr lang="zh-CN" sz="2000">
              <a:solidFill>
                <a:schemeClr val="tx1"/>
              </a:solidFill>
              <a:sym typeface="+mn-ea"/>
            </a:endParaRPr>
          </a:p>
          <a:p>
            <a:pPr marL="342900" indent="-342900">
              <a:lnSpc>
                <a:spcPct val="120000"/>
              </a:lnSpc>
              <a:spcBef>
                <a:spcPts val="0"/>
              </a:spcBef>
              <a:spcAft>
                <a:spcPts val="0"/>
              </a:spcAft>
              <a:buFont typeface="Wingdings" panose="05000000000000000000" charset="0"/>
              <a:buChar char="Ø"/>
            </a:pPr>
            <a:endParaRPr lang="zh-CN" sz="2000">
              <a:solidFill>
                <a:schemeClr val="tx1"/>
              </a:solidFill>
              <a:ea typeface="宋体" panose="02010600030101010101" pitchFamily="2" charset="-122"/>
              <a:sym typeface="+mn-ea"/>
            </a:endParaRPr>
          </a:p>
        </p:txBody>
      </p:sp>
      <p:sp>
        <p:nvSpPr>
          <p:cNvPr id="5" name="文本框 4"/>
          <p:cNvSpPr txBox="1"/>
          <p:nvPr/>
        </p:nvSpPr>
        <p:spPr>
          <a:xfrm>
            <a:off x="792480" y="1671955"/>
            <a:ext cx="5426075" cy="1938020"/>
          </a:xfrm>
          <a:prstGeom prst="rect">
            <a:avLst/>
          </a:prstGeom>
          <a:noFill/>
        </p:spPr>
        <p:txBody>
          <a:bodyPr wrap="square" rtlCol="0" anchor="t">
            <a:spAutoFit/>
          </a:bodyPr>
          <a:lstStyle/>
          <a:p>
            <a:pPr marL="342900" indent="-342900">
              <a:buFont typeface="Wingdings" panose="05000000000000000000" charset="0"/>
              <a:buChar char="n"/>
            </a:pPr>
            <a:r>
              <a:rPr lang="zh-CN" sz="2000" b="1">
                <a:ea typeface="宋体" panose="02010600030101010101" pitchFamily="2" charset="-122"/>
                <a:sym typeface="+mn-ea"/>
              </a:rPr>
              <a:t>拟解决问题</a:t>
            </a:r>
            <a:r>
              <a:rPr lang="zh-CN" sz="2000">
                <a:ea typeface="宋体" panose="02010600030101010101" pitchFamily="2" charset="-122"/>
                <a:sym typeface="+mn-ea"/>
              </a:rPr>
              <a:t>：给定一个元素值为</a:t>
            </a:r>
            <a:r>
              <a:rPr lang="en-US" sz="2000">
                <a:latin typeface="Times New Roman" panose="02020603050405020304" pitchFamily="18" charset="0"/>
                <a:ea typeface="宋体" panose="02010600030101010101" pitchFamily="2" charset="-122"/>
                <a:sym typeface="+mn-ea"/>
              </a:rPr>
              <a:t>1</a:t>
            </a:r>
            <a:r>
              <a:rPr lang="zh-CN" sz="2000">
                <a:ea typeface="宋体" panose="02010600030101010101" pitchFamily="2" charset="-122"/>
                <a:sym typeface="+mn-ea"/>
              </a:rPr>
              <a:t>或者</a:t>
            </a:r>
            <a:r>
              <a:rPr lang="en-US" sz="2000">
                <a:latin typeface="Times New Roman" panose="02020603050405020304" pitchFamily="18" charset="0"/>
                <a:ea typeface="宋体" panose="02010600030101010101" pitchFamily="2" charset="-122"/>
                <a:sym typeface="+mn-ea"/>
              </a:rPr>
              <a:t>0</a:t>
            </a:r>
            <a:r>
              <a:rPr lang="zh-CN" sz="2000">
                <a:ea typeface="宋体" panose="02010600030101010101" pitchFamily="2" charset="-122"/>
                <a:sym typeface="+mn-ea"/>
              </a:rPr>
              <a:t>的</a:t>
            </a:r>
            <a:r>
              <a:rPr lang="en-US" sz="2000" i="1">
                <a:latin typeface="Times New Roman" panose="02020603050405020304" pitchFamily="18" charset="0"/>
                <a:ea typeface="宋体" panose="02010600030101010101" pitchFamily="2" charset="-122"/>
                <a:sym typeface="+mn-ea"/>
              </a:rPr>
              <a:t>n</a:t>
            </a:r>
            <a:r>
              <a:rPr lang="zh-CN" sz="2000">
                <a:ea typeface="宋体" panose="02010600030101010101" pitchFamily="2" charset="-122"/>
                <a:sym typeface="+mn-ea"/>
              </a:rPr>
              <a:t>行</a:t>
            </a:r>
            <a:r>
              <a:rPr lang="en-US" sz="2000" i="1">
                <a:latin typeface="Times New Roman" panose="02020603050405020304" pitchFamily="18" charset="0"/>
                <a:ea typeface="宋体" panose="02010600030101010101" pitchFamily="2" charset="-122"/>
                <a:sym typeface="+mn-ea"/>
              </a:rPr>
              <a:t>m</a:t>
            </a:r>
            <a:r>
              <a:rPr lang="zh-CN" sz="2000">
                <a:ea typeface="宋体" panose="02010600030101010101" pitchFamily="2" charset="-122"/>
                <a:sym typeface="+mn-ea"/>
              </a:rPr>
              <a:t>列的矩阵，需要从中挑选若干行形成新矩阵，要求新矩阵的每一列有且仅有一个元素为</a:t>
            </a:r>
            <a:r>
              <a:rPr lang="en-US" sz="2000">
                <a:latin typeface="Times New Roman" panose="02020603050405020304" pitchFamily="18" charset="0"/>
                <a:ea typeface="宋体" panose="02010600030101010101" pitchFamily="2" charset="-122"/>
                <a:sym typeface="+mn-ea"/>
              </a:rPr>
              <a:t>1</a:t>
            </a:r>
            <a:r>
              <a:rPr lang="zh-CN" sz="2000">
                <a:ea typeface="宋体" panose="02010600030101010101" pitchFamily="2" charset="-122"/>
                <a:sym typeface="+mn-ea"/>
              </a:rPr>
              <a:t>。</a:t>
            </a:r>
            <a:endParaRPr lang="zh-CN" sz="2000">
              <a:solidFill>
                <a:schemeClr val="tx1"/>
              </a:solidFill>
              <a:ea typeface="宋体" panose="02010600030101010101" pitchFamily="2" charset="-122"/>
            </a:endParaRPr>
          </a:p>
          <a:p>
            <a:pPr marL="342900" indent="-342900">
              <a:buFont typeface="Wingdings" panose="05000000000000000000" charset="0"/>
              <a:buChar char="n"/>
            </a:pPr>
            <a:r>
              <a:rPr lang="zh-CN" sz="2000" b="1">
                <a:ea typeface="宋体" panose="02010600030101010101" pitchFamily="2" charset="-122"/>
                <a:sym typeface="+mn-ea"/>
              </a:rPr>
              <a:t>精确覆盖问题</a:t>
            </a:r>
            <a:r>
              <a:rPr lang="zh-CN" sz="2000">
                <a:ea typeface="宋体" panose="02010600030101010101" pitchFamily="2" charset="-122"/>
                <a:sym typeface="+mn-ea"/>
              </a:rPr>
              <a:t>：从矩阵中选取若干行，使得这些行中的</a:t>
            </a:r>
            <a:r>
              <a:rPr lang="en-US" sz="2000">
                <a:latin typeface="Times New Roman" panose="02020603050405020304" pitchFamily="18" charset="0"/>
                <a:ea typeface="宋体" panose="02010600030101010101" pitchFamily="2" charset="-122"/>
                <a:sym typeface="+mn-ea"/>
              </a:rPr>
              <a:t>1“</a:t>
            </a:r>
            <a:r>
              <a:rPr lang="zh-CN" sz="2000">
                <a:ea typeface="宋体" panose="02010600030101010101" pitchFamily="2" charset="-122"/>
                <a:sym typeface="+mn-ea"/>
              </a:rPr>
              <a:t>精确地覆盖</a:t>
            </a:r>
            <a:r>
              <a:rPr lang="en-US" sz="2000">
                <a:latin typeface="Times New Roman" panose="02020603050405020304" pitchFamily="18" charset="0"/>
                <a:ea typeface="宋体" panose="02010600030101010101" pitchFamily="2" charset="-122"/>
                <a:sym typeface="+mn-ea"/>
              </a:rPr>
              <a:t>”</a:t>
            </a:r>
            <a:r>
              <a:rPr lang="zh-CN" sz="2000">
                <a:ea typeface="宋体" panose="02010600030101010101" pitchFamily="2" charset="-122"/>
                <a:sym typeface="+mn-ea"/>
              </a:rPr>
              <a:t>原矩阵的每一列。</a:t>
            </a:r>
            <a:endParaRPr lang="zh-CN" altLang="en-US" sz="2000">
              <a:ea typeface="宋体" panose="02010600030101010101" pitchFamily="2"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2.</a:t>
            </a:r>
            <a:r>
              <a:rPr lang="en-US" altLang="zh-CN">
                <a:sym typeface="+mn-ea"/>
              </a:rPr>
              <a:t>7 </a:t>
            </a:r>
            <a:r>
              <a:rPr lang="zh-CN" altLang="en-US">
                <a:sym typeface="+mn-ea"/>
              </a:rPr>
              <a:t>应用场景：内存管理</a:t>
            </a:r>
            <a:endParaRPr lang="zh-CN" altLang="en-US"/>
          </a:p>
        </p:txBody>
      </p:sp>
      <p:sp>
        <p:nvSpPr>
          <p:cNvPr id="3" name="副标题 2"/>
          <p:cNvSpPr>
            <a:spLocks noGrp="1"/>
          </p:cNvSpPr>
          <p:nvPr>
            <p:ph type="subTitle" idx="1"/>
          </p:nvPr>
        </p:nvSpPr>
        <p:spPr/>
        <p:txBody>
          <a:bodyPr/>
          <a:lstStyle/>
          <a:p>
            <a:r>
              <a:rPr lang="en-US" altLang="zh-CN" dirty="0"/>
              <a:t>2.7 </a:t>
            </a:r>
            <a:r>
              <a:rPr lang="zh-CN" altLang="en-US" dirty="0"/>
              <a:t>应用场景</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100" name="文本框 99"/>
          <p:cNvSpPr txBox="1"/>
          <p:nvPr>
            <p:custDataLst>
              <p:tags r:id="rId1"/>
            </p:custDataLst>
          </p:nvPr>
        </p:nvSpPr>
        <p:spPr>
          <a:xfrm>
            <a:off x="838200" y="1125220"/>
            <a:ext cx="8805545" cy="1714500"/>
          </a:xfrm>
          <a:prstGeom prst="rect">
            <a:avLst/>
          </a:prstGeom>
          <a:noFill/>
          <a:ln w="9525">
            <a:noFill/>
          </a:ln>
        </p:spPr>
        <p:txBody>
          <a:bodyPr wrap="square">
            <a:spAutoFit/>
          </a:bodyPr>
          <a:lstStyle/>
          <a:p>
            <a:pPr marL="342900" indent="-342900">
              <a:lnSpc>
                <a:spcPct val="120000"/>
              </a:lnSpc>
              <a:spcBef>
                <a:spcPts val="0"/>
              </a:spcBef>
              <a:spcAft>
                <a:spcPts val="0"/>
              </a:spcAft>
              <a:buFont typeface="Wingdings" panose="05000000000000000000" charset="0"/>
              <a:buChar char="n"/>
            </a:pPr>
            <a:r>
              <a:rPr lang="zh-CN" sz="2200">
                <a:solidFill>
                  <a:schemeClr val="tx1"/>
                </a:solidFill>
                <a:latin typeface="微软雅黑" panose="020B0503020204020204" pitchFamily="34" charset="-122"/>
                <a:ea typeface="微软雅黑" panose="020B0503020204020204" pitchFamily="34" charset="-122"/>
              </a:rPr>
              <a:t>操作系统空闲内存管理：空闲块的管理，处理申请和回收；</a:t>
            </a:r>
            <a:endParaRPr lang="zh-CN" sz="2200">
              <a:solidFill>
                <a:schemeClr val="tx1"/>
              </a:solidFill>
              <a:latin typeface="微软雅黑" panose="020B0503020204020204" pitchFamily="34" charset="-122"/>
              <a:ea typeface="微软雅黑" panose="020B0503020204020204" pitchFamily="34" charset="-122"/>
            </a:endParaRPr>
          </a:p>
          <a:p>
            <a:pPr marL="342900" indent="-342900">
              <a:lnSpc>
                <a:spcPct val="120000"/>
              </a:lnSpc>
              <a:spcBef>
                <a:spcPts val="0"/>
              </a:spcBef>
              <a:spcAft>
                <a:spcPts val="0"/>
              </a:spcAft>
              <a:buFont typeface="Wingdings" panose="05000000000000000000" charset="0"/>
              <a:buChar char="n"/>
            </a:pPr>
            <a:r>
              <a:rPr lang="zh-CN" altLang="en-US" sz="2200">
                <a:solidFill>
                  <a:schemeClr val="tx1"/>
                </a:solidFill>
                <a:latin typeface="微软雅黑" panose="020B0503020204020204" pitchFamily="34" charset="-122"/>
                <a:ea typeface="微软雅黑" panose="020B0503020204020204" pitchFamily="34" charset="-122"/>
              </a:rPr>
              <a:t>内存空闲块组织成双向链表</a:t>
            </a:r>
            <a:endParaRPr lang="zh-CN" altLang="en-US" sz="2200">
              <a:solidFill>
                <a:schemeClr val="tx1"/>
              </a:solidFill>
              <a:latin typeface="微软雅黑" panose="020B0503020204020204" pitchFamily="34" charset="-122"/>
              <a:ea typeface="微软雅黑" panose="020B0503020204020204" pitchFamily="34" charset="-122"/>
            </a:endParaRPr>
          </a:p>
          <a:p>
            <a:pPr marL="342900" indent="-342900">
              <a:lnSpc>
                <a:spcPct val="120000"/>
              </a:lnSpc>
              <a:spcBef>
                <a:spcPts val="0"/>
              </a:spcBef>
              <a:spcAft>
                <a:spcPts val="0"/>
              </a:spcAft>
              <a:buFont typeface="Wingdings" panose="05000000000000000000" charset="0"/>
              <a:buChar char="n"/>
            </a:pPr>
            <a:r>
              <a:rPr lang="zh-CN" altLang="en-US" sz="2200">
                <a:solidFill>
                  <a:schemeClr val="tx1"/>
                </a:solidFill>
                <a:latin typeface="微软雅黑" panose="020B0503020204020204" pitchFamily="34" charset="-122"/>
                <a:ea typeface="微软雅黑" panose="020B0503020204020204" pitchFamily="34" charset="-122"/>
              </a:rPr>
              <a:t>空闲块分配策略：首次适配、最佳适配</a:t>
            </a:r>
            <a:endParaRPr lang="zh-CN" altLang="en-US" sz="2200">
              <a:solidFill>
                <a:schemeClr val="tx1"/>
              </a:solidFill>
              <a:latin typeface="微软雅黑" panose="020B0503020204020204" pitchFamily="34" charset="-122"/>
              <a:ea typeface="微软雅黑" panose="020B0503020204020204" pitchFamily="34" charset="-122"/>
            </a:endParaRPr>
          </a:p>
          <a:p>
            <a:pPr marL="342900" indent="-342900">
              <a:lnSpc>
                <a:spcPct val="120000"/>
              </a:lnSpc>
              <a:spcBef>
                <a:spcPts val="0"/>
              </a:spcBef>
              <a:spcAft>
                <a:spcPts val="0"/>
              </a:spcAft>
              <a:buFont typeface="Wingdings" panose="05000000000000000000" charset="0"/>
              <a:buChar char="n"/>
            </a:pPr>
            <a:r>
              <a:rPr lang="zh-CN" altLang="en-US" sz="2200">
                <a:solidFill>
                  <a:schemeClr val="tx1"/>
                </a:solidFill>
                <a:latin typeface="微软雅黑" panose="020B0503020204020204" pitchFamily="34" charset="-122"/>
                <a:ea typeface="微软雅黑" panose="020B0503020204020204" pitchFamily="34" charset="-122"/>
              </a:rPr>
              <a:t>空闲块回收：空闲块合并</a:t>
            </a:r>
            <a:endParaRPr lang="zh-CN" altLang="en-US" sz="220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1151890" y="2880995"/>
            <a:ext cx="8857615" cy="315976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2.</a:t>
            </a:r>
            <a:r>
              <a:rPr lang="en-US" altLang="zh-CN">
                <a:sym typeface="+mn-ea"/>
              </a:rPr>
              <a:t>8 </a:t>
            </a:r>
            <a:r>
              <a:rPr lang="zh-CN" altLang="en-US">
                <a:sym typeface="+mn-ea"/>
              </a:rPr>
              <a:t>小结</a:t>
            </a:r>
            <a:endParaRPr lang="zh-CN" altLang="en-US"/>
          </a:p>
        </p:txBody>
      </p:sp>
      <p:sp>
        <p:nvSpPr>
          <p:cNvPr id="3" name="副标题 2"/>
          <p:cNvSpPr>
            <a:spLocks noGrp="1"/>
          </p:cNvSpPr>
          <p:nvPr>
            <p:ph type="subTitle" idx="1"/>
          </p:nvPr>
        </p:nvSpPr>
        <p:spPr/>
        <p:txBody>
          <a:bodyPr/>
          <a:lstStyle/>
          <a:p>
            <a:r>
              <a:rPr lang="en-US" altLang="zh-CN" dirty="0"/>
              <a:t>2.8 </a:t>
            </a:r>
            <a:r>
              <a:rPr lang="zh-CN" altLang="en-US"/>
              <a:t>小结</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460480" cy="5057775"/>
          </a:xfrm>
        </p:spPr>
        <p:txBody>
          <a:bodyPr>
            <a:noAutofit/>
          </a:bodyPr>
          <a:lstStyle/>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线性表</a:t>
            </a:r>
            <a:r>
              <a:rPr lang="zh-CN" altLang="en-US" sz="1900">
                <a:latin typeface="宋体" panose="02010600030101010101" pitchFamily="2" charset="-122"/>
                <a:ea typeface="宋体" panose="02010600030101010101" pitchFamily="2" charset="-122"/>
                <a:cs typeface="宋体" panose="02010600030101010101" pitchFamily="2" charset="-122"/>
              </a:rPr>
              <a:t>：若干数据元素组成的有序序列，其基本操作有插入、删除、查找等</a:t>
            </a:r>
            <a:endParaRPr lang="zh-CN" altLang="en-US" sz="19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线性表实现方法</a:t>
            </a:r>
            <a:r>
              <a:rPr lang="zh-CN" altLang="en-US" sz="1900">
                <a:latin typeface="宋体" panose="02010600030101010101" pitchFamily="2" charset="-122"/>
                <a:ea typeface="宋体" panose="02010600030101010101" pitchFamily="2" charset="-122"/>
                <a:cs typeface="宋体" panose="02010600030101010101" pitchFamily="2" charset="-122"/>
              </a:rPr>
              <a:t>：顺序存储、链式存储</a:t>
            </a:r>
            <a:endParaRPr lang="zh-CN" altLang="en-US" sz="19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双向链表</a:t>
            </a:r>
            <a:r>
              <a:rPr lang="zh-CN" altLang="en-US" sz="1900">
                <a:latin typeface="宋体" panose="02010600030101010101" pitchFamily="2" charset="-122"/>
                <a:ea typeface="宋体" panose="02010600030101010101" pitchFamily="2" charset="-122"/>
                <a:cs typeface="宋体" panose="02010600030101010101" pitchFamily="2" charset="-122"/>
              </a:rPr>
              <a:t>：通过设置分别指向后继和前驱结点的两个指针，实现从前向后和从后向前两个方向的访问</a:t>
            </a:r>
            <a:endParaRPr lang="zh-CN" altLang="en-US" sz="19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循环链表</a:t>
            </a:r>
            <a:r>
              <a:rPr lang="zh-CN" altLang="en-US" sz="1900">
                <a:latin typeface="宋体" panose="02010600030101010101" pitchFamily="2" charset="-122"/>
                <a:ea typeface="宋体" panose="02010600030101010101" pitchFamily="2" charset="-122"/>
                <a:cs typeface="宋体" panose="02010600030101010101" pitchFamily="2" charset="-122"/>
              </a:rPr>
              <a:t>：最后结点的向后指针指向链表的头结点；双向链表头结点的向前指针还指向链表最后结点</a:t>
            </a:r>
            <a:endParaRPr lang="zh-CN" altLang="en-US" sz="19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静态链表</a:t>
            </a:r>
            <a:r>
              <a:rPr lang="zh-CN" altLang="en-US" sz="1900">
                <a:latin typeface="宋体" panose="02010600030101010101" pitchFamily="2" charset="-122"/>
                <a:ea typeface="宋体" panose="02010600030101010101" pitchFamily="2" charset="-122"/>
                <a:cs typeface="宋体" panose="02010600030101010101" pitchFamily="2" charset="-122"/>
              </a:rPr>
              <a:t>：物理存储依赖于顺序存储结构、逻辑链接关系采用链表思想</a:t>
            </a:r>
            <a:endParaRPr lang="zh-CN" altLang="en-US" sz="19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块状链表</a:t>
            </a:r>
            <a:r>
              <a:rPr lang="zh-CN" altLang="en-US" sz="1900">
                <a:latin typeface="宋体" panose="02010600030101010101" pitchFamily="2" charset="-122"/>
                <a:ea typeface="宋体" panose="02010600030101010101" pitchFamily="2" charset="-122"/>
                <a:cs typeface="宋体" panose="02010600030101010101" pitchFamily="2" charset="-122"/>
              </a:rPr>
              <a:t>：在传统的链表结构之上采用“分块”的思想进行改进，平衡了查找操作的时间复杂度和插入/删除操作的时间复杂度</a:t>
            </a:r>
            <a:endParaRPr lang="zh-CN" altLang="en-US" sz="19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广义表</a:t>
            </a:r>
            <a:r>
              <a:rPr lang="zh-CN" altLang="en-US" sz="1900">
                <a:latin typeface="宋体" panose="02010600030101010101" pitchFamily="2" charset="-122"/>
                <a:ea typeface="宋体" panose="02010600030101010101" pitchFamily="2" charset="-122"/>
                <a:cs typeface="宋体" panose="02010600030101010101" pitchFamily="2" charset="-122"/>
              </a:rPr>
              <a:t>：对一般线性表的推广，是一种“表中有表”的数据元素组织方式</a:t>
            </a:r>
            <a:endParaRPr lang="zh-CN" altLang="en-US" sz="19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多维数组</a:t>
            </a:r>
            <a:r>
              <a:rPr lang="zh-CN" altLang="en-US" sz="1900">
                <a:latin typeface="宋体" panose="02010600030101010101" pitchFamily="2" charset="-122"/>
                <a:ea typeface="宋体" panose="02010600030101010101" pitchFamily="2" charset="-122"/>
                <a:cs typeface="宋体" panose="02010600030101010101" pitchFamily="2" charset="-122"/>
              </a:rPr>
              <a:t>：将元素在空间上按行顺序存储，实现类似一维数组的随机访问</a:t>
            </a:r>
            <a:endParaRPr lang="zh-CN" altLang="en-US" sz="19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特殊矩阵和稀疏矩阵</a:t>
            </a:r>
            <a:r>
              <a:rPr lang="zh-CN" altLang="en-US" sz="1900">
                <a:latin typeface="宋体" panose="02010600030101010101" pitchFamily="2" charset="-122"/>
                <a:ea typeface="宋体" panose="02010600030101010101" pitchFamily="2" charset="-122"/>
                <a:cs typeface="宋体" panose="02010600030101010101" pitchFamily="2" charset="-122"/>
              </a:rPr>
              <a:t>可以进行压缩存储，减少所需要的存储空间；稀疏矩阵通过十字链表记录非零元素</a:t>
            </a:r>
            <a:endParaRPr lang="zh-CN" altLang="en-US" sz="1900">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10000"/>
              </a:lnSpc>
              <a:spcBef>
                <a:spcPts val="1000"/>
              </a:spcBef>
              <a:spcAft>
                <a:spcPts val="0"/>
              </a:spcAft>
              <a:buFont typeface="Wingdings" panose="05000000000000000000" charset="0"/>
              <a:buChar char="n"/>
            </a:pPr>
            <a:r>
              <a:rPr lang="zh-CN" altLang="en-US" sz="1900">
                <a:cs typeface="宋体" panose="02010600030101010101" pitchFamily="2" charset="-122"/>
              </a:rPr>
              <a:t>舞蹈链</a:t>
            </a:r>
            <a:r>
              <a:rPr lang="zh-CN" altLang="en-US" sz="1900">
                <a:latin typeface="宋体" panose="02010600030101010101" pitchFamily="2" charset="-122"/>
                <a:ea typeface="宋体" panose="02010600030101010101" pitchFamily="2" charset="-122"/>
                <a:cs typeface="宋体" panose="02010600030101010101" pitchFamily="2" charset="-122"/>
              </a:rPr>
              <a:t>：一种采用双向链表链接的十字链表，可以较好地支持矩阵的整行删除、整列删除以及恢复操作</a:t>
            </a:r>
            <a:endParaRPr lang="zh-CN" altLang="en-US" sz="19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方法3：采用链表结构来存储多项式的非零项</a:t>
            </a:r>
            <a:endParaRPr lang="zh-CN" altLang="en-US"/>
          </a:p>
        </p:txBody>
      </p:sp>
      <p:sp>
        <p:nvSpPr>
          <p:cNvPr id="3" name="副标题 2"/>
          <p:cNvSpPr>
            <a:spLocks noGrp="1"/>
          </p:cNvSpPr>
          <p:nvPr>
            <p:ph type="subTitle" idx="1"/>
          </p:nvPr>
        </p:nvSpPr>
        <p:spPr/>
        <p:txBody>
          <a:bodyPr/>
          <a:lstStyle/>
          <a:p>
            <a:r>
              <a:rPr lang="en-US" altLang="zh-CN" dirty="0"/>
              <a:t>2.1 </a:t>
            </a:r>
            <a:r>
              <a:rPr lang="zh-CN" altLang="en-US" dirty="0"/>
              <a:t>问题引入</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584200" y="1276350"/>
            <a:ext cx="11055350" cy="1094740"/>
          </a:xfrm>
        </p:spPr>
        <p:txBody>
          <a:bodyPr/>
          <a:lstStyle/>
          <a:p>
            <a:r>
              <a:rPr lang="zh-CN" altLang="en-US" sz="2200"/>
              <a:t>链表表示多项式：链表结点对应一个非零项，包括：系数、指数、指针域</a:t>
            </a:r>
            <a:endParaRPr lang="zh-CN" altLang="en-US" sz="2200"/>
          </a:p>
        </p:txBody>
      </p:sp>
      <p:sp>
        <p:nvSpPr>
          <p:cNvPr id="829" name="文本框 3"/>
          <p:cNvSpPr txBox="1">
            <a:spLocks noChangeArrowheads="1"/>
          </p:cNvSpPr>
          <p:nvPr>
            <p:custDataLst>
              <p:tags r:id="rId1"/>
            </p:custDataLst>
          </p:nvPr>
        </p:nvSpPr>
        <p:spPr bwMode="auto">
          <a:xfrm>
            <a:off x="1163955" y="2010410"/>
            <a:ext cx="2868295" cy="351155"/>
          </a:xfrm>
          <a:prstGeom prst="rect">
            <a:avLst/>
          </a:prstGeom>
          <a:solidFill>
            <a:srgbClr val="FFFFFF"/>
          </a:solidFill>
          <a:ln w="15875">
            <a:solidFill>
              <a:srgbClr val="000000"/>
            </a:solidFill>
            <a:miter lim="800000"/>
          </a:ln>
        </p:spPr>
        <p:txBody>
          <a:bodyPr rot="0" vert="horz" wrap="square" lIns="91440" tIns="10800" rIns="91440" bIns="10800" anchor="t" anchorCtr="0" upright="1">
            <a:noAutofit/>
          </a:bodyPr>
          <a:lstStyle/>
          <a:p>
            <a:pPr algn="just"/>
            <a:r>
              <a:rPr lang="en-US" altLang="zh-CN" sz="1050" kern="100">
                <a:latin typeface="Arial" panose="020B0604020202020204"/>
                <a:ea typeface="宋体" panose="02010600030101010101" pitchFamily="2" charset="-122"/>
                <a:cs typeface="Arial" panose="020B0604020202020204"/>
                <a:sym typeface="Times New Roman" panose="02020603050405020304"/>
              </a:rPr>
              <a:t> </a:t>
            </a:r>
            <a:r>
              <a:rPr lang="en-US" altLang="zh-CN" sz="2400" kern="100">
                <a:latin typeface="Arial" panose="020B0604020202020204"/>
                <a:ea typeface="宋体" panose="02010600030101010101" pitchFamily="2" charset="-122"/>
                <a:cs typeface="Arial" panose="020B0604020202020204"/>
                <a:sym typeface="Times New Roman" panose="02020603050405020304"/>
              </a:rPr>
              <a:t>系数  指数   指针</a:t>
            </a:r>
            <a:endParaRPr lang="en-US" altLang="zh-CN" sz="2400" kern="100">
              <a:latin typeface="Arial" panose="020B0604020202020204"/>
              <a:ea typeface="宋体" panose="02010600030101010101" pitchFamily="2" charset="-122"/>
              <a:cs typeface="Arial" panose="020B0604020202020204"/>
              <a:sym typeface="Times New Roman" panose="02020603050405020304"/>
            </a:endParaRPr>
          </a:p>
        </p:txBody>
      </p:sp>
      <p:graphicFrame>
        <p:nvGraphicFramePr>
          <p:cNvPr id="6" name="对象 -2147482604"/>
          <p:cNvGraphicFramePr>
            <a:graphicFrameLocks noChangeAspect="1"/>
          </p:cNvGraphicFramePr>
          <p:nvPr/>
        </p:nvGraphicFramePr>
        <p:xfrm>
          <a:off x="1061085" y="2669540"/>
          <a:ext cx="3363595" cy="488950"/>
        </p:xfrm>
        <a:graphic>
          <a:graphicData uri="http://schemas.openxmlformats.org/presentationml/2006/ole">
            <mc:AlternateContent xmlns:mc="http://schemas.openxmlformats.org/markup-compatibility/2006">
              <mc:Choice xmlns:v="urn:schemas-microsoft-com:vml" Requires="v">
                <p:oleObj spid="_x0000_s5150" name="" r:id="rId2" imgW="1574800" imgH="228600" progId="Equation.3">
                  <p:embed/>
                </p:oleObj>
              </mc:Choice>
              <mc:Fallback>
                <p:oleObj name="" r:id="rId2" imgW="1574800" imgH="228600" progId="Equation.3">
                  <p:embed/>
                  <p:pic>
                    <p:nvPicPr>
                      <p:cNvPr id="0" name="图片 6"/>
                      <p:cNvPicPr/>
                      <p:nvPr/>
                    </p:nvPicPr>
                    <p:blipFill>
                      <a:blip r:embed="rId3"/>
                      <a:stretch>
                        <a:fillRect/>
                      </a:stretch>
                    </p:blipFill>
                    <p:spPr>
                      <a:xfrm>
                        <a:off x="1061085" y="2669540"/>
                        <a:ext cx="3363595" cy="488950"/>
                      </a:xfrm>
                      <a:prstGeom prst="rect">
                        <a:avLst/>
                      </a:prstGeom>
                      <a:noFill/>
                      <a:ln w="38100">
                        <a:noFill/>
                        <a:miter/>
                      </a:ln>
                    </p:spPr>
                  </p:pic>
                </p:oleObj>
              </mc:Fallback>
            </mc:AlternateContent>
          </a:graphicData>
        </a:graphic>
      </p:graphicFrame>
      <p:graphicFrame>
        <p:nvGraphicFramePr>
          <p:cNvPr id="8" name="对象 -2147482603"/>
          <p:cNvGraphicFramePr>
            <a:graphicFrameLocks noChangeAspect="1"/>
          </p:cNvGraphicFramePr>
          <p:nvPr/>
        </p:nvGraphicFramePr>
        <p:xfrm>
          <a:off x="6164580" y="2696210"/>
          <a:ext cx="3686810" cy="425450"/>
        </p:xfrm>
        <a:graphic>
          <a:graphicData uri="http://schemas.openxmlformats.org/presentationml/2006/ole">
            <mc:AlternateContent xmlns:mc="http://schemas.openxmlformats.org/markup-compatibility/2006">
              <mc:Choice xmlns:v="urn:schemas-microsoft-com:vml" Requires="v">
                <p:oleObj spid="_x0000_s5151" name="" r:id="rId4" imgW="1981200" imgH="228600" progId="Equation.3">
                  <p:embed/>
                </p:oleObj>
              </mc:Choice>
              <mc:Fallback>
                <p:oleObj name="" r:id="rId4" imgW="1981200" imgH="228600" progId="Equation.3">
                  <p:embed/>
                  <p:pic>
                    <p:nvPicPr>
                      <p:cNvPr id="0" name="图片 7"/>
                      <p:cNvPicPr/>
                      <p:nvPr/>
                    </p:nvPicPr>
                    <p:blipFill>
                      <a:blip r:embed="rId5"/>
                      <a:stretch>
                        <a:fillRect/>
                      </a:stretch>
                    </p:blipFill>
                    <p:spPr>
                      <a:xfrm>
                        <a:off x="6164580" y="2696210"/>
                        <a:ext cx="3686810" cy="425450"/>
                      </a:xfrm>
                      <a:prstGeom prst="rect">
                        <a:avLst/>
                      </a:prstGeom>
                      <a:noFill/>
                      <a:ln w="38100">
                        <a:noFill/>
                        <a:miter/>
                      </a:ln>
                    </p:spPr>
                  </p:pic>
                </p:oleObj>
              </mc:Fallback>
            </mc:AlternateContent>
          </a:graphicData>
        </a:graphic>
      </p:graphicFrame>
      <p:grpSp>
        <p:nvGrpSpPr>
          <p:cNvPr id="797" name="组合 598"/>
          <p:cNvGrpSpPr/>
          <p:nvPr/>
        </p:nvGrpSpPr>
        <p:grpSpPr>
          <a:xfrm>
            <a:off x="1267460" y="3466465"/>
            <a:ext cx="6878320" cy="1330325"/>
            <a:chOff x="2340" y="1596"/>
            <a:chExt cx="7949" cy="936"/>
          </a:xfrm>
        </p:grpSpPr>
        <p:sp>
          <p:nvSpPr>
            <p:cNvPr id="798" name="文本框 7"/>
            <p:cNvSpPr txBox="1">
              <a:spLocks noChangeArrowheads="1"/>
            </p:cNvSpPr>
            <p:nvPr>
              <p:custDataLst>
                <p:tags r:id="rId6"/>
              </p:custDataLst>
            </p:nvPr>
          </p:nvSpPr>
          <p:spPr bwMode="auto">
            <a:xfrm>
              <a:off x="3465" y="1596"/>
              <a:ext cx="1260" cy="312"/>
            </a:xfrm>
            <a:prstGeom prst="rect">
              <a:avLst/>
            </a:prstGeom>
            <a:solidFill>
              <a:srgbClr val="FFFFFF"/>
            </a:solidFill>
            <a:ln w="9525">
              <a:solidFill>
                <a:srgbClr val="000000"/>
              </a:solidFill>
              <a:miter lim="800000"/>
            </a:ln>
          </p:spPr>
          <p:txBody>
            <a:bodyPr rot="0" vert="horz" wrap="square" lIns="91440" tIns="10800" rIns="91440" bIns="10800" anchor="t" anchorCtr="0" upright="1">
              <a:noAutofit/>
            </a:bodyPr>
            <a:lstStyle/>
            <a:p>
              <a:pPr algn="just"/>
              <a:r>
                <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rPr>
                <a:t>9    12      </a:t>
              </a:r>
              <a:endPar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799" name="直线 8"/>
            <p:cNvCxnSpPr>
              <a:cxnSpLocks noChangeShapeType="1"/>
            </p:cNvCxnSpPr>
            <p:nvPr>
              <p:custDataLst>
                <p:tags r:id="rId7"/>
              </p:custDataLst>
            </p:nvPr>
          </p:nvCxnSpPr>
          <p:spPr bwMode="auto">
            <a:xfrm flipV="1">
              <a:off x="3915" y="1596"/>
              <a:ext cx="0" cy="312"/>
            </a:xfrm>
            <a:prstGeom prst="line">
              <a:avLst/>
            </a:prstGeom>
            <a:noFill/>
            <a:ln w="9525">
              <a:solidFill>
                <a:srgbClr val="000000"/>
              </a:solidFill>
              <a:round/>
            </a:ln>
          </p:spPr>
        </p:cxnSp>
        <p:cxnSp>
          <p:nvCxnSpPr>
            <p:cNvPr id="800" name="直线 9"/>
            <p:cNvCxnSpPr>
              <a:cxnSpLocks noChangeShapeType="1"/>
            </p:cNvCxnSpPr>
            <p:nvPr>
              <p:custDataLst>
                <p:tags r:id="rId8"/>
              </p:custDataLst>
            </p:nvPr>
          </p:nvCxnSpPr>
          <p:spPr bwMode="auto">
            <a:xfrm flipV="1">
              <a:off x="4395" y="1596"/>
              <a:ext cx="0" cy="312"/>
            </a:xfrm>
            <a:prstGeom prst="line">
              <a:avLst/>
            </a:prstGeom>
            <a:noFill/>
            <a:ln w="9525">
              <a:solidFill>
                <a:srgbClr val="000000"/>
              </a:solidFill>
              <a:round/>
            </a:ln>
          </p:spPr>
        </p:cxnSp>
        <p:cxnSp>
          <p:nvCxnSpPr>
            <p:cNvPr id="801" name="直线 10"/>
            <p:cNvCxnSpPr>
              <a:cxnSpLocks noChangeShapeType="1"/>
            </p:cNvCxnSpPr>
            <p:nvPr>
              <p:custDataLst>
                <p:tags r:id="rId9"/>
              </p:custDataLst>
            </p:nvPr>
          </p:nvCxnSpPr>
          <p:spPr bwMode="auto">
            <a:xfrm>
              <a:off x="4545" y="1752"/>
              <a:ext cx="540" cy="0"/>
            </a:xfrm>
            <a:prstGeom prst="line">
              <a:avLst/>
            </a:prstGeom>
            <a:noFill/>
            <a:ln w="9525">
              <a:solidFill>
                <a:srgbClr val="000000"/>
              </a:solidFill>
              <a:round/>
              <a:tailEnd type="arrow" w="sm" len="med"/>
            </a:ln>
          </p:spPr>
        </p:cxnSp>
        <p:sp>
          <p:nvSpPr>
            <p:cNvPr id="802" name="文本框 11"/>
            <p:cNvSpPr txBox="1">
              <a:spLocks noChangeArrowheads="1"/>
            </p:cNvSpPr>
            <p:nvPr>
              <p:custDataLst>
                <p:tags r:id="rId10"/>
              </p:custDataLst>
            </p:nvPr>
          </p:nvSpPr>
          <p:spPr bwMode="auto">
            <a:xfrm>
              <a:off x="2340" y="1596"/>
              <a:ext cx="720" cy="312"/>
            </a:xfrm>
            <a:prstGeom prst="rect">
              <a:avLst/>
            </a:prstGeom>
            <a:solidFill>
              <a:srgbClr val="FFFFFF"/>
            </a:solidFill>
            <a:ln>
              <a:noFill/>
            </a:ln>
          </p:spPr>
          <p:txBody>
            <a:bodyPr rot="0" vert="horz" wrap="square" lIns="91440" tIns="10800" rIns="91440" bIns="10800" anchor="t" anchorCtr="0" upright="1">
              <a:noAutofit/>
            </a:bodyPr>
            <a:lstStyle/>
            <a:p>
              <a:pPr algn="just"/>
              <a:r>
                <a:rPr lang="en-US" altLang="zh-CN" sz="2400" i="1" kern="100">
                  <a:latin typeface="Arial" panose="020B0604020202020204"/>
                  <a:ea typeface="宋体" panose="02010600030101010101" pitchFamily="2" charset="-122"/>
                  <a:cs typeface="Arial" panose="020B0604020202020204"/>
                  <a:sym typeface="Times New Roman" panose="02020603050405020304"/>
                </a:rPr>
                <a:t>p</a:t>
              </a:r>
              <a:r>
                <a:rPr lang="en-US" altLang="zh-CN" sz="2400" kern="100">
                  <a:latin typeface="Arial" panose="020B0604020202020204"/>
                  <a:ea typeface="宋体" panose="02010600030101010101" pitchFamily="2" charset="-122"/>
                  <a:cs typeface="Arial" panose="020B0604020202020204"/>
                  <a:sym typeface="Times New Roman" panose="02020603050405020304"/>
                </a:rPr>
                <a:t>1</a:t>
              </a:r>
              <a:endParaRPr lang="en-US" altLang="zh-CN" sz="2400" kern="100">
                <a:latin typeface="Arial" panose="020B0604020202020204"/>
                <a:ea typeface="宋体" panose="02010600030101010101" pitchFamily="2" charset="-122"/>
                <a:cs typeface="Arial" panose="020B0604020202020204"/>
                <a:sym typeface="Times New Roman" panose="02020603050405020304"/>
              </a:endParaRPr>
            </a:p>
          </p:txBody>
        </p:sp>
        <p:cxnSp>
          <p:nvCxnSpPr>
            <p:cNvPr id="803" name="直线 12"/>
            <p:cNvCxnSpPr>
              <a:cxnSpLocks noChangeShapeType="1"/>
            </p:cNvCxnSpPr>
            <p:nvPr>
              <p:custDataLst>
                <p:tags r:id="rId11"/>
              </p:custDataLst>
            </p:nvPr>
          </p:nvCxnSpPr>
          <p:spPr bwMode="auto">
            <a:xfrm>
              <a:off x="2925" y="1752"/>
              <a:ext cx="540" cy="0"/>
            </a:xfrm>
            <a:prstGeom prst="line">
              <a:avLst/>
            </a:prstGeom>
            <a:noFill/>
            <a:ln w="9525">
              <a:solidFill>
                <a:srgbClr val="000000"/>
              </a:solidFill>
              <a:round/>
              <a:tailEnd type="arrow" w="sm" len="med"/>
            </a:ln>
          </p:spPr>
        </p:cxnSp>
        <p:sp>
          <p:nvSpPr>
            <p:cNvPr id="804" name="文本框 13"/>
            <p:cNvSpPr txBox="1">
              <a:spLocks noChangeArrowheads="1"/>
            </p:cNvSpPr>
            <p:nvPr>
              <p:custDataLst>
                <p:tags r:id="rId12"/>
              </p:custDataLst>
            </p:nvPr>
          </p:nvSpPr>
          <p:spPr bwMode="auto">
            <a:xfrm>
              <a:off x="2340" y="2212"/>
              <a:ext cx="720" cy="319"/>
            </a:xfrm>
            <a:prstGeom prst="rect">
              <a:avLst/>
            </a:prstGeom>
            <a:solidFill>
              <a:srgbClr val="FFFFFF"/>
            </a:solidFill>
            <a:ln>
              <a:noFill/>
            </a:ln>
          </p:spPr>
          <p:txBody>
            <a:bodyPr rot="0" vert="horz" wrap="square" lIns="91440" tIns="10800" rIns="91440" bIns="10800" anchor="t" anchorCtr="0" upright="1">
              <a:noAutofit/>
            </a:bodyPr>
            <a:lstStyle/>
            <a:p>
              <a:pPr algn="just"/>
              <a:r>
                <a:rPr lang="en-US" altLang="zh-CN" sz="2400" i="1" kern="100">
                  <a:latin typeface="Arial" panose="020B0604020202020204"/>
                  <a:ea typeface="宋体" panose="02010600030101010101" pitchFamily="2" charset="-122"/>
                  <a:cs typeface="Arial" panose="020B0604020202020204"/>
                  <a:sym typeface="Times New Roman" panose="02020603050405020304"/>
                </a:rPr>
                <a:t>p</a:t>
              </a:r>
              <a:r>
                <a:rPr lang="en-US" altLang="zh-CN" sz="2400" kern="100">
                  <a:latin typeface="Arial" panose="020B0604020202020204"/>
                  <a:ea typeface="宋体" panose="02010600030101010101" pitchFamily="2" charset="-122"/>
                  <a:cs typeface="Arial" panose="020B0604020202020204"/>
                  <a:sym typeface="Times New Roman" panose="02020603050405020304"/>
                </a:rPr>
                <a:t>2</a:t>
              </a:r>
              <a:endParaRPr lang="en-US" altLang="zh-CN" sz="2400" kern="100">
                <a:latin typeface="Arial" panose="020B0604020202020204"/>
                <a:ea typeface="宋体" panose="02010600030101010101" pitchFamily="2" charset="-122"/>
                <a:cs typeface="Arial" panose="020B0604020202020204"/>
                <a:sym typeface="Times New Roman" panose="02020603050405020304"/>
              </a:endParaRPr>
            </a:p>
          </p:txBody>
        </p:sp>
        <p:cxnSp>
          <p:nvCxnSpPr>
            <p:cNvPr id="805" name="直线 14"/>
            <p:cNvCxnSpPr>
              <a:cxnSpLocks noChangeShapeType="1"/>
            </p:cNvCxnSpPr>
            <p:nvPr>
              <p:custDataLst>
                <p:tags r:id="rId13"/>
              </p:custDataLst>
            </p:nvPr>
          </p:nvCxnSpPr>
          <p:spPr bwMode="auto">
            <a:xfrm>
              <a:off x="2925" y="2376"/>
              <a:ext cx="540" cy="0"/>
            </a:xfrm>
            <a:prstGeom prst="line">
              <a:avLst/>
            </a:prstGeom>
            <a:noFill/>
            <a:ln w="9525">
              <a:solidFill>
                <a:srgbClr val="000000"/>
              </a:solidFill>
              <a:round/>
              <a:tailEnd type="arrow" w="sm" len="med"/>
            </a:ln>
          </p:spPr>
        </p:cxnSp>
        <p:sp>
          <p:nvSpPr>
            <p:cNvPr id="806" name="文本框 15"/>
            <p:cNvSpPr txBox="1">
              <a:spLocks noChangeArrowheads="1"/>
            </p:cNvSpPr>
            <p:nvPr>
              <p:custDataLst>
                <p:tags r:id="rId14"/>
              </p:custDataLst>
            </p:nvPr>
          </p:nvSpPr>
          <p:spPr bwMode="auto">
            <a:xfrm>
              <a:off x="5085" y="1596"/>
              <a:ext cx="1260" cy="312"/>
            </a:xfrm>
            <a:prstGeom prst="rect">
              <a:avLst/>
            </a:prstGeom>
            <a:solidFill>
              <a:srgbClr val="FFFFFF"/>
            </a:solidFill>
            <a:ln w="9525">
              <a:solidFill>
                <a:srgbClr val="000000"/>
              </a:solidFill>
              <a:miter lim="800000"/>
            </a:ln>
          </p:spPr>
          <p:txBody>
            <a:bodyPr rot="0" vert="horz" wrap="square" lIns="91440" tIns="10800" rIns="91440" bIns="10800" anchor="t" anchorCtr="0" upright="1">
              <a:noAutofit/>
            </a:bodyPr>
            <a:lstStyle/>
            <a:p>
              <a:pPr algn="just"/>
              <a:r>
                <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rPr>
                <a:t>15    8      </a:t>
              </a:r>
              <a:endPar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807" name="直线 16"/>
            <p:cNvCxnSpPr>
              <a:cxnSpLocks noChangeShapeType="1"/>
            </p:cNvCxnSpPr>
            <p:nvPr>
              <p:custDataLst>
                <p:tags r:id="rId15"/>
              </p:custDataLst>
            </p:nvPr>
          </p:nvCxnSpPr>
          <p:spPr bwMode="auto">
            <a:xfrm flipV="1">
              <a:off x="5535" y="1596"/>
              <a:ext cx="0" cy="312"/>
            </a:xfrm>
            <a:prstGeom prst="line">
              <a:avLst/>
            </a:prstGeom>
            <a:noFill/>
            <a:ln w="9525">
              <a:solidFill>
                <a:srgbClr val="000000"/>
              </a:solidFill>
              <a:round/>
            </a:ln>
          </p:spPr>
        </p:cxnSp>
        <p:cxnSp>
          <p:nvCxnSpPr>
            <p:cNvPr id="808" name="直线 17"/>
            <p:cNvCxnSpPr>
              <a:cxnSpLocks noChangeShapeType="1"/>
            </p:cNvCxnSpPr>
            <p:nvPr>
              <p:custDataLst>
                <p:tags r:id="rId16"/>
              </p:custDataLst>
            </p:nvPr>
          </p:nvCxnSpPr>
          <p:spPr bwMode="auto">
            <a:xfrm flipV="1">
              <a:off x="6015" y="1596"/>
              <a:ext cx="0" cy="312"/>
            </a:xfrm>
            <a:prstGeom prst="line">
              <a:avLst/>
            </a:prstGeom>
            <a:noFill/>
            <a:ln w="9525">
              <a:solidFill>
                <a:srgbClr val="000000"/>
              </a:solidFill>
              <a:round/>
            </a:ln>
          </p:spPr>
        </p:cxnSp>
        <p:cxnSp>
          <p:nvCxnSpPr>
            <p:cNvPr id="809" name="直线 18"/>
            <p:cNvCxnSpPr>
              <a:cxnSpLocks noChangeShapeType="1"/>
            </p:cNvCxnSpPr>
            <p:nvPr>
              <p:custDataLst>
                <p:tags r:id="rId17"/>
              </p:custDataLst>
            </p:nvPr>
          </p:nvCxnSpPr>
          <p:spPr bwMode="auto">
            <a:xfrm>
              <a:off x="6165" y="1752"/>
              <a:ext cx="540" cy="0"/>
            </a:xfrm>
            <a:prstGeom prst="line">
              <a:avLst/>
            </a:prstGeom>
            <a:noFill/>
            <a:ln w="9525">
              <a:solidFill>
                <a:srgbClr val="000000"/>
              </a:solidFill>
              <a:round/>
              <a:tailEnd type="arrow" w="sm" len="med"/>
            </a:ln>
          </p:spPr>
        </p:cxnSp>
        <p:sp>
          <p:nvSpPr>
            <p:cNvPr id="810" name="文本框 19"/>
            <p:cNvSpPr txBox="1">
              <a:spLocks noChangeArrowheads="1"/>
            </p:cNvSpPr>
            <p:nvPr>
              <p:custDataLst>
                <p:tags r:id="rId18"/>
              </p:custDataLst>
            </p:nvPr>
          </p:nvSpPr>
          <p:spPr bwMode="auto">
            <a:xfrm>
              <a:off x="6705" y="1596"/>
              <a:ext cx="2035" cy="312"/>
            </a:xfrm>
            <a:prstGeom prst="rect">
              <a:avLst/>
            </a:prstGeom>
            <a:solidFill>
              <a:srgbClr val="FFFFFF"/>
            </a:solidFill>
            <a:ln w="9525">
              <a:solidFill>
                <a:srgbClr val="000000"/>
              </a:solidFill>
              <a:miter lim="800000"/>
            </a:ln>
          </p:spPr>
          <p:txBody>
            <a:bodyPr rot="0" vert="horz" wrap="square" lIns="91440" tIns="10800" rIns="91440" bIns="10800" anchor="t" anchorCtr="0" upright="1">
              <a:noAutofit/>
            </a:bodyPr>
            <a:lstStyle/>
            <a:p>
              <a:pPr algn="just"/>
              <a:r>
                <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rPr>
                <a:t>3    2    NIL</a:t>
              </a:r>
              <a:endPar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811" name="直线 20"/>
            <p:cNvCxnSpPr>
              <a:cxnSpLocks noChangeShapeType="1"/>
            </p:cNvCxnSpPr>
            <p:nvPr>
              <p:custDataLst>
                <p:tags r:id="rId19"/>
              </p:custDataLst>
            </p:nvPr>
          </p:nvCxnSpPr>
          <p:spPr bwMode="auto">
            <a:xfrm flipV="1">
              <a:off x="7155" y="1596"/>
              <a:ext cx="0" cy="312"/>
            </a:xfrm>
            <a:prstGeom prst="line">
              <a:avLst/>
            </a:prstGeom>
            <a:noFill/>
            <a:ln w="9525">
              <a:solidFill>
                <a:srgbClr val="000000"/>
              </a:solidFill>
              <a:round/>
            </a:ln>
          </p:spPr>
        </p:cxnSp>
        <p:cxnSp>
          <p:nvCxnSpPr>
            <p:cNvPr id="812" name="直线 21"/>
            <p:cNvCxnSpPr>
              <a:cxnSpLocks noChangeShapeType="1"/>
            </p:cNvCxnSpPr>
            <p:nvPr>
              <p:custDataLst>
                <p:tags r:id="rId20"/>
              </p:custDataLst>
            </p:nvPr>
          </p:nvCxnSpPr>
          <p:spPr bwMode="auto">
            <a:xfrm flipV="1">
              <a:off x="7635" y="1596"/>
              <a:ext cx="0" cy="312"/>
            </a:xfrm>
            <a:prstGeom prst="line">
              <a:avLst/>
            </a:prstGeom>
            <a:noFill/>
            <a:ln w="9525">
              <a:solidFill>
                <a:srgbClr val="000000"/>
              </a:solidFill>
              <a:round/>
            </a:ln>
          </p:spPr>
        </p:cxnSp>
        <p:sp>
          <p:nvSpPr>
            <p:cNvPr id="813" name="文本框 22"/>
            <p:cNvSpPr txBox="1">
              <a:spLocks noChangeArrowheads="1"/>
            </p:cNvSpPr>
            <p:nvPr>
              <p:custDataLst>
                <p:tags r:id="rId21"/>
              </p:custDataLst>
            </p:nvPr>
          </p:nvSpPr>
          <p:spPr bwMode="auto">
            <a:xfrm>
              <a:off x="3465" y="2220"/>
              <a:ext cx="1260" cy="312"/>
            </a:xfrm>
            <a:prstGeom prst="rect">
              <a:avLst/>
            </a:prstGeom>
            <a:solidFill>
              <a:srgbClr val="FFFFFF"/>
            </a:solidFill>
            <a:ln w="9525">
              <a:solidFill>
                <a:srgbClr val="000000"/>
              </a:solidFill>
              <a:miter lim="800000"/>
            </a:ln>
          </p:spPr>
          <p:txBody>
            <a:bodyPr rot="0" vert="horz" wrap="square" lIns="91440" tIns="10800" rIns="91440" bIns="10800" anchor="t" anchorCtr="0" upright="1">
              <a:noAutofit/>
            </a:bodyPr>
            <a:lstStyle/>
            <a:p>
              <a:pPr algn="just"/>
              <a:r>
                <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rPr>
                <a:t>26   19      </a:t>
              </a:r>
              <a:endPar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814" name="直线 23"/>
            <p:cNvCxnSpPr>
              <a:cxnSpLocks noChangeShapeType="1"/>
            </p:cNvCxnSpPr>
            <p:nvPr>
              <p:custDataLst>
                <p:tags r:id="rId22"/>
              </p:custDataLst>
            </p:nvPr>
          </p:nvCxnSpPr>
          <p:spPr bwMode="auto">
            <a:xfrm flipV="1">
              <a:off x="3915" y="2220"/>
              <a:ext cx="0" cy="312"/>
            </a:xfrm>
            <a:prstGeom prst="line">
              <a:avLst/>
            </a:prstGeom>
            <a:noFill/>
            <a:ln w="9525">
              <a:solidFill>
                <a:srgbClr val="000000"/>
              </a:solidFill>
              <a:round/>
            </a:ln>
          </p:spPr>
        </p:cxnSp>
        <p:cxnSp>
          <p:nvCxnSpPr>
            <p:cNvPr id="815" name="直线 24"/>
            <p:cNvCxnSpPr>
              <a:cxnSpLocks noChangeShapeType="1"/>
            </p:cNvCxnSpPr>
            <p:nvPr>
              <p:custDataLst>
                <p:tags r:id="rId23"/>
              </p:custDataLst>
            </p:nvPr>
          </p:nvCxnSpPr>
          <p:spPr bwMode="auto">
            <a:xfrm flipV="1">
              <a:off x="4395" y="2220"/>
              <a:ext cx="0" cy="312"/>
            </a:xfrm>
            <a:prstGeom prst="line">
              <a:avLst/>
            </a:prstGeom>
            <a:noFill/>
            <a:ln w="9525">
              <a:solidFill>
                <a:srgbClr val="000000"/>
              </a:solidFill>
              <a:round/>
            </a:ln>
          </p:spPr>
        </p:cxnSp>
        <p:cxnSp>
          <p:nvCxnSpPr>
            <p:cNvPr id="816" name="直线 25"/>
            <p:cNvCxnSpPr>
              <a:cxnSpLocks noChangeShapeType="1"/>
            </p:cNvCxnSpPr>
            <p:nvPr>
              <p:custDataLst>
                <p:tags r:id="rId24"/>
              </p:custDataLst>
            </p:nvPr>
          </p:nvCxnSpPr>
          <p:spPr bwMode="auto">
            <a:xfrm>
              <a:off x="4545" y="2376"/>
              <a:ext cx="540" cy="0"/>
            </a:xfrm>
            <a:prstGeom prst="line">
              <a:avLst/>
            </a:prstGeom>
            <a:noFill/>
            <a:ln w="9525">
              <a:solidFill>
                <a:srgbClr val="000000"/>
              </a:solidFill>
              <a:round/>
              <a:tailEnd type="arrow" w="sm" len="med"/>
            </a:ln>
          </p:spPr>
        </p:cxnSp>
        <p:sp>
          <p:nvSpPr>
            <p:cNvPr id="817" name="文本框 26"/>
            <p:cNvSpPr txBox="1">
              <a:spLocks noChangeArrowheads="1"/>
            </p:cNvSpPr>
            <p:nvPr>
              <p:custDataLst>
                <p:tags r:id="rId25"/>
              </p:custDataLst>
            </p:nvPr>
          </p:nvSpPr>
          <p:spPr bwMode="auto">
            <a:xfrm>
              <a:off x="5085" y="2220"/>
              <a:ext cx="1260" cy="312"/>
            </a:xfrm>
            <a:prstGeom prst="rect">
              <a:avLst/>
            </a:prstGeom>
            <a:solidFill>
              <a:srgbClr val="FFFFFF"/>
            </a:solidFill>
            <a:ln w="9525">
              <a:solidFill>
                <a:srgbClr val="000000"/>
              </a:solidFill>
              <a:miter lim="800000"/>
            </a:ln>
          </p:spPr>
          <p:txBody>
            <a:bodyPr rot="0" vert="horz" wrap="square" lIns="91440" tIns="10800" rIns="91440" bIns="10800" anchor="t" anchorCtr="0" upright="1">
              <a:noAutofit/>
            </a:bodyPr>
            <a:lstStyle/>
            <a:p>
              <a:pPr algn="just"/>
              <a:r>
                <a:rPr lang="en-US" altLang="zh-CN" sz="2000" kern="0">
                  <a:latin typeface="Times New Roman" panose="02020603050405020304"/>
                  <a:ea typeface="宋体" panose="02010600030101010101" pitchFamily="2" charset="-122"/>
                  <a:cs typeface="Times New Roman" panose="02020603050405020304"/>
                  <a:sym typeface="Times New Roman" panose="02020603050405020304"/>
                </a:rPr>
                <a:t>–</a:t>
              </a:r>
              <a:r>
                <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rPr>
                <a:t>4    8 </a:t>
              </a:r>
              <a:endPar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818" name="直线 27"/>
            <p:cNvCxnSpPr>
              <a:cxnSpLocks noChangeShapeType="1"/>
            </p:cNvCxnSpPr>
            <p:nvPr>
              <p:custDataLst>
                <p:tags r:id="rId26"/>
              </p:custDataLst>
            </p:nvPr>
          </p:nvCxnSpPr>
          <p:spPr bwMode="auto">
            <a:xfrm flipV="1">
              <a:off x="5535" y="2220"/>
              <a:ext cx="0" cy="312"/>
            </a:xfrm>
            <a:prstGeom prst="line">
              <a:avLst/>
            </a:prstGeom>
            <a:noFill/>
            <a:ln w="9525">
              <a:solidFill>
                <a:srgbClr val="000000"/>
              </a:solidFill>
              <a:round/>
            </a:ln>
          </p:spPr>
        </p:cxnSp>
        <p:cxnSp>
          <p:nvCxnSpPr>
            <p:cNvPr id="819" name="直线 28"/>
            <p:cNvCxnSpPr>
              <a:cxnSpLocks noChangeShapeType="1"/>
            </p:cNvCxnSpPr>
            <p:nvPr>
              <p:custDataLst>
                <p:tags r:id="rId27"/>
              </p:custDataLst>
            </p:nvPr>
          </p:nvCxnSpPr>
          <p:spPr bwMode="auto">
            <a:xfrm flipV="1">
              <a:off x="6015" y="2220"/>
              <a:ext cx="0" cy="312"/>
            </a:xfrm>
            <a:prstGeom prst="line">
              <a:avLst/>
            </a:prstGeom>
            <a:noFill/>
            <a:ln w="9525">
              <a:solidFill>
                <a:srgbClr val="000000"/>
              </a:solidFill>
              <a:round/>
            </a:ln>
          </p:spPr>
        </p:cxnSp>
        <p:cxnSp>
          <p:nvCxnSpPr>
            <p:cNvPr id="820" name="直线 29"/>
            <p:cNvCxnSpPr>
              <a:cxnSpLocks noChangeShapeType="1"/>
            </p:cNvCxnSpPr>
            <p:nvPr>
              <p:custDataLst>
                <p:tags r:id="rId28"/>
              </p:custDataLst>
            </p:nvPr>
          </p:nvCxnSpPr>
          <p:spPr bwMode="auto">
            <a:xfrm>
              <a:off x="6165" y="2376"/>
              <a:ext cx="540" cy="0"/>
            </a:xfrm>
            <a:prstGeom prst="line">
              <a:avLst/>
            </a:prstGeom>
            <a:noFill/>
            <a:ln w="9525">
              <a:solidFill>
                <a:srgbClr val="000000"/>
              </a:solidFill>
              <a:round/>
              <a:tailEnd type="arrow" w="sm" len="med"/>
            </a:ln>
          </p:spPr>
        </p:cxnSp>
        <p:sp>
          <p:nvSpPr>
            <p:cNvPr id="821" name="文本框 30"/>
            <p:cNvSpPr txBox="1">
              <a:spLocks noChangeArrowheads="1"/>
            </p:cNvSpPr>
            <p:nvPr>
              <p:custDataLst>
                <p:tags r:id="rId29"/>
              </p:custDataLst>
            </p:nvPr>
          </p:nvSpPr>
          <p:spPr bwMode="auto">
            <a:xfrm>
              <a:off x="6705" y="2220"/>
              <a:ext cx="1345" cy="312"/>
            </a:xfrm>
            <a:prstGeom prst="rect">
              <a:avLst/>
            </a:prstGeom>
            <a:solidFill>
              <a:srgbClr val="FFFFFF"/>
            </a:solidFill>
            <a:ln w="9525">
              <a:solidFill>
                <a:srgbClr val="000000"/>
              </a:solidFill>
              <a:miter lim="800000"/>
            </a:ln>
          </p:spPr>
          <p:txBody>
            <a:bodyPr rot="0" vert="horz" wrap="square" lIns="91440" tIns="10800" rIns="91440" bIns="10800" anchor="t" anchorCtr="0" upright="1">
              <a:noAutofit/>
            </a:bodyPr>
            <a:lstStyle/>
            <a:p>
              <a:pPr algn="just"/>
              <a:r>
                <a:rPr lang="en-US" altLang="zh-CN" sz="2000" kern="0">
                  <a:latin typeface="Times New Roman" panose="02020603050405020304"/>
                  <a:ea typeface="宋体" panose="02010600030101010101" pitchFamily="2" charset="-122"/>
                  <a:cs typeface="Times New Roman" panose="02020603050405020304"/>
                  <a:sym typeface="Times New Roman" panose="02020603050405020304"/>
                </a:rPr>
                <a:t>–</a:t>
              </a:r>
              <a:r>
                <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rPr>
                <a:t>13   6</a:t>
              </a:r>
              <a:endPar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822" name="直线 31"/>
            <p:cNvCxnSpPr>
              <a:cxnSpLocks noChangeShapeType="1"/>
            </p:cNvCxnSpPr>
            <p:nvPr>
              <p:custDataLst>
                <p:tags r:id="rId30"/>
              </p:custDataLst>
            </p:nvPr>
          </p:nvCxnSpPr>
          <p:spPr bwMode="auto">
            <a:xfrm flipV="1">
              <a:off x="7251" y="2220"/>
              <a:ext cx="0" cy="312"/>
            </a:xfrm>
            <a:prstGeom prst="line">
              <a:avLst/>
            </a:prstGeom>
            <a:noFill/>
            <a:ln w="9525">
              <a:solidFill>
                <a:srgbClr val="000000"/>
              </a:solidFill>
              <a:round/>
            </a:ln>
          </p:spPr>
        </p:cxnSp>
        <p:cxnSp>
          <p:nvCxnSpPr>
            <p:cNvPr id="823" name="直线 32"/>
            <p:cNvCxnSpPr>
              <a:cxnSpLocks noChangeShapeType="1"/>
            </p:cNvCxnSpPr>
            <p:nvPr>
              <p:custDataLst>
                <p:tags r:id="rId31"/>
              </p:custDataLst>
            </p:nvPr>
          </p:nvCxnSpPr>
          <p:spPr bwMode="auto">
            <a:xfrm flipV="1">
              <a:off x="7635" y="2220"/>
              <a:ext cx="0" cy="312"/>
            </a:xfrm>
            <a:prstGeom prst="line">
              <a:avLst/>
            </a:prstGeom>
            <a:noFill/>
            <a:ln w="9525">
              <a:solidFill>
                <a:srgbClr val="000000"/>
              </a:solidFill>
              <a:round/>
            </a:ln>
          </p:spPr>
        </p:cxnSp>
        <p:cxnSp>
          <p:nvCxnSpPr>
            <p:cNvPr id="824" name="直线 33"/>
            <p:cNvCxnSpPr>
              <a:cxnSpLocks noChangeShapeType="1"/>
            </p:cNvCxnSpPr>
            <p:nvPr>
              <p:custDataLst>
                <p:tags r:id="rId32"/>
              </p:custDataLst>
            </p:nvPr>
          </p:nvCxnSpPr>
          <p:spPr bwMode="auto">
            <a:xfrm>
              <a:off x="7785" y="2376"/>
              <a:ext cx="540" cy="0"/>
            </a:xfrm>
            <a:prstGeom prst="line">
              <a:avLst/>
            </a:prstGeom>
            <a:noFill/>
            <a:ln w="9525">
              <a:solidFill>
                <a:srgbClr val="000000"/>
              </a:solidFill>
              <a:round/>
              <a:tailEnd type="arrow" w="sm" len="med"/>
            </a:ln>
          </p:spPr>
        </p:cxnSp>
        <p:sp>
          <p:nvSpPr>
            <p:cNvPr id="825" name="文本框 34"/>
            <p:cNvSpPr txBox="1">
              <a:spLocks noChangeArrowheads="1"/>
            </p:cNvSpPr>
            <p:nvPr>
              <p:custDataLst>
                <p:tags r:id="rId33"/>
              </p:custDataLst>
            </p:nvPr>
          </p:nvSpPr>
          <p:spPr bwMode="auto">
            <a:xfrm>
              <a:off x="8325" y="2220"/>
              <a:ext cx="1964" cy="312"/>
            </a:xfrm>
            <a:prstGeom prst="rect">
              <a:avLst/>
            </a:prstGeom>
            <a:solidFill>
              <a:srgbClr val="FFFFFF"/>
            </a:solidFill>
            <a:ln w="9525">
              <a:solidFill>
                <a:srgbClr val="000000"/>
              </a:solidFill>
              <a:miter lim="800000"/>
            </a:ln>
          </p:spPr>
          <p:txBody>
            <a:bodyPr rot="0" vert="horz" wrap="square" lIns="91440" tIns="10800" rIns="91440" bIns="10800" anchor="t" anchorCtr="0" upright="1">
              <a:noAutofit/>
            </a:bodyPr>
            <a:lstStyle/>
            <a:p>
              <a:pPr algn="just"/>
              <a:r>
                <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rPr>
                <a:t>82   0    NIL</a:t>
              </a:r>
              <a:endParaRPr lang="en-US" altLang="zh-CN" sz="2000" kern="100">
                <a:latin typeface="Times New Roman" panose="02020603050405020304"/>
                <a:ea typeface="宋体" panose="02010600030101010101" pitchFamily="2" charset="-122"/>
                <a:cs typeface="Times New Roman" panose="02020603050405020304"/>
                <a:sym typeface="Times New Roman" panose="02020603050405020304"/>
              </a:endParaRPr>
            </a:p>
          </p:txBody>
        </p:sp>
        <p:cxnSp>
          <p:nvCxnSpPr>
            <p:cNvPr id="826" name="直线 35"/>
            <p:cNvCxnSpPr>
              <a:cxnSpLocks noChangeShapeType="1"/>
            </p:cNvCxnSpPr>
            <p:nvPr>
              <p:custDataLst>
                <p:tags r:id="rId34"/>
              </p:custDataLst>
            </p:nvPr>
          </p:nvCxnSpPr>
          <p:spPr bwMode="auto">
            <a:xfrm flipV="1">
              <a:off x="8775" y="2220"/>
              <a:ext cx="0" cy="312"/>
            </a:xfrm>
            <a:prstGeom prst="line">
              <a:avLst/>
            </a:prstGeom>
            <a:noFill/>
            <a:ln w="9525">
              <a:solidFill>
                <a:srgbClr val="000000"/>
              </a:solidFill>
              <a:round/>
            </a:ln>
          </p:spPr>
        </p:cxnSp>
        <p:cxnSp>
          <p:nvCxnSpPr>
            <p:cNvPr id="827" name="直线 36"/>
            <p:cNvCxnSpPr>
              <a:cxnSpLocks noChangeShapeType="1"/>
            </p:cNvCxnSpPr>
            <p:nvPr>
              <p:custDataLst>
                <p:tags r:id="rId35"/>
              </p:custDataLst>
            </p:nvPr>
          </p:nvCxnSpPr>
          <p:spPr bwMode="auto">
            <a:xfrm flipV="1">
              <a:off x="9255" y="2220"/>
              <a:ext cx="0" cy="312"/>
            </a:xfrm>
            <a:prstGeom prst="line">
              <a:avLst/>
            </a:prstGeom>
            <a:noFill/>
            <a:ln w="9525">
              <a:solidFill>
                <a:srgbClr val="000000"/>
              </a:solidFill>
              <a:round/>
            </a:ln>
          </p:spPr>
        </p:cxnSp>
      </p:grpSp>
      <p:sp>
        <p:nvSpPr>
          <p:cNvPr id="10" name="文本框 9"/>
          <p:cNvSpPr txBox="1"/>
          <p:nvPr/>
        </p:nvSpPr>
        <p:spPr>
          <a:xfrm>
            <a:off x="754380" y="5227955"/>
            <a:ext cx="4064000" cy="460375"/>
          </a:xfrm>
          <a:prstGeom prst="rect">
            <a:avLst/>
          </a:prstGeom>
          <a:noFill/>
        </p:spPr>
        <p:txBody>
          <a:bodyPr wrap="square" rtlCol="0">
            <a:spAutoFit/>
          </a:bodyPr>
          <a:lstStyle/>
          <a:p>
            <a:pPr marL="342900" indent="-342900">
              <a:buFont typeface="Wingdings" panose="05000000000000000000" charset="0"/>
              <a:buChar char="n"/>
            </a:pPr>
            <a:r>
              <a:rPr lang="zh-CN" altLang="en-US" sz="2400"/>
              <a:t>这种表示的优点和缺点？</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2.1 </a:t>
            </a:r>
            <a:r>
              <a:rPr lang="zh-CN" altLang="en-US" dirty="0"/>
              <a:t>问题引入</a:t>
            </a:r>
            <a:endParaRPr lang="zh-CN" altLang="en-US" dirty="0"/>
          </a:p>
          <a:p>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a:xfrm>
            <a:off x="298450" y="3429000"/>
            <a:ext cx="11372850" cy="1370330"/>
          </a:xfrm>
        </p:spPr>
        <p:txBody>
          <a:bodyPr>
            <a:normAutofit/>
          </a:bodyPr>
          <a:lstStyle/>
          <a:p>
            <a:pPr lvl="1">
              <a:lnSpc>
                <a:spcPct val="150000"/>
              </a:lnSpc>
              <a:spcBef>
                <a:spcPts val="100"/>
              </a:spcBef>
              <a:spcAft>
                <a:spcPts val="0"/>
              </a:spcAft>
              <a:buFont typeface="Wingdings" panose="05000000000000000000" charset="0"/>
            </a:pPr>
            <a:r>
              <a:rPr lang="zh-CN" altLang="en-US" sz="2200" dirty="0">
                <a:latin typeface="微软雅黑" panose="020B0503020204020204" pitchFamily="34" charset="-122"/>
                <a:ea typeface="微软雅黑" panose="020B0503020204020204" pitchFamily="34" charset="-122"/>
              </a:rPr>
              <a:t>本章介绍：线性表的抽象定义，并分别讨论基于顺序存储和链接存储的线性表实现方法，以及线性表的基本操作，包括插入、删除等。</a:t>
            </a:r>
            <a:endParaRPr lang="zh-CN" altLang="en-US" sz="2200" dirty="0">
              <a:latin typeface="微软雅黑" panose="020B0503020204020204" pitchFamily="34" charset="-122"/>
              <a:ea typeface="微软雅黑" panose="020B0503020204020204" pitchFamily="34" charset="-122"/>
            </a:endParaRPr>
          </a:p>
        </p:txBody>
      </p:sp>
      <p:sp>
        <p:nvSpPr>
          <p:cNvPr id="6" name="内容占位符 4"/>
          <p:cNvSpPr>
            <a:spLocks noGrp="1"/>
          </p:cNvSpPr>
          <p:nvPr>
            <p:custDataLst>
              <p:tags r:id="rId1"/>
            </p:custDataLst>
          </p:nvPr>
        </p:nvSpPr>
        <p:spPr>
          <a:xfrm>
            <a:off x="584200" y="1125220"/>
            <a:ext cx="8619490" cy="2062480"/>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2200" dirty="0"/>
              <a:t>启示：数据结构的设计</a:t>
            </a:r>
            <a:endParaRPr lang="zh-CN" altLang="en-US" sz="2200" dirty="0"/>
          </a:p>
          <a:p>
            <a:pPr marL="800100" lvl="1" indent="-342900">
              <a:lnSpc>
                <a:spcPct val="150000"/>
              </a:lnSpc>
              <a:buFont typeface="Wingdings" panose="05000000000000000000" charset="0"/>
              <a:buChar char="n"/>
            </a:pPr>
            <a:r>
              <a:rPr lang="zh-CN" altLang="en-US" sz="2400" dirty="0"/>
              <a:t>往往需要在算法简洁、可理解性与时间、空间效率之间权衡</a:t>
            </a:r>
            <a:endParaRPr lang="zh-CN" altLang="en-US" sz="2400" dirty="0"/>
          </a:p>
          <a:p>
            <a:pPr marL="800100" lvl="1" indent="-342900">
              <a:lnSpc>
                <a:spcPct val="150000"/>
              </a:lnSpc>
              <a:buFont typeface="Wingdings" panose="05000000000000000000" charset="0"/>
              <a:buChar char="n"/>
            </a:pPr>
            <a:r>
              <a:rPr lang="zh-CN" altLang="en-US" sz="2200" dirty="0"/>
              <a:t>针对具体问题选择合适的数据结构及设计相应的算法</a:t>
            </a:r>
            <a:endParaRPr lang="zh-CN" altLang="en-US" sz="2200" dirty="0"/>
          </a:p>
          <a:p>
            <a:pPr marL="800100" lvl="1" indent="-342900">
              <a:lnSpc>
                <a:spcPct val="150000"/>
              </a:lnSpc>
              <a:buFont typeface="Wingdings" panose="05000000000000000000" charset="0"/>
              <a:buChar char="n"/>
            </a:pPr>
            <a:endParaRPr lang="zh-CN" altLang="en-US" sz="2200" dirty="0"/>
          </a:p>
        </p:txBody>
      </p:sp>
      <p:sp>
        <p:nvSpPr>
          <p:cNvPr id="7" name="标题 1"/>
          <p:cNvSpPr>
            <a:spLocks noGrp="1"/>
          </p:cNvSpPr>
          <p:nvPr>
            <p:ph type="title"/>
          </p:nvPr>
        </p:nvSpPr>
        <p:spPr>
          <a:xfrm>
            <a:off x="838200" y="564948"/>
            <a:ext cx="10515600" cy="518958"/>
          </a:xfrm>
        </p:spPr>
        <p:txBody>
          <a:bodyPr/>
          <a:lstStyle/>
          <a:p>
            <a:r>
              <a:rPr lang="en-US" altLang="zh-CN" dirty="0"/>
              <a:t>2.1 </a:t>
            </a:r>
            <a:r>
              <a:rPr lang="zh-CN" altLang="en-US" dirty="0"/>
              <a:t>问题引入：一元多项式</a:t>
            </a:r>
            <a:endParaRPr lang="zh-CN" altLang="en-US" dirty="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RAINPROBLEM" val="ProblemItem"/>
</p:tagLst>
</file>

<file path=ppt/tags/tag100.xml><?xml version="1.0" encoding="utf-8"?>
<p:tagLst xmlns:p="http://schemas.openxmlformats.org/presentationml/2006/main">
  <p:tag name="RAINPROBLEM" val="ProblemBody"/>
</p:tagLst>
</file>

<file path=ppt/tags/tag101.xml><?xml version="1.0" encoding="utf-8"?>
<p:tagLst xmlns:p="http://schemas.openxmlformats.org/presentationml/2006/main">
  <p:tag name="RAINPROBLEM" val="ProblemItem"/>
</p:tagLst>
</file>

<file path=ppt/tags/tag102.xml><?xml version="1.0" encoding="utf-8"?>
<p:tagLst xmlns:p="http://schemas.openxmlformats.org/presentationml/2006/main">
  <p:tag name="RAINPROBLEM" val="ProblemItem"/>
</p:tagLst>
</file>

<file path=ppt/tags/tag103.xml><?xml version="1.0" encoding="utf-8"?>
<p:tagLst xmlns:p="http://schemas.openxmlformats.org/presentationml/2006/main">
  <p:tag name="RAINPROBLEM" val="ProblemBullet"/>
  <p:tag name="RAINPROBLEMTYPE" val="MultipleChoice"/>
  <p:tag name="RAINBULLET" val="Wrong"/>
</p:tagLst>
</file>

<file path=ppt/tags/tag104.xml><?xml version="1.0" encoding="utf-8"?>
<p:tagLst xmlns:p="http://schemas.openxmlformats.org/presentationml/2006/main">
  <p:tag name="RAINPROBLEM" val="ProblemBullet"/>
  <p:tag name="RAINPROBLEMTYPE" val="MultipleChoice"/>
  <p:tag name="RAINBULLET" val="Wrong"/>
</p:tagLst>
</file>

<file path=ppt/tags/tag105.xml><?xml version="1.0" encoding="utf-8"?>
<p:tagLst xmlns:p="http://schemas.openxmlformats.org/presentationml/2006/main">
  <p:tag name="RAINPROBLEM" val="ProblemBullet"/>
  <p:tag name="RAINPROBLEMTYPE" val="MultipleChoice"/>
  <p:tag name="RAINBULLET" val="Correct"/>
</p:tagLst>
</file>

<file path=ppt/tags/tag106.xml><?xml version="1.0" encoding="utf-8"?>
<p:tagLst xmlns:p="http://schemas.openxmlformats.org/presentationml/2006/main">
  <p:tag name="RAINPROBLEM" val="ProblemSubmit"/>
  <p:tag name="RAINPROBLEMTYPE" val="MultipleChoice"/>
</p:tagLst>
</file>

<file path=ppt/tags/tag107.xml><?xml version="1.0" encoding="utf-8"?>
<p:tagLst xmlns:p="http://schemas.openxmlformats.org/presentationml/2006/main">
  <p:tag name="RAINPROBLEM" val="ProblemItem"/>
</p:tagLst>
</file>

<file path=ppt/tags/tag108.xml><?xml version="1.0" encoding="utf-8"?>
<p:tagLst xmlns:p="http://schemas.openxmlformats.org/presentationml/2006/main">
  <p:tag name="RAINPROBLEMTYPE" val="ProblemTypeMarker"/>
</p:tagLst>
</file>

<file path=ppt/tags/tag109.xml><?xml version="1.0" encoding="utf-8"?>
<p:tagLst xmlns:p="http://schemas.openxmlformats.org/presentationml/2006/main">
  <p:tag name="RAINPROBLEMTYPE" val="ProblemTypeMarker"/>
</p:tagLst>
</file>

<file path=ppt/tags/tag11.xml><?xml version="1.0" encoding="utf-8"?>
<p:tagLst xmlns:p="http://schemas.openxmlformats.org/presentationml/2006/main">
  <p:tag name="RAINPROBLEM" val="ProblemBullet"/>
  <p:tag name="RAINPROBLEMTYPE" val="MultipleChoice"/>
  <p:tag name="RAINBULLET" val="Wrong"/>
</p:tagLst>
</file>

<file path=ppt/tags/tag110.xml><?xml version="1.0" encoding="utf-8"?>
<p:tagLst xmlns:p="http://schemas.openxmlformats.org/presentationml/2006/main">
  <p:tag name="RAINPROBLEMTYPE" val="ProblemTypeMarker"/>
</p:tagLst>
</file>

<file path=ppt/tags/tag111.xml><?xml version="1.0" encoding="utf-8"?>
<p:tagLst xmlns:p="http://schemas.openxmlformats.org/presentationml/2006/main">
  <p:tag name="RAINPROBLEMTYPE" val="ProblemTypeMarker"/>
</p:tagLst>
</file>

<file path=ppt/tags/tag112.xml><?xml version="1.0" encoding="utf-8"?>
<p:tagLst xmlns:p="http://schemas.openxmlformats.org/presentationml/2006/main">
  <p:tag name="RAINPROBLEMTYPE" val="ProblemTypeMarker"/>
</p:tagLst>
</file>

<file path=ppt/tags/tag113.xml><?xml version="1.0" encoding="utf-8"?>
<p:tagLst xmlns:p="http://schemas.openxmlformats.org/presentationml/2006/main">
  <p:tag name="RAINPROBLEM" val="ProblemSetting"/>
  <p:tag name="RAINPROBLEMTYPE" val="MultipleChoice"/>
</p:tagLst>
</file>

<file path=ppt/tags/tag114.xml><?xml version="1.0" encoding="utf-8"?>
<p:tagLst xmlns:p="http://schemas.openxmlformats.org/presentationml/2006/main">
  <p:tag name="RAINPROBLEM" val="MultipleChoice"/>
  <p:tag name="PROBLEMSCORE" val="1.0"/>
</p:tagLst>
</file>

<file path=ppt/tags/tag115.xml><?xml version="1.0" encoding="utf-8"?>
<p:tagLst xmlns:p="http://schemas.openxmlformats.org/presentationml/2006/main">
  <p:tag name="RAINPROBLEM" val="ProblemBody"/>
</p:tagLst>
</file>

<file path=ppt/tags/tag116.xml><?xml version="1.0" encoding="utf-8"?>
<p:tagLst xmlns:p="http://schemas.openxmlformats.org/presentationml/2006/main">
  <p:tag name="RAINPROBLEM" val="ProblemItem"/>
</p:tagLst>
</file>

<file path=ppt/tags/tag117.xml><?xml version="1.0" encoding="utf-8"?>
<p:tagLst xmlns:p="http://schemas.openxmlformats.org/presentationml/2006/main">
  <p:tag name="RAINPROBLEM" val="ProblemItem"/>
</p:tagLst>
</file>

<file path=ppt/tags/tag118.xml><?xml version="1.0" encoding="utf-8"?>
<p:tagLst xmlns:p="http://schemas.openxmlformats.org/presentationml/2006/main">
  <p:tag name="RAINPROBLEM" val="ProblemItem"/>
</p:tagLst>
</file>

<file path=ppt/tags/tag119.xml><?xml version="1.0" encoding="utf-8"?>
<p:tagLst xmlns:p="http://schemas.openxmlformats.org/presentationml/2006/main">
  <p:tag name="RAINPROBLEM" val="ProblemBullet"/>
  <p:tag name="RAINPROBLEMTYPE" val="MultipleChoice"/>
  <p:tag name="RAINBULLET" val="Correct"/>
</p:tagLst>
</file>

<file path=ppt/tags/tag12.xml><?xml version="1.0" encoding="utf-8"?>
<p:tagLst xmlns:p="http://schemas.openxmlformats.org/presentationml/2006/main">
  <p:tag name="RAINPROBLEM" val="ProblemBullet"/>
  <p:tag name="RAINPROBLEMTYPE" val="MultipleChoice"/>
  <p:tag name="RAINBULLET" val="Wrong"/>
</p:tagLst>
</file>

<file path=ppt/tags/tag120.xml><?xml version="1.0" encoding="utf-8"?>
<p:tagLst xmlns:p="http://schemas.openxmlformats.org/presentationml/2006/main">
  <p:tag name="RAINPROBLEM" val="ProblemBullet"/>
  <p:tag name="RAINPROBLEMTYPE" val="MultipleChoice"/>
  <p:tag name="RAINBULLET" val="Wrong"/>
</p:tagLst>
</file>

<file path=ppt/tags/tag121.xml><?xml version="1.0" encoding="utf-8"?>
<p:tagLst xmlns:p="http://schemas.openxmlformats.org/presentationml/2006/main">
  <p:tag name="RAINPROBLEM" val="ProblemBullet"/>
  <p:tag name="RAINPROBLEMTYPE" val="MultipleChoice"/>
  <p:tag name="RAINBULLET" val="Wrong"/>
</p:tagLst>
</file>

<file path=ppt/tags/tag122.xml><?xml version="1.0" encoding="utf-8"?>
<p:tagLst xmlns:p="http://schemas.openxmlformats.org/presentationml/2006/main">
  <p:tag name="RAINPROBLEM" val="ProblemSubmit"/>
  <p:tag name="RAINPROBLEMTYPE" val="MultipleChoice"/>
</p:tagLst>
</file>

<file path=ppt/tags/tag123.xml><?xml version="1.0" encoding="utf-8"?>
<p:tagLst xmlns:p="http://schemas.openxmlformats.org/presentationml/2006/main">
  <p:tag name="RAINPROBLEM" val="ProblemItem"/>
</p:tagLst>
</file>

<file path=ppt/tags/tag124.xml><?xml version="1.0" encoding="utf-8"?>
<p:tagLst xmlns:p="http://schemas.openxmlformats.org/presentationml/2006/main">
  <p:tag name="RAINPROBLEM" val="ProblemItem"/>
</p:tagLst>
</file>

<file path=ppt/tags/tag125.xml><?xml version="1.0" encoding="utf-8"?>
<p:tagLst xmlns:p="http://schemas.openxmlformats.org/presentationml/2006/main">
  <p:tag name="RAINPROBLEM" val="ProblemBullet"/>
  <p:tag name="RAINPROBLEMTYPE" val="MultipleChoice"/>
  <p:tag name="RAINBULLET" val="Wrong"/>
</p:tagLst>
</file>

<file path=ppt/tags/tag126.xml><?xml version="1.0" encoding="utf-8"?>
<p:tagLst xmlns:p="http://schemas.openxmlformats.org/presentationml/2006/main">
  <p:tag name="RAINPROBLEMTYPE" val="ProblemTypeMarker"/>
</p:tagLst>
</file>

<file path=ppt/tags/tag127.xml><?xml version="1.0" encoding="utf-8"?>
<p:tagLst xmlns:p="http://schemas.openxmlformats.org/presentationml/2006/main">
  <p:tag name="RAINPROBLEMTYPE" val="ProblemTypeMarker"/>
</p:tagLst>
</file>

<file path=ppt/tags/tag128.xml><?xml version="1.0" encoding="utf-8"?>
<p:tagLst xmlns:p="http://schemas.openxmlformats.org/presentationml/2006/main">
  <p:tag name="RAINPROBLEMTYPE" val="ProblemTypeMarker"/>
</p:tagLst>
</file>

<file path=ppt/tags/tag129.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 val="ProblemBullet"/>
  <p:tag name="RAINPROBLEMTYPE" val="MultipleChoice"/>
  <p:tag name="RAINBULLET" val="Correct"/>
</p:tagLst>
</file>

<file path=ppt/tags/tag130.xml><?xml version="1.0" encoding="utf-8"?>
<p:tagLst xmlns:p="http://schemas.openxmlformats.org/presentationml/2006/main">
  <p:tag name="RAINPROBLEMTYPE" val="ProblemTypeMarker"/>
</p:tagLst>
</file>

<file path=ppt/tags/tag131.xml><?xml version="1.0" encoding="utf-8"?>
<p:tagLst xmlns:p="http://schemas.openxmlformats.org/presentationml/2006/main">
  <p:tag name="RAINPROBLEM" val="ProblemSetting"/>
  <p:tag name="RAINPROBLEMTYPE" val="MultipleChoice"/>
</p:tagLst>
</file>

<file path=ppt/tags/tag132.xml><?xml version="1.0" encoding="utf-8"?>
<p:tagLst xmlns:p="http://schemas.openxmlformats.org/presentationml/2006/main">
  <p:tag name="RAINPROBLEM" val="MultipleChoice"/>
  <p:tag name="PROBLEMSCORE" val="1.0"/>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RAINPROBLEM" val="ProblemBullet"/>
  <p:tag name="RAINPROBLEMTYPE" val="MultipleChoice"/>
  <p:tag name="RAINBULLET" val="Wrong"/>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RAINPROBLEM" val="ProblemSubmit"/>
  <p:tag name="RAINPROBLEMTYPE" val="MultipleChoice"/>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RAINPROBLEM" val="ProblemBody"/>
</p:tagLst>
</file>

<file path=ppt/tags/tag158.xml><?xml version="1.0" encoding="utf-8"?>
<p:tagLst xmlns:p="http://schemas.openxmlformats.org/presentationml/2006/main">
  <p:tag name="RAINPROBLEM" val="ProblemItem"/>
</p:tagLst>
</file>

<file path=ppt/tags/tag159.xml><?xml version="1.0" encoding="utf-8"?>
<p:tagLst xmlns:p="http://schemas.openxmlformats.org/presentationml/2006/main">
  <p:tag name="RAINPROBLEM" val="ProblemItem"/>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RAINPROBLEM" val="ProblemItem"/>
</p:tagLst>
</file>

<file path=ppt/tags/tag161.xml><?xml version="1.0" encoding="utf-8"?>
<p:tagLst xmlns:p="http://schemas.openxmlformats.org/presentationml/2006/main">
  <p:tag name="RAINPROBLEM" val="ProblemItem"/>
</p:tagLst>
</file>

<file path=ppt/tags/tag162.xml><?xml version="1.0" encoding="utf-8"?>
<p:tagLst xmlns:p="http://schemas.openxmlformats.org/presentationml/2006/main">
  <p:tag name="RAINPROBLEM" val="ProblemBullet"/>
  <p:tag name="RAINPROBLEMTYPE" val="MultipleChoice"/>
  <p:tag name="RAINBULLET" val="Wrong"/>
</p:tagLst>
</file>

<file path=ppt/tags/tag163.xml><?xml version="1.0" encoding="utf-8"?>
<p:tagLst xmlns:p="http://schemas.openxmlformats.org/presentationml/2006/main">
  <p:tag name="RAINPROBLEM" val="ProblemBullet"/>
  <p:tag name="RAINPROBLEMTYPE" val="MultipleChoice"/>
  <p:tag name="RAINBULLET" val="Wrong"/>
</p:tagLst>
</file>

<file path=ppt/tags/tag164.xml><?xml version="1.0" encoding="utf-8"?>
<p:tagLst xmlns:p="http://schemas.openxmlformats.org/presentationml/2006/main">
  <p:tag name="RAINPROBLEM" val="ProblemBullet"/>
  <p:tag name="RAINPROBLEMTYPE" val="MultipleChoice"/>
  <p:tag name="RAINBULLET" val="Correct"/>
</p:tagLst>
</file>

<file path=ppt/tags/tag165.xml><?xml version="1.0" encoding="utf-8"?>
<p:tagLst xmlns:p="http://schemas.openxmlformats.org/presentationml/2006/main">
  <p:tag name="RAINPROBLEM" val="ProblemBullet"/>
  <p:tag name="RAINPROBLEMTYPE" val="MultipleChoice"/>
  <p:tag name="RAINBULLET" val="Wrong"/>
</p:tagLst>
</file>

<file path=ppt/tags/tag166.xml><?xml version="1.0" encoding="utf-8"?>
<p:tagLst xmlns:p="http://schemas.openxmlformats.org/presentationml/2006/main">
  <p:tag name="RAINPROBLEM" val="ProblemSubmit"/>
  <p:tag name="RAINPROBLEMTYPE" val="MultipleChoice"/>
</p:tagLst>
</file>

<file path=ppt/tags/tag167.xml><?xml version="1.0" encoding="utf-8"?>
<p:tagLst xmlns:p="http://schemas.openxmlformats.org/presentationml/2006/main">
  <p:tag name="RAINPROBLEMTYPE" val="ProblemTypeMarker"/>
</p:tagLst>
</file>

<file path=ppt/tags/tag168.xml><?xml version="1.0" encoding="utf-8"?>
<p:tagLst xmlns:p="http://schemas.openxmlformats.org/presentationml/2006/main">
  <p:tag name="RAINPROBLEMTYPE" val="ProblemTypeMarker"/>
</p:tagLst>
</file>

<file path=ppt/tags/tag169.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TYPE" val="ProblemTypeMarker"/>
</p:tagLst>
</file>

<file path=ppt/tags/tag170.xml><?xml version="1.0" encoding="utf-8"?>
<p:tagLst xmlns:p="http://schemas.openxmlformats.org/presentationml/2006/main">
  <p:tag name="RAINPROBLEMTYPE" val="ProblemTypeMarker"/>
</p:tagLst>
</file>

<file path=ppt/tags/tag171.xml><?xml version="1.0" encoding="utf-8"?>
<p:tagLst xmlns:p="http://schemas.openxmlformats.org/presentationml/2006/main">
  <p:tag name="RAINPROBLEMTYPE" val="ProblemTypeMarker"/>
</p:tagLst>
</file>

<file path=ppt/tags/tag172.xml><?xml version="1.0" encoding="utf-8"?>
<p:tagLst xmlns:p="http://schemas.openxmlformats.org/presentationml/2006/main">
  <p:tag name="RAINPROBLEM" val="ProblemSetting"/>
  <p:tag name="RAINPROBLEMTYPE" val="MultipleChoice"/>
</p:tagLst>
</file>

<file path=ppt/tags/tag173.xml><?xml version="1.0" encoding="utf-8"?>
<p:tagLst xmlns:p="http://schemas.openxmlformats.org/presentationml/2006/main">
  <p:tag name="RAINPROBLEM" val="MultipleChoice"/>
  <p:tag name="PROBLEMSCORE" val="1"/>
</p:tagLst>
</file>

<file path=ppt/tags/tag174.xml><?xml version="1.0" encoding="utf-8"?>
<p:tagLst xmlns:p="http://schemas.openxmlformats.org/presentationml/2006/main">
  <p:tag name="RAINPROBLEM" val="ProblemBody"/>
</p:tagLst>
</file>

<file path=ppt/tags/tag175.xml><?xml version="1.0" encoding="utf-8"?>
<p:tagLst xmlns:p="http://schemas.openxmlformats.org/presentationml/2006/main">
  <p:tag name="RAINPROBLEM" val="ProblemItem"/>
</p:tagLst>
</file>

<file path=ppt/tags/tag176.xml><?xml version="1.0" encoding="utf-8"?>
<p:tagLst xmlns:p="http://schemas.openxmlformats.org/presentationml/2006/main">
  <p:tag name="RAINPROBLEM" val="ProblemItem"/>
</p:tagLst>
</file>

<file path=ppt/tags/tag177.xml><?xml version="1.0" encoding="utf-8"?>
<p:tagLst xmlns:p="http://schemas.openxmlformats.org/presentationml/2006/main">
  <p:tag name="RAINPROBLEM" val="ProblemItem"/>
</p:tagLst>
</file>

<file path=ppt/tags/tag178.xml><?xml version="1.0" encoding="utf-8"?>
<p:tagLst xmlns:p="http://schemas.openxmlformats.org/presentationml/2006/main">
  <p:tag name="RAINPROBLEM" val="ProblemItem"/>
</p:tagLst>
</file>

<file path=ppt/tags/tag179.xml><?xml version="1.0" encoding="utf-8"?>
<p:tagLst xmlns:p="http://schemas.openxmlformats.org/presentationml/2006/main">
  <p:tag name="RAINPROBLEM" val="ProblemBullet"/>
  <p:tag name="RAINPROBLEMTYPE" val="MultipleChoice"/>
  <p:tag name="RAINBULLET" val="Wrong"/>
</p:tagLst>
</file>

<file path=ppt/tags/tag18.xml><?xml version="1.0" encoding="utf-8"?>
<p:tagLst xmlns:p="http://schemas.openxmlformats.org/presentationml/2006/main">
  <p:tag name="RAINPROBLEMTYPE" val="ProblemTypeMarker"/>
</p:tagLst>
</file>

<file path=ppt/tags/tag180.xml><?xml version="1.0" encoding="utf-8"?>
<p:tagLst xmlns:p="http://schemas.openxmlformats.org/presentationml/2006/main">
  <p:tag name="RAINPROBLEM" val="ProblemBullet"/>
  <p:tag name="RAINPROBLEMTYPE" val="MultipleChoice"/>
  <p:tag name="RAINBULLET" val="Wrong"/>
</p:tagLst>
</file>

<file path=ppt/tags/tag181.xml><?xml version="1.0" encoding="utf-8"?>
<p:tagLst xmlns:p="http://schemas.openxmlformats.org/presentationml/2006/main">
  <p:tag name="RAINPROBLEM" val="ProblemBullet"/>
  <p:tag name="RAINPROBLEMTYPE" val="MultipleChoice"/>
  <p:tag name="RAINBULLET" val="Wrong"/>
</p:tagLst>
</file>

<file path=ppt/tags/tag182.xml><?xml version="1.0" encoding="utf-8"?>
<p:tagLst xmlns:p="http://schemas.openxmlformats.org/presentationml/2006/main">
  <p:tag name="RAINPROBLEM" val="ProblemBullet"/>
  <p:tag name="RAINPROBLEMTYPE" val="MultipleChoice"/>
  <p:tag name="RAINBULLET" val="Correct"/>
</p:tagLst>
</file>

<file path=ppt/tags/tag183.xml><?xml version="1.0" encoding="utf-8"?>
<p:tagLst xmlns:p="http://schemas.openxmlformats.org/presentationml/2006/main">
  <p:tag name="RAINPROBLEM" val="ProblemSubmit"/>
  <p:tag name="RAINPROBLEMTYPE" val="MultipleChoice"/>
</p:tagLst>
</file>

<file path=ppt/tags/tag184.xml><?xml version="1.0" encoding="utf-8"?>
<p:tagLst xmlns:p="http://schemas.openxmlformats.org/presentationml/2006/main">
  <p:tag name="RAINPROBLEMTYPE" val="ProblemTypeMarker"/>
</p:tagLst>
</file>

<file path=ppt/tags/tag185.xml><?xml version="1.0" encoding="utf-8"?>
<p:tagLst xmlns:p="http://schemas.openxmlformats.org/presentationml/2006/main">
  <p:tag name="RAINPROBLEMTYPE" val="ProblemTypeMarker"/>
</p:tagLst>
</file>

<file path=ppt/tags/tag186.xml><?xml version="1.0" encoding="utf-8"?>
<p:tagLst xmlns:p="http://schemas.openxmlformats.org/presentationml/2006/main">
  <p:tag name="RAINPROBLEMTYPE" val="ProblemTypeMarker"/>
</p:tagLst>
</file>

<file path=ppt/tags/tag187.xml><?xml version="1.0" encoding="utf-8"?>
<p:tagLst xmlns:p="http://schemas.openxmlformats.org/presentationml/2006/main">
  <p:tag name="RAINPROBLEMTYPE" val="ProblemTypeMarker"/>
</p:tagLst>
</file>

<file path=ppt/tags/tag188.xml><?xml version="1.0" encoding="utf-8"?>
<p:tagLst xmlns:p="http://schemas.openxmlformats.org/presentationml/2006/main">
  <p:tag name="RAINPROBLEMTYPE" val="ProblemTypeMarker"/>
</p:tagLst>
</file>

<file path=ppt/tags/tag189.xml><?xml version="1.0" encoding="utf-8"?>
<p:tagLst xmlns:p="http://schemas.openxmlformats.org/presentationml/2006/main">
  <p:tag name="RAINPROBLEM" val="ProblemSetting"/>
  <p:tag name="RAINPROBLEMTYPE" val="MultipleChoice"/>
</p:tagLst>
</file>

<file path=ppt/tags/tag19.xml><?xml version="1.0" encoding="utf-8"?>
<p:tagLst xmlns:p="http://schemas.openxmlformats.org/presentationml/2006/main">
  <p:tag name="RAINPROBLEMTYPE" val="ProblemTypeMarker"/>
</p:tagLst>
</file>

<file path=ppt/tags/tag190.xml><?xml version="1.0" encoding="utf-8"?>
<p:tagLst xmlns:p="http://schemas.openxmlformats.org/presentationml/2006/main">
  <p:tag name="RAINPROBLEM" val="MultipleChoice"/>
  <p:tag name="PROBLEMSCORE" val="1"/>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RAINPROBLEMTYPE" val="ProblemTypeMarker"/>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RAINPROBLEMTYPE" val="ProblemTypeMarker"/>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RAINPROBLEM" val="ProblemSetting"/>
  <p:tag name="RAINPROBLEMTYPE" val="MultipleChoice"/>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RAINPROBLEM" val="MultipleChoice"/>
  <p:tag name="PROBLEMSCORE" val="1.0"/>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RAINPROBLEM" val="ProblemBody"/>
</p:tagLst>
</file>

<file path=ppt/tags/tag271.xml><?xml version="1.0" encoding="utf-8"?>
<p:tagLst xmlns:p="http://schemas.openxmlformats.org/presentationml/2006/main">
  <p:tag name="RAINPROBLEM" val="ProblemItem"/>
</p:tagLst>
</file>

<file path=ppt/tags/tag272.xml><?xml version="1.0" encoding="utf-8"?>
<p:tagLst xmlns:p="http://schemas.openxmlformats.org/presentationml/2006/main">
  <p:tag name="RAINPROBLEM" val="ProblemItem"/>
</p:tagLst>
</file>

<file path=ppt/tags/tag273.xml><?xml version="1.0" encoding="utf-8"?>
<p:tagLst xmlns:p="http://schemas.openxmlformats.org/presentationml/2006/main">
  <p:tag name="RAINPROBLEM" val="ProblemItem"/>
</p:tagLst>
</file>

<file path=ppt/tags/tag274.xml><?xml version="1.0" encoding="utf-8"?>
<p:tagLst xmlns:p="http://schemas.openxmlformats.org/presentationml/2006/main">
  <p:tag name="RAINPROBLEM" val="ProblemItem"/>
</p:tagLst>
</file>

<file path=ppt/tags/tag275.xml><?xml version="1.0" encoding="utf-8"?>
<p:tagLst xmlns:p="http://schemas.openxmlformats.org/presentationml/2006/main">
  <p:tag name="RAINPROBLEM" val="ProblemBullet"/>
  <p:tag name="RAINPROBLEMTYPE" val="MultipleChoiceMA"/>
  <p:tag name="RAINBULLET" val="Correct"/>
</p:tagLst>
</file>

<file path=ppt/tags/tag276.xml><?xml version="1.0" encoding="utf-8"?>
<p:tagLst xmlns:p="http://schemas.openxmlformats.org/presentationml/2006/main">
  <p:tag name="RAINPROBLEM" val="ProblemBullet"/>
  <p:tag name="RAINPROBLEMTYPE" val="MultipleChoiceMA"/>
  <p:tag name="RAINBULLET" val="Wrong"/>
</p:tagLst>
</file>

<file path=ppt/tags/tag277.xml><?xml version="1.0" encoding="utf-8"?>
<p:tagLst xmlns:p="http://schemas.openxmlformats.org/presentationml/2006/main">
  <p:tag name="RAINPROBLEM" val="ProblemBullet"/>
  <p:tag name="RAINPROBLEMTYPE" val="MultipleChoiceMA"/>
  <p:tag name="RAINBULLET" val="Wrong"/>
</p:tagLst>
</file>

<file path=ppt/tags/tag278.xml><?xml version="1.0" encoding="utf-8"?>
<p:tagLst xmlns:p="http://schemas.openxmlformats.org/presentationml/2006/main">
  <p:tag name="RAINPROBLEM" val="ProblemBullet"/>
  <p:tag name="RAINPROBLEMTYPE" val="MultipleChoiceMA"/>
  <p:tag name="RAINBULLET" val="Correct"/>
</p:tagLst>
</file>

<file path=ppt/tags/tag279.xml><?xml version="1.0" encoding="utf-8"?>
<p:tagLst xmlns:p="http://schemas.openxmlformats.org/presentationml/2006/main">
  <p:tag name="RAINPROBLEM" val="ProblemSubmit"/>
  <p:tag name="RAINPROBLEMTYPE" val="MultipleChoiceMA"/>
</p:tagLst>
</file>

<file path=ppt/tags/tag28.xml><?xml version="1.0" encoding="utf-8"?>
<p:tagLst xmlns:p="http://schemas.openxmlformats.org/presentationml/2006/main">
  <p:tag name="TABLE_ENDDRAG_ORIGIN_RECT" val="751*118"/>
  <p:tag name="TABLE_ENDDRAG_RECT" val="83*279*751*118"/>
</p:tagLst>
</file>

<file path=ppt/tags/tag280.xml><?xml version="1.0" encoding="utf-8"?>
<p:tagLst xmlns:p="http://schemas.openxmlformats.org/presentationml/2006/main">
  <p:tag name="RAINPROBLEM" val="ProblemItem"/>
</p:tagLst>
</file>

<file path=ppt/tags/tag281.xml><?xml version="1.0" encoding="utf-8"?>
<p:tagLst xmlns:p="http://schemas.openxmlformats.org/presentationml/2006/main">
  <p:tag name="RAINPROBLEM" val="ProblemBullet"/>
  <p:tag name="RAINPROBLEMTYPE" val="MultipleChoiceMA"/>
  <p:tag name="RAINBULLET" val="Wrong"/>
</p:tagLst>
</file>

<file path=ppt/tags/tag282.xml><?xml version="1.0" encoding="utf-8"?>
<p:tagLst xmlns:p="http://schemas.openxmlformats.org/presentationml/2006/main">
  <p:tag name="RAINPROBLEMTYPE" val="ProblemTypeMarker"/>
</p:tagLst>
</file>

<file path=ppt/tags/tag283.xml><?xml version="1.0" encoding="utf-8"?>
<p:tagLst xmlns:p="http://schemas.openxmlformats.org/presentationml/2006/main">
  <p:tag name="RAINPROBLEMTYPE" val="ProblemTypeMarker"/>
</p:tagLst>
</file>

<file path=ppt/tags/tag284.xml><?xml version="1.0" encoding="utf-8"?>
<p:tagLst xmlns:p="http://schemas.openxmlformats.org/presentationml/2006/main">
  <p:tag name="RAINPROBLEMTYPE" val="ProblemTypeMarker"/>
</p:tagLst>
</file>

<file path=ppt/tags/tag285.xml><?xml version="1.0" encoding="utf-8"?>
<p:tagLst xmlns:p="http://schemas.openxmlformats.org/presentationml/2006/main">
  <p:tag name="RAINPROBLEMTYPE" val="ProblemTypeMarker"/>
</p:tagLst>
</file>

<file path=ppt/tags/tag286.xml><?xml version="1.0" encoding="utf-8"?>
<p:tagLst xmlns:p="http://schemas.openxmlformats.org/presentationml/2006/main">
  <p:tag name="RAINPROBLEMTYPE" val="ProblemTypeMarker"/>
</p:tagLst>
</file>

<file path=ppt/tags/tag287.xml><?xml version="1.0" encoding="utf-8"?>
<p:tagLst xmlns:p="http://schemas.openxmlformats.org/presentationml/2006/main">
  <p:tag name="RAINPROBLEM" val="ProblemSetting"/>
  <p:tag name="RAINPROBLEMTYPE" val="MultipleChoiceMA"/>
</p:tagLst>
</file>

<file path=ppt/tags/tag288.xml><?xml version="1.0" encoding="utf-8"?>
<p:tagLst xmlns:p="http://schemas.openxmlformats.org/presentationml/2006/main">
  <p:tag name="RAINPROBLEM" val="MultipleChoiceMA"/>
  <p:tag name="PROBLEMSCORE" val="1"/>
  <p:tag name="PROBLEMSCORE_HALF" val="0"/>
  <p:tag name="PROBLEMHASREMARK" val="False"/>
</p:tagLst>
</file>

<file path=ppt/tags/tag289.xml><?xml version="1.0" encoding="utf-8"?>
<p:tagLst xmlns:p="http://schemas.openxmlformats.org/presentationml/2006/main">
  <p:tag name="RAINPROBLEM" val="ProblemBody"/>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RAINPROBLEM" val="ProblemItem"/>
</p:tagLst>
</file>

<file path=ppt/tags/tag291.xml><?xml version="1.0" encoding="utf-8"?>
<p:tagLst xmlns:p="http://schemas.openxmlformats.org/presentationml/2006/main">
  <p:tag name="RAINPROBLEM" val="ProblemItem"/>
</p:tagLst>
</file>

<file path=ppt/tags/tag292.xml><?xml version="1.0" encoding="utf-8"?>
<p:tagLst xmlns:p="http://schemas.openxmlformats.org/presentationml/2006/main">
  <p:tag name="RAINPROBLEM" val="ProblemItem"/>
</p:tagLst>
</file>

<file path=ppt/tags/tag293.xml><?xml version="1.0" encoding="utf-8"?>
<p:tagLst xmlns:p="http://schemas.openxmlformats.org/presentationml/2006/main">
  <p:tag name="RAINPROBLEM" val="ProblemItem"/>
</p:tagLst>
</file>

<file path=ppt/tags/tag294.xml><?xml version="1.0" encoding="utf-8"?>
<p:tagLst xmlns:p="http://schemas.openxmlformats.org/presentationml/2006/main">
  <p:tag name="RAINPROBLEM" val="ProblemBullet"/>
  <p:tag name="RAINPROBLEMTYPE" val="MultipleChoiceMA"/>
  <p:tag name="RAINBULLET" val="Correct"/>
</p:tagLst>
</file>

<file path=ppt/tags/tag295.xml><?xml version="1.0" encoding="utf-8"?>
<p:tagLst xmlns:p="http://schemas.openxmlformats.org/presentationml/2006/main">
  <p:tag name="RAINPROBLEM" val="ProblemBullet"/>
  <p:tag name="RAINPROBLEMTYPE" val="MultipleChoiceMA"/>
  <p:tag name="RAINBULLET" val="Correct"/>
</p:tagLst>
</file>

<file path=ppt/tags/tag296.xml><?xml version="1.0" encoding="utf-8"?>
<p:tagLst xmlns:p="http://schemas.openxmlformats.org/presentationml/2006/main">
  <p:tag name="RAINPROBLEM" val="ProblemBullet"/>
  <p:tag name="RAINPROBLEMTYPE" val="MultipleChoiceMA"/>
  <p:tag name="RAINBULLET" val="Correct"/>
</p:tagLst>
</file>

<file path=ppt/tags/tag297.xml><?xml version="1.0" encoding="utf-8"?>
<p:tagLst xmlns:p="http://schemas.openxmlformats.org/presentationml/2006/main">
  <p:tag name="RAINPROBLEM" val="ProblemBullet"/>
  <p:tag name="RAINPROBLEMTYPE" val="MultipleChoiceMA"/>
  <p:tag name="RAINBULLET" val="Correct"/>
</p:tagLst>
</file>

<file path=ppt/tags/tag298.xml><?xml version="1.0" encoding="utf-8"?>
<p:tagLst xmlns:p="http://schemas.openxmlformats.org/presentationml/2006/main">
  <p:tag name="RAINPROBLEM" val="ProblemSubmit"/>
  <p:tag name="RAINPROBLEMTYPE" val="MultipleChoiceMA"/>
</p:tagLst>
</file>

<file path=ppt/tags/tag299.xml><?xml version="1.0" encoding="utf-8"?>
<p:tagLst xmlns:p="http://schemas.openxmlformats.org/presentationml/2006/main">
  <p:tag name="RAINPROBLEM" val="ProblemItem"/>
</p:tagLst>
</file>

<file path=ppt/tags/tag3.xml><?xml version="1.0" encoding="utf-8"?>
<p:tagLst xmlns:p="http://schemas.openxmlformats.org/presentationml/2006/main">
  <p:tag name="TABLE_ENDDRAG_ORIGIN_RECT" val="555*56"/>
  <p:tag name="TABLE_ENDDRAG_RECT" val="101*213*555*57"/>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RAINPROBLEM" val="ProblemBullet"/>
  <p:tag name="RAINPROBLEMTYPE" val="MultipleChoiceMA"/>
  <p:tag name="RAINBULLET" val="Correct"/>
</p:tagLst>
</file>

<file path=ppt/tags/tag301.xml><?xml version="1.0" encoding="utf-8"?>
<p:tagLst xmlns:p="http://schemas.openxmlformats.org/presentationml/2006/main">
  <p:tag name="RAINPROBLEMTYPE" val="ProblemTypeMarker"/>
</p:tagLst>
</file>

<file path=ppt/tags/tag302.xml><?xml version="1.0" encoding="utf-8"?>
<p:tagLst xmlns:p="http://schemas.openxmlformats.org/presentationml/2006/main">
  <p:tag name="RAINPROBLEMTYPE" val="ProblemTypeMarker"/>
</p:tagLst>
</file>

<file path=ppt/tags/tag303.xml><?xml version="1.0" encoding="utf-8"?>
<p:tagLst xmlns:p="http://schemas.openxmlformats.org/presentationml/2006/main">
  <p:tag name="RAINPROBLEMTYPE" val="ProblemTypeMarker"/>
</p:tagLst>
</file>

<file path=ppt/tags/tag304.xml><?xml version="1.0" encoding="utf-8"?>
<p:tagLst xmlns:p="http://schemas.openxmlformats.org/presentationml/2006/main">
  <p:tag name="RAINPROBLEMTYPE" val="ProblemTypeMarker"/>
</p:tagLst>
</file>

<file path=ppt/tags/tag305.xml><?xml version="1.0" encoding="utf-8"?>
<p:tagLst xmlns:p="http://schemas.openxmlformats.org/presentationml/2006/main">
  <p:tag name="RAINPROBLEMTYPE" val="ProblemTypeMarker"/>
</p:tagLst>
</file>

<file path=ppt/tags/tag306.xml><?xml version="1.0" encoding="utf-8"?>
<p:tagLst xmlns:p="http://schemas.openxmlformats.org/presentationml/2006/main">
  <p:tag name="RAINPROBLEM" val="ProblemSetting"/>
  <p:tag name="RAINPROBLEMTYPE" val="MultipleChoiceMA"/>
</p:tagLst>
</file>

<file path=ppt/tags/tag307.xml><?xml version="1.0" encoding="utf-8"?>
<p:tagLst xmlns:p="http://schemas.openxmlformats.org/presentationml/2006/main">
  <p:tag name="RAINPROBLEM" val="MultipleChoiceMA"/>
  <p:tag name="PROBLEMSCORE" val="1"/>
  <p:tag name="PROBLEMSCORE_HALF" val="0"/>
  <p:tag name="PROBLEMHASREMARK" val="False"/>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RAINPROBLEM" val="ProblemBody"/>
</p:tagLst>
</file>

<file path=ppt/tags/tag312.xml><?xml version="1.0" encoding="utf-8"?>
<p:tagLst xmlns:p="http://schemas.openxmlformats.org/presentationml/2006/main">
  <p:tag name="RAINPROBLEM" val="ProblemItem"/>
</p:tagLst>
</file>

<file path=ppt/tags/tag313.xml><?xml version="1.0" encoding="utf-8"?>
<p:tagLst xmlns:p="http://schemas.openxmlformats.org/presentationml/2006/main">
  <p:tag name="RAINPROBLEM" val="ProblemItem"/>
</p:tagLst>
</file>

<file path=ppt/tags/tag314.xml><?xml version="1.0" encoding="utf-8"?>
<p:tagLst xmlns:p="http://schemas.openxmlformats.org/presentationml/2006/main">
  <p:tag name="RAINPROBLEM" val="ProblemItem"/>
</p:tagLst>
</file>

<file path=ppt/tags/tag315.xml><?xml version="1.0" encoding="utf-8"?>
<p:tagLst xmlns:p="http://schemas.openxmlformats.org/presentationml/2006/main">
  <p:tag name="RAINPROBLEM" val="ProblemItem"/>
</p:tagLst>
</file>

<file path=ppt/tags/tag316.xml><?xml version="1.0" encoding="utf-8"?>
<p:tagLst xmlns:p="http://schemas.openxmlformats.org/presentationml/2006/main">
  <p:tag name="RAINPROBLEM" val="ProblemItem"/>
</p:tagLst>
</file>

<file path=ppt/tags/tag317.xml><?xml version="1.0" encoding="utf-8"?>
<p:tagLst xmlns:p="http://schemas.openxmlformats.org/presentationml/2006/main">
  <p:tag name="RAINPROBLEM" val="ProblemItem"/>
</p:tagLst>
</file>

<file path=ppt/tags/tag318.xml><?xml version="1.0" encoding="utf-8"?>
<p:tagLst xmlns:p="http://schemas.openxmlformats.org/presentationml/2006/main">
  <p:tag name="RAINPROBLEM" val="ProblemBullet"/>
  <p:tag name="RAINPROBLEMTYPE" val="MultipleChoice"/>
  <p:tag name="RAINBULLET" val="Wrong"/>
</p:tagLst>
</file>

<file path=ppt/tags/tag319.xml><?xml version="1.0" encoding="utf-8"?>
<p:tagLst xmlns:p="http://schemas.openxmlformats.org/presentationml/2006/main">
  <p:tag name="RAINPROBLEM" val="ProblemBullet"/>
  <p:tag name="RAINBULLET" val="Wrong"/>
  <p:tag name="RAINPROBLEMTYPE" val="MultipleChoice"/>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RAINPROBLEM" val="ProblemBullet"/>
  <p:tag name="RAINPROBLEMTYPE" val="MultipleChoice"/>
  <p:tag name="RAINBULLET" val="Correct"/>
</p:tagLst>
</file>

<file path=ppt/tags/tag321.xml><?xml version="1.0" encoding="utf-8"?>
<p:tagLst xmlns:p="http://schemas.openxmlformats.org/presentationml/2006/main">
  <p:tag name="RAINPROBLEM" val="ProblemBullet"/>
  <p:tag name="RAINBULLET" val="Wrong"/>
  <p:tag name="RAINPROBLEMTYPE" val="MultipleChoice"/>
</p:tagLst>
</file>

<file path=ppt/tags/tag322.xml><?xml version="1.0" encoding="utf-8"?>
<p:tagLst xmlns:p="http://schemas.openxmlformats.org/presentationml/2006/main">
  <p:tag name="RAINPROBLEM" val="ProblemSubmit"/>
  <p:tag name="RAINPROBLEMTYPE" val="MultipleChoice"/>
</p:tagLst>
</file>

<file path=ppt/tags/tag323.xml><?xml version="1.0" encoding="utf-8"?>
<p:tagLst xmlns:p="http://schemas.openxmlformats.org/presentationml/2006/main">
  <p:tag name="RAINPROBLEMTYPE" val="ProblemTypeMarker"/>
</p:tagLst>
</file>

<file path=ppt/tags/tag324.xml><?xml version="1.0" encoding="utf-8"?>
<p:tagLst xmlns:p="http://schemas.openxmlformats.org/presentationml/2006/main">
  <p:tag name="RAINPROBLEMTYPE" val="ProblemTypeMarker"/>
</p:tagLst>
</file>

<file path=ppt/tags/tag325.xml><?xml version="1.0" encoding="utf-8"?>
<p:tagLst xmlns:p="http://schemas.openxmlformats.org/presentationml/2006/main">
  <p:tag name="RAINPROBLEMTYPE" val="ProblemTypeMarker"/>
</p:tagLst>
</file>

<file path=ppt/tags/tag326.xml><?xml version="1.0" encoding="utf-8"?>
<p:tagLst xmlns:p="http://schemas.openxmlformats.org/presentationml/2006/main">
  <p:tag name="RAINPROBLEMTYPE" val="ProblemTypeMarker"/>
</p:tagLst>
</file>

<file path=ppt/tags/tag327.xml><?xml version="1.0" encoding="utf-8"?>
<p:tagLst xmlns:p="http://schemas.openxmlformats.org/presentationml/2006/main">
  <p:tag name="RAINPROBLEMTYPE" val="ProblemTypeMarker"/>
</p:tagLst>
</file>

<file path=ppt/tags/tag328.xml><?xml version="1.0" encoding="utf-8"?>
<p:tagLst xmlns:p="http://schemas.openxmlformats.org/presentationml/2006/main">
  <p:tag name="RAINPROBLEM" val="ProblemSetting"/>
  <p:tag name="RAINPROBLEMTYPE" val="MultipleChoice"/>
</p:tagLst>
</file>

<file path=ppt/tags/tag329.xml><?xml version="1.0" encoding="utf-8"?>
<p:tagLst xmlns:p="http://schemas.openxmlformats.org/presentationml/2006/main">
  <p:tag name="ANONYMOUSPOLLING" val="False"/>
  <p:tag name="PROBLEMHASREMARK" val="False"/>
  <p:tag name="RAINPROBLEMTYPE" val="MultipleChoice"/>
  <p:tag name="RAINPROBLEM" val="MultipleChoice"/>
  <p:tag name="PROBLEMSCORE" val="1"/>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TABLE_ENDDRAG_ORIGIN_RECT" val="470*86"/>
  <p:tag name="TABLE_ENDDRAG_RECT" val="168*252*470*86"/>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RAINPROBLEM" val="ProblemBody"/>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TABLE_ENDDRAG_ORIGIN_RECT" val="897*36"/>
  <p:tag name="TABLE_ENDDRAG_RECT" val="19*265*897*36"/>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TABLE_ENDDRAG_ORIGIN_RECT" val="303*88"/>
  <p:tag name="TABLE_ENDDRAG_RECT" val="280*240*303*88"/>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RAINPROBLEM" val="ProblemItem"/>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COMMONDATA" val="eyJoZGlkIjoiNzVkN2FmYzA5MDMxZjViZGJlNWJlY2I2OGRhYjk4NmMifQ=="/>
</p:tagLst>
</file>

<file path=ppt/tags/tag63.xml><?xml version="1.0" encoding="utf-8"?>
<p:tagLst xmlns:p="http://schemas.openxmlformats.org/presentationml/2006/main">
  <p:tag name="RAINPROBLEM" val="ProblemBody"/>
</p:tagLst>
</file>

<file path=ppt/tags/tag64.xml><?xml version="1.0" encoding="utf-8"?>
<p:tagLst xmlns:p="http://schemas.openxmlformats.org/presentationml/2006/main">
  <p:tag name="RAINPROBLEM" val="ProblemItem"/>
</p:tagLst>
</file>

<file path=ppt/tags/tag65.xml><?xml version="1.0" encoding="utf-8"?>
<p:tagLst xmlns:p="http://schemas.openxmlformats.org/presentationml/2006/main">
  <p:tag name="RAINPROBLEM" val="ProblemItem"/>
</p:tagLst>
</file>

<file path=ppt/tags/tag66.xml><?xml version="1.0" encoding="utf-8"?>
<p:tagLst xmlns:p="http://schemas.openxmlformats.org/presentationml/2006/main">
  <p:tag name="RAINPROBLEM" val="ProblemItem"/>
</p:tagLst>
</file>

<file path=ppt/tags/tag67.xml><?xml version="1.0" encoding="utf-8"?>
<p:tagLst xmlns:p="http://schemas.openxmlformats.org/presentationml/2006/main">
  <p:tag name="RAINPROBLEM" val="ProblemItem"/>
</p:tagLst>
</file>

<file path=ppt/tags/tag68.xml><?xml version="1.0" encoding="utf-8"?>
<p:tagLst xmlns:p="http://schemas.openxmlformats.org/presentationml/2006/main">
  <p:tag name="RAINPROBLEM" val="ProblemBullet"/>
  <p:tag name="RAINPROBLEMTYPE" val="MultipleChoice"/>
  <p:tag name="RAINBULLET" val="Wrong"/>
</p:tagLst>
</file>

<file path=ppt/tags/tag69.xml><?xml version="1.0" encoding="utf-8"?>
<p:tagLst xmlns:p="http://schemas.openxmlformats.org/presentationml/2006/main">
  <p:tag name="RAINPROBLEM" val="ProblemBullet"/>
  <p:tag name="RAINPROBLEMTYPE" val="MultipleChoice"/>
  <p:tag name="RAINBULLET" val="Wrong"/>
</p:tagLst>
</file>

<file path=ppt/tags/tag7.xml><?xml version="1.0" encoding="utf-8"?>
<p:tagLst xmlns:p="http://schemas.openxmlformats.org/presentationml/2006/main">
  <p:tag name="RAINPROBLEM" val="ProblemItem"/>
</p:tagLst>
</file>

<file path=ppt/tags/tag70.xml><?xml version="1.0" encoding="utf-8"?>
<p:tagLst xmlns:p="http://schemas.openxmlformats.org/presentationml/2006/main">
  <p:tag name="RAINPROBLEM" val="ProblemBullet"/>
  <p:tag name="RAINPROBLEMTYPE" val="MultipleChoice"/>
  <p:tag name="RAINBULLET" val="Correct"/>
</p:tagLst>
</file>

<file path=ppt/tags/tag71.xml><?xml version="1.0" encoding="utf-8"?>
<p:tagLst xmlns:p="http://schemas.openxmlformats.org/presentationml/2006/main">
  <p:tag name="RAINPROBLEM" val="ProblemBullet"/>
  <p:tag name="RAINPROBLEMTYPE" val="MultipleChoice"/>
  <p:tag name="RAINBULLET" val="Wrong"/>
</p:tagLst>
</file>

<file path=ppt/tags/tag72.xml><?xml version="1.0" encoding="utf-8"?>
<p:tagLst xmlns:p="http://schemas.openxmlformats.org/presentationml/2006/main">
  <p:tag name="RAINPROBLEM" val="ProblemSubmit"/>
  <p:tag name="RAINPROBLEMTYPE" val="MultipleChoice"/>
</p:tagLst>
</file>

<file path=ppt/tags/tag73.xml><?xml version="1.0" encoding="utf-8"?>
<p:tagLst xmlns:p="http://schemas.openxmlformats.org/presentationml/2006/main">
  <p:tag name="RAINPROBLEMTYPE" val="ProblemTypeMarker"/>
</p:tagLst>
</file>

<file path=ppt/tags/tag74.xml><?xml version="1.0" encoding="utf-8"?>
<p:tagLst xmlns:p="http://schemas.openxmlformats.org/presentationml/2006/main">
  <p:tag name="RAINPROBLEMTYPE" val="ProblemTypeMarker"/>
</p:tagLst>
</file>

<file path=ppt/tags/tag75.xml><?xml version="1.0" encoding="utf-8"?>
<p:tagLst xmlns:p="http://schemas.openxmlformats.org/presentationml/2006/main">
  <p:tag name="RAINPROBLEMTYPE" val="ProblemTypeMarker"/>
</p:tagLst>
</file>

<file path=ppt/tags/tag76.xml><?xml version="1.0" encoding="utf-8"?>
<p:tagLst xmlns:p="http://schemas.openxmlformats.org/presentationml/2006/main">
  <p:tag name="RAINPROBLEMTYPE" val="ProblemTypeMarker"/>
</p:tagLst>
</file>

<file path=ppt/tags/tag77.xml><?xml version="1.0" encoding="utf-8"?>
<p:tagLst xmlns:p="http://schemas.openxmlformats.org/presentationml/2006/main">
  <p:tag name="RAINPROBLEMTYPE" val="ProblemTypeMarker"/>
</p:tagLst>
</file>

<file path=ppt/tags/tag78.xml><?xml version="1.0" encoding="utf-8"?>
<p:tagLst xmlns:p="http://schemas.openxmlformats.org/presentationml/2006/main">
  <p:tag name="RAINPROBLEM" val="ProblemSetting"/>
  <p:tag name="RAINPROBLEMTYPE" val="MultipleChoice"/>
</p:tagLst>
</file>

<file path=ppt/tags/tag79.xml><?xml version="1.0" encoding="utf-8"?>
<p:tagLst xmlns:p="http://schemas.openxmlformats.org/presentationml/2006/main">
  <p:tag name="RAINPROBLEM" val="MultipleChoice"/>
  <p:tag name="PROBLEMSCORE" val="1.0"/>
</p:tagLst>
</file>

<file path=ppt/tags/tag8.xml><?xml version="1.0" encoding="utf-8"?>
<p:tagLst xmlns:p="http://schemas.openxmlformats.org/presentationml/2006/main">
  <p:tag name="RAINPROBLEM" val="ProblemIte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RAINPROBLEM" val="ProblemBody"/>
</p:tagLst>
</file>

<file path=ppt/tags/tag83.xml><?xml version="1.0" encoding="utf-8"?>
<p:tagLst xmlns:p="http://schemas.openxmlformats.org/presentationml/2006/main">
  <p:tag name="RAINPROBLEM" val="ProblemItem"/>
</p:tagLst>
</file>

<file path=ppt/tags/tag84.xml><?xml version="1.0" encoding="utf-8"?>
<p:tagLst xmlns:p="http://schemas.openxmlformats.org/presentationml/2006/main">
  <p:tag name="RAINPROBLEM" val="ProblemItem"/>
</p:tagLst>
</file>

<file path=ppt/tags/tag85.xml><?xml version="1.0" encoding="utf-8"?>
<p:tagLst xmlns:p="http://schemas.openxmlformats.org/presentationml/2006/main">
  <p:tag name="RAINPROBLEM" val="ProblemItem"/>
</p:tagLst>
</file>

<file path=ppt/tags/tag86.xml><?xml version="1.0" encoding="utf-8"?>
<p:tagLst xmlns:p="http://schemas.openxmlformats.org/presentationml/2006/main">
  <p:tag name="RAINPROBLEM" val="ProblemItem"/>
</p:tagLst>
</file>

<file path=ppt/tags/tag87.xml><?xml version="1.0" encoding="utf-8"?>
<p:tagLst xmlns:p="http://schemas.openxmlformats.org/presentationml/2006/main">
  <p:tag name="RAINPROBLEM" val="ProblemBullet"/>
  <p:tag name="RAINPROBLEMTYPE" val="MultipleChoice"/>
  <p:tag name="RAINBULLET" val="Wrong"/>
</p:tagLst>
</file>

<file path=ppt/tags/tag88.xml><?xml version="1.0" encoding="utf-8"?>
<p:tagLst xmlns:p="http://schemas.openxmlformats.org/presentationml/2006/main">
  <p:tag name="RAINPROBLEM" val="ProblemBullet"/>
  <p:tag name="RAINPROBLEMTYPE" val="MultipleChoice"/>
  <p:tag name="RAINBULLET" val="Correct"/>
</p:tagLst>
</file>

<file path=ppt/tags/tag89.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RAINPROBLEM" val="ProblemItem"/>
</p:tagLst>
</file>

<file path=ppt/tags/tag90.xml><?xml version="1.0" encoding="utf-8"?>
<p:tagLst xmlns:p="http://schemas.openxmlformats.org/presentationml/2006/main">
  <p:tag name="RAINPROBLEM" val="ProblemBullet"/>
  <p:tag name="RAINPROBLEMTYPE" val="MultipleChoice"/>
  <p:tag name="RAINBULLET" val="Wrong"/>
</p:tagLst>
</file>

<file path=ppt/tags/tag91.xml><?xml version="1.0" encoding="utf-8"?>
<p:tagLst xmlns:p="http://schemas.openxmlformats.org/presentationml/2006/main">
  <p:tag name="RAINPROBLEM" val="ProblemSubmit"/>
  <p:tag name="RAINPROBLEMTYPE" val="MultipleChoice"/>
</p:tagLst>
</file>

<file path=ppt/tags/tag92.xml><?xml version="1.0" encoding="utf-8"?>
<p:tagLst xmlns:p="http://schemas.openxmlformats.org/presentationml/2006/main">
  <p:tag name="RAINPROBLEMTYPE" val="ProblemTypeMarker"/>
</p:tagLst>
</file>

<file path=ppt/tags/tag93.xml><?xml version="1.0" encoding="utf-8"?>
<p:tagLst xmlns:p="http://schemas.openxmlformats.org/presentationml/2006/main">
  <p:tag name="RAINPROBLEMTYPE" val="ProblemTypeMarker"/>
</p:tagLst>
</file>

<file path=ppt/tags/tag94.xml><?xml version="1.0" encoding="utf-8"?>
<p:tagLst xmlns:p="http://schemas.openxmlformats.org/presentationml/2006/main">
  <p:tag name="RAINPROBLEMTYPE" val="ProblemTypeMarker"/>
</p:tagLst>
</file>

<file path=ppt/tags/tag95.xml><?xml version="1.0" encoding="utf-8"?>
<p:tagLst xmlns:p="http://schemas.openxmlformats.org/presentationml/2006/main">
  <p:tag name="RAINPROBLEMTYPE" val="ProblemTypeMarker"/>
</p:tagLst>
</file>

<file path=ppt/tags/tag96.xml><?xml version="1.0" encoding="utf-8"?>
<p:tagLst xmlns:p="http://schemas.openxmlformats.org/presentationml/2006/main">
  <p:tag name="RAINPROBLEMTYPE" val="ProblemTypeMarker"/>
</p:tagLst>
</file>

<file path=ppt/tags/tag97.xml><?xml version="1.0" encoding="utf-8"?>
<p:tagLst xmlns:p="http://schemas.openxmlformats.org/presentationml/2006/main">
  <p:tag name="RAINPROBLEM" val="ProblemSetting"/>
  <p:tag name="RAINPROBLEMTYPE" val="MultipleChoice"/>
</p:tagLst>
</file>

<file path=ppt/tags/tag98.xml><?xml version="1.0" encoding="utf-8"?>
<p:tagLst xmlns:p="http://schemas.openxmlformats.org/presentationml/2006/main">
  <p:tag name="RAINPROBLEM" val="MultipleChoice"/>
  <p:tag name="PROBLEMSCORE" val="1"/>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16576</Words>
  <Application>WPS 演示</Application>
  <PresentationFormat>宽屏</PresentationFormat>
  <Paragraphs>2010</Paragraphs>
  <Slides>74</Slides>
  <Notes>8</Notes>
  <HiddenSlides>10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11</vt:i4>
      </vt:variant>
      <vt:variant>
        <vt:lpstr>幻灯片标题</vt:lpstr>
      </vt:variant>
      <vt:variant>
        <vt:i4>74</vt:i4>
      </vt:variant>
    </vt:vector>
  </HeadingPairs>
  <TitlesOfParts>
    <vt:vector size="111" baseType="lpstr">
      <vt:lpstr>Arial</vt:lpstr>
      <vt:lpstr>宋体</vt:lpstr>
      <vt:lpstr>Wingdings</vt:lpstr>
      <vt:lpstr>华文中宋</vt:lpstr>
      <vt:lpstr>微软雅黑</vt:lpstr>
      <vt:lpstr>Bauhaus 93</vt:lpstr>
      <vt:lpstr>Segoe UI Black</vt:lpstr>
      <vt:lpstr>方正颜宋简体_中</vt:lpstr>
      <vt:lpstr>Wingdings</vt:lpstr>
      <vt:lpstr>Cambria Math</vt:lpstr>
      <vt:lpstr>Arial</vt:lpstr>
      <vt:lpstr>Times New Roman</vt:lpstr>
      <vt:lpstr>Gabriola</vt:lpstr>
      <vt:lpstr>Calibri</vt:lpstr>
      <vt:lpstr>Arial Unicode MS</vt:lpstr>
      <vt:lpstr>Calibri Light</vt:lpstr>
      <vt:lpstr>Times New Roman</vt:lpstr>
      <vt:lpstr>Tahoma</vt:lpstr>
      <vt:lpstr>Verdana</vt:lpstr>
      <vt:lpstr>Tahoma</vt:lpstr>
      <vt:lpstr>Courier</vt:lpstr>
      <vt:lpstr>Courier New</vt:lpstr>
      <vt:lpstr>仿宋</vt:lpstr>
      <vt:lpstr>方正美黑简体</vt:lpstr>
      <vt:lpstr>黑体</vt:lpstr>
      <vt:lpstr>Office 主题</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2.1 问题引入：一元多项式</vt:lpstr>
      <vt:lpstr>方法1：采用顺序存储结构直接表示一元多项式</vt:lpstr>
      <vt:lpstr>PowerPoint 演示文稿</vt:lpstr>
      <vt:lpstr>方法2：采用顺序存储结构表示多项式的非零项</vt:lpstr>
      <vt:lpstr>方法3：采用链表结构来存储多项式的非零项</vt:lpstr>
      <vt:lpstr>2.1 问题引入：一元多项式</vt:lpstr>
      <vt:lpstr>2.2.1 线性表的定义</vt:lpstr>
      <vt:lpstr>2.2.2 线性表的结构</vt:lpstr>
      <vt:lpstr>2.3.1 线性表的顺序存储实现</vt:lpstr>
      <vt:lpstr>PowerPoint 演示文稿</vt:lpstr>
      <vt:lpstr>2.3.2 顺序表的基本操作</vt:lpstr>
      <vt:lpstr>2.3.2 顺序表的基本操作</vt:lpstr>
      <vt:lpstr>2.3.2 顺序表的基本操作</vt:lpstr>
      <vt:lpstr>2.3.2 顺序表的基本操作</vt:lpstr>
      <vt:lpstr>PowerPoint 演示文稿</vt:lpstr>
      <vt:lpstr>2.3.2 顺序表的基本操作</vt:lpstr>
      <vt:lpstr>PowerPoint 演示文稿</vt:lpstr>
      <vt:lpstr>2.3.2 顺序表的基本操作</vt:lpstr>
      <vt:lpstr>PowerPoint 演示文稿</vt:lpstr>
      <vt:lpstr>顺序表的反转</vt:lpstr>
      <vt:lpstr>顺序表的反转</vt:lpstr>
      <vt:lpstr>顺序表的反转</vt:lpstr>
      <vt:lpstr>2.4.1 线性表的链接存储实现</vt:lpstr>
      <vt:lpstr>2.4.1 线性表的链接存储实现</vt:lpstr>
      <vt:lpstr>2.4.2 单链表的基本操作</vt:lpstr>
      <vt:lpstr>2.4.2 单链表的基本操作</vt:lpstr>
      <vt:lpstr>2.4.2 单链表的基本操作</vt:lpstr>
      <vt:lpstr>2.4.2 单链表的基本操作</vt:lpstr>
      <vt:lpstr>2.4.2 单链表的基本操作</vt:lpstr>
      <vt:lpstr>经典面试题</vt:lpstr>
      <vt:lpstr>经典面试题</vt:lpstr>
      <vt:lpstr>PowerPoint 演示文稿</vt:lpstr>
      <vt:lpstr>经典面试题</vt:lpstr>
      <vt:lpstr>PowerPoint 演示文稿</vt:lpstr>
      <vt:lpstr>思考题</vt:lpstr>
      <vt:lpstr>单链表的反转</vt:lpstr>
      <vt:lpstr>单链表的反转</vt:lpstr>
      <vt:lpstr>单链表的反转</vt:lpstr>
      <vt:lpstr>PowerPoint 演示文稿</vt:lpstr>
      <vt:lpstr>2.4.3 双向链表</vt:lpstr>
      <vt:lpstr>2.4.3 双向链表的基本操作</vt:lpstr>
      <vt:lpstr>PowerPoint 演示文稿</vt:lpstr>
      <vt:lpstr>2.4.3 双向链表的基本操作</vt:lpstr>
      <vt:lpstr>2.4.4 循环链表</vt:lpstr>
      <vt:lpstr>2.4.4 循环链表</vt:lpstr>
      <vt:lpstr>*循环链表的趣题</vt:lpstr>
      <vt:lpstr>*循环链表的趣题：龟兔赛跑算法</vt:lpstr>
      <vt:lpstr>*循环链表的趣题：龟兔赛跑算法</vt:lpstr>
      <vt:lpstr>*新龟兔赛跑</vt:lpstr>
      <vt:lpstr>PowerPoint 演示文稿</vt:lpstr>
      <vt:lpstr>*新龟兔赛跑</vt:lpstr>
      <vt:lpstr>*龟兔赛跑算法</vt:lpstr>
      <vt:lpstr>*龟兔赛跑算法</vt:lpstr>
      <vt:lpstr>*龟兔赛跑算法</vt:lpstr>
      <vt:lpstr>*循环链表的趣题：龟兔赛跑算法</vt:lpstr>
      <vt:lpstr>2.4.5 静态链表</vt:lpstr>
      <vt:lpstr>2.4.6 块状链表</vt:lpstr>
      <vt:lpstr>2.4.6 块状链表</vt:lpstr>
      <vt:lpstr>2.5 线性表的应用</vt:lpstr>
      <vt:lpstr>2.5.2 大整数处理</vt:lpstr>
      <vt:lpstr>2.5.2 大整数处理</vt:lpstr>
      <vt:lpstr>2.6 拓展延伸</vt:lpstr>
      <vt:lpstr>2.6.2多维数组和特殊矩阵</vt:lpstr>
      <vt:lpstr>2.6.2多维数组和特殊矩阵</vt:lpstr>
      <vt:lpstr>2.6.3稀疏矩阵和舞蹈链</vt:lpstr>
      <vt:lpstr>2.6.3稀疏矩阵和舞蹈链</vt:lpstr>
      <vt:lpstr>稀疏矩阵的十字链表实现的一个例子</vt:lpstr>
      <vt:lpstr>2.6.3稀疏矩阵和舞蹈链</vt:lpstr>
      <vt:lpstr>2.7 应用场景：内存管理</vt:lpstr>
      <vt:lpstr>2.8 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Administrator</cp:lastModifiedBy>
  <cp:revision>404</cp:revision>
  <dcterms:created xsi:type="dcterms:W3CDTF">2023-07-28T08:56:00Z</dcterms:created>
  <dcterms:modified xsi:type="dcterms:W3CDTF">2025-09-18T09:44:47Z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AA6E0FF0D4E44FDEB71D5CF5F13EEEBC_13</vt:lpwstr>
  </property>
  <property fmtid="{D5CDD505-2E9C-101B-9397-08002B2CF9AE}" pid="3" name="KSOProductBuildVer">
    <vt:lpwstr>2052-12.1.0.20305</vt:lpwstr>
  </property>
</Properties>
</file>